
<file path=[Content_Types].xml><?xml version="1.0" encoding="utf-8"?>
<Types xmlns="http://schemas.openxmlformats.org/package/2006/content-types">
  <Override PartName="/_rels/.rels" ContentType="application/vnd.openxmlformats-package.relationships+xml"/>
  <Override PartName="/ppt/notesSlides/_rels/notesSlide8.xml.rels" ContentType="application/vnd.openxmlformats-package.relationships+xml"/>
  <Override PartName="/ppt/notesSlides/notesSlide8.xml" ContentType="application/vnd.openxmlformats-officedocument.presentationml.notesSlide+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6.png" ContentType="image/png"/>
  <Override PartName="/ppt/media/image5.jpeg" ContentType="image/jpeg"/>
  <Override PartName="/ppt/media/image4.png" ContentType="image/png"/>
  <Override PartName="/ppt/media/image3.png" ContentType="image/png"/>
  <Override PartName="/ppt/media/image2.png" ContentType="image/png"/>
  <Override PartName="/ppt/media/image1.png" ContentType="image/pn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rIns="0" tIns="0" bIns="0"/>
          <a:p>
            <a:r>
              <a:rPr lang="de-DE" sz="2000" spc="-1">
                <a:latin typeface="Arial"/>
              </a:rPr>
              <a:t>Format der Notizen mittels Klicken bearbeiten</a:t>
            </a:r>
            <a:endParaRPr/>
          </a:p>
        </p:txBody>
      </p:sp>
      <p:sp>
        <p:nvSpPr>
          <p:cNvPr id="73" name="PlaceHolder 2"/>
          <p:cNvSpPr>
            <a:spLocks noGrp="1"/>
          </p:cNvSpPr>
          <p:nvPr>
            <p:ph type="hdr"/>
          </p:nvPr>
        </p:nvSpPr>
        <p:spPr>
          <a:xfrm>
            <a:off x="0" y="0"/>
            <a:ext cx="3280680" cy="534240"/>
          </a:xfrm>
          <a:prstGeom prst="rect">
            <a:avLst/>
          </a:prstGeom>
        </p:spPr>
        <p:txBody>
          <a:bodyPr lIns="0" rIns="0" tIns="0" bIns="0"/>
          <a:p>
            <a:r>
              <a:rPr lang="de-DE" sz="1400" spc="-1">
                <a:latin typeface="Times New Roman"/>
              </a:rPr>
              <a:t>&lt;Kopfzeile&gt;</a:t>
            </a:r>
            <a:endParaRPr/>
          </a:p>
        </p:txBody>
      </p:sp>
      <p:sp>
        <p:nvSpPr>
          <p:cNvPr id="74" name="PlaceHolder 3"/>
          <p:cNvSpPr>
            <a:spLocks noGrp="1"/>
          </p:cNvSpPr>
          <p:nvPr>
            <p:ph type="dt"/>
          </p:nvPr>
        </p:nvSpPr>
        <p:spPr>
          <a:xfrm>
            <a:off x="4278960" y="0"/>
            <a:ext cx="3280680" cy="534240"/>
          </a:xfrm>
          <a:prstGeom prst="rect">
            <a:avLst/>
          </a:prstGeom>
        </p:spPr>
        <p:txBody>
          <a:bodyPr lIns="0" rIns="0" tIns="0" bIns="0"/>
          <a:p>
            <a:pPr algn="r"/>
            <a:r>
              <a:rPr lang="de-DE" sz="1400" spc="-1">
                <a:latin typeface="Times New Roman"/>
              </a:rPr>
              <a:t>&lt;Datum/Uhrzeit&gt;</a:t>
            </a:r>
            <a:endParaRPr/>
          </a:p>
        </p:txBody>
      </p:sp>
      <p:sp>
        <p:nvSpPr>
          <p:cNvPr id="75" name="PlaceHolder 4"/>
          <p:cNvSpPr>
            <a:spLocks noGrp="1"/>
          </p:cNvSpPr>
          <p:nvPr>
            <p:ph type="ftr"/>
          </p:nvPr>
        </p:nvSpPr>
        <p:spPr>
          <a:xfrm>
            <a:off x="0" y="10157400"/>
            <a:ext cx="3280680" cy="534240"/>
          </a:xfrm>
          <a:prstGeom prst="rect">
            <a:avLst/>
          </a:prstGeom>
        </p:spPr>
        <p:txBody>
          <a:bodyPr lIns="0" rIns="0" tIns="0" bIns="0" anchor="b"/>
          <a:p>
            <a:r>
              <a:rPr lang="de-DE" sz="1400" spc="-1">
                <a:latin typeface="Times New Roman"/>
              </a:rPr>
              <a:t>&lt;Fußzeile&gt;</a:t>
            </a:r>
            <a:endParaRPr/>
          </a:p>
        </p:txBody>
      </p:sp>
      <p:sp>
        <p:nvSpPr>
          <p:cNvPr id="76" name="PlaceHolder 5"/>
          <p:cNvSpPr>
            <a:spLocks noGrp="1"/>
          </p:cNvSpPr>
          <p:nvPr>
            <p:ph type="sldNum"/>
          </p:nvPr>
        </p:nvSpPr>
        <p:spPr>
          <a:xfrm>
            <a:off x="4278960" y="10157400"/>
            <a:ext cx="3280680" cy="534240"/>
          </a:xfrm>
          <a:prstGeom prst="rect">
            <a:avLst/>
          </a:prstGeom>
        </p:spPr>
        <p:txBody>
          <a:bodyPr lIns="0" rIns="0" tIns="0" bIns="0" anchor="b"/>
          <a:p>
            <a:pPr algn="r"/>
            <a:fld id="{9D04A80B-8147-4868-85D0-609BBF3C982B}" type="slidenum">
              <a:rPr lang="de-DE" sz="1400" spc="-1">
                <a:latin typeface="Times New Roman"/>
              </a:rPr>
              <a:t>&lt;Foliennummer&gt;</a:t>
            </a:fld>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PlaceHolder 1"/>
          <p:cNvSpPr>
            <a:spLocks noGrp="1"/>
          </p:cNvSpPr>
          <p:nvPr>
            <p:ph type="body"/>
          </p:nvPr>
        </p:nvSpPr>
        <p:spPr>
          <a:xfrm>
            <a:off x="685800" y="4400640"/>
            <a:ext cx="5485320" cy="3599280"/>
          </a:xfrm>
          <a:prstGeom prst="rect">
            <a:avLst/>
          </a:prstGeom>
        </p:spPr>
        <p:txBody>
          <a:bodyPr lIns="0" rIns="0" tIns="0" bIns="0"/>
          <a:p>
            <a:endParaRPr/>
          </a:p>
        </p:txBody>
      </p:sp>
      <p:sp>
        <p:nvSpPr>
          <p:cNvPr id="143" name="CustomShape 2"/>
          <p:cNvSpPr/>
          <p:nvPr/>
        </p:nvSpPr>
        <p:spPr>
          <a:xfrm>
            <a:off x="3884760" y="8685360"/>
            <a:ext cx="2970720" cy="45756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32"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33"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34" name="" descr=""/>
          <p:cNvPicPr/>
          <p:nvPr/>
        </p:nvPicPr>
        <p:blipFill>
          <a:blip r:embed="rId2"/>
          <a:stretch/>
        </p:blipFill>
        <p:spPr>
          <a:xfrm>
            <a:off x="3603240" y="1604520"/>
            <a:ext cx="4984200" cy="3977280"/>
          </a:xfrm>
          <a:prstGeom prst="rect">
            <a:avLst/>
          </a:prstGeom>
          <a:ln>
            <a:noFill/>
          </a:ln>
        </p:spPr>
      </p:pic>
      <p:pic>
        <p:nvPicPr>
          <p:cNvPr id="35" name="" descr=""/>
          <p:cNvPicPr/>
          <p:nvPr/>
        </p:nvPicPr>
        <p:blipFill>
          <a:blip r:embed="rId3"/>
          <a:stretch/>
        </p:blipFill>
        <p:spPr>
          <a:xfrm>
            <a:off x="3603240" y="1604520"/>
            <a:ext cx="498420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39"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4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44"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48"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49"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50"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2"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3"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54"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58"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60"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61"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66"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68"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69"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70" name="" descr=""/>
          <p:cNvPicPr/>
          <p:nvPr/>
        </p:nvPicPr>
        <p:blipFill>
          <a:blip r:embed="rId2"/>
          <a:stretch/>
        </p:blipFill>
        <p:spPr>
          <a:xfrm>
            <a:off x="3603240" y="1604520"/>
            <a:ext cx="4984200" cy="3977280"/>
          </a:xfrm>
          <a:prstGeom prst="rect">
            <a:avLst/>
          </a:prstGeom>
          <a:ln>
            <a:noFill/>
          </a:ln>
        </p:spPr>
      </p:pic>
      <p:pic>
        <p:nvPicPr>
          <p:cNvPr id="71" name="" descr=""/>
          <p:cNvPicPr/>
          <p:nvPr/>
        </p:nvPicPr>
        <p:blipFill>
          <a:blip r:embed="rId3"/>
          <a:stretch/>
        </p:blipFill>
        <p:spPr>
          <a:xfrm>
            <a:off x="3603240" y="1604520"/>
            <a:ext cx="498420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080" cy="1144440"/>
          </a:xfrm>
          <a:prstGeom prst="rect">
            <a:avLst/>
          </a:prstGeom>
        </p:spPr>
        <p:txBody>
          <a:bodyPr lIns="0" rIns="0" tIns="0" bIns="0" anchor="ctr"/>
          <a:p>
            <a:endParaRPr/>
          </a:p>
        </p:txBody>
      </p:sp>
      <p:sp>
        <p:nvSpPr>
          <p:cNvPr id="1" name="PlaceHolder 2"/>
          <p:cNvSpPr>
            <a:spLocks noGrp="1"/>
          </p:cNvSpPr>
          <p:nvPr>
            <p:ph type="body"/>
          </p:nvPr>
        </p:nvSpPr>
        <p:spPr>
          <a:xfrm>
            <a:off x="609480" y="1604520"/>
            <a:ext cx="10972080" cy="3976920"/>
          </a:xfrm>
          <a:prstGeom prst="rect">
            <a:avLst/>
          </a:prstGeom>
        </p:spPr>
        <p:txBody>
          <a:bodyPr lIns="0" rIns="0" tIns="0" bIns="0"/>
          <a:p>
            <a:pPr marL="432000" indent="-324000">
              <a:buClr>
                <a:srgbClr val="ffffff"/>
              </a:buClr>
              <a:buSzPct val="45000"/>
              <a:buFont typeface="Wingdings" charset="2"/>
              <a:buChar char=""/>
            </a:pPr>
            <a:r>
              <a:rPr lang="de-DE" sz="2800" spc="-1">
                <a:latin typeface="Arial"/>
              </a:rPr>
              <a:t>Format des Gliederungstextes durch Klicken bearbeiten</a:t>
            </a:r>
            <a:endParaRPr/>
          </a:p>
          <a:p>
            <a:pPr lvl="1" marL="864000" indent="-324000">
              <a:buClr>
                <a:srgbClr val="ffffff"/>
              </a:buClr>
              <a:buSzPct val="75000"/>
              <a:buFont typeface="Symbol" charset="2"/>
              <a:buChar char=""/>
            </a:pPr>
            <a:r>
              <a:rPr lang="de-DE" sz="2800" spc="-1">
                <a:latin typeface="Arial"/>
              </a:rPr>
              <a:t>Zweite Gliederungsebene</a:t>
            </a:r>
            <a:endParaRPr/>
          </a:p>
          <a:p>
            <a:pPr lvl="2" marL="1296000" indent="-288000">
              <a:buClr>
                <a:srgbClr val="ffffff"/>
              </a:buClr>
              <a:buSzPct val="45000"/>
              <a:buFont typeface="Wingdings" charset="2"/>
              <a:buChar char=""/>
            </a:pPr>
            <a:r>
              <a:rPr lang="de-DE" sz="2800" spc="-1">
                <a:latin typeface="Arial"/>
              </a:rPr>
              <a:t>Dritte Gliederungsebene</a:t>
            </a:r>
            <a:endParaRPr/>
          </a:p>
          <a:p>
            <a:pPr lvl="3" marL="1728000" indent="-216000">
              <a:buClr>
                <a:srgbClr val="ffffff"/>
              </a:buClr>
              <a:buSzPct val="75000"/>
              <a:buFont typeface="Symbol" charset="2"/>
              <a:buChar char=""/>
            </a:pPr>
            <a:r>
              <a:rPr lang="de-DE" sz="2800" spc="-1">
                <a:latin typeface="Arial"/>
              </a:rPr>
              <a:t>Vierte Gliederungsebene</a:t>
            </a:r>
            <a:endParaRPr/>
          </a:p>
          <a:p>
            <a:pPr lvl="4" marL="2160000" indent="-216000">
              <a:buClr>
                <a:srgbClr val="ffffff"/>
              </a:buClr>
              <a:buSzPct val="45000"/>
              <a:buFont typeface="Wingdings" charset="2"/>
              <a:buChar char=""/>
            </a:pPr>
            <a:r>
              <a:rPr lang="de-DE" sz="2800" spc="-1">
                <a:latin typeface="Arial"/>
              </a:rPr>
              <a:t>Fünfte Gliederungsebene</a:t>
            </a:r>
            <a:endParaRPr/>
          </a:p>
          <a:p>
            <a:pPr lvl="5" marL="2592000" indent="-216000">
              <a:buClr>
                <a:srgbClr val="ffffff"/>
              </a:buClr>
              <a:buSzPct val="45000"/>
              <a:buFont typeface="Wingdings" charset="2"/>
              <a:buChar char=""/>
            </a:pPr>
            <a:r>
              <a:rPr lang="de-DE" sz="2800" spc="-1">
                <a:latin typeface="Arial"/>
              </a:rPr>
              <a:t>Sechste Gliederungsebene</a:t>
            </a:r>
            <a:endParaRPr/>
          </a:p>
          <a:p>
            <a:pPr lvl="6" marL="3024000" indent="-216000">
              <a:buClr>
                <a:srgbClr val="ffffff"/>
              </a:buClr>
              <a:buSzPct val="45000"/>
              <a:buFont typeface="Wingdings" charset="2"/>
              <a:buChar char=""/>
            </a:pPr>
            <a:r>
              <a:rPr lang="de-DE" sz="2800" spc="-1">
                <a:latin typeface="Arial"/>
              </a:rPr>
              <a:t>Siebte Gliederungsebene</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r>
              <a:rPr lang="de-DE" sz="1800" spc="-1">
                <a:latin typeface="Arial"/>
              </a:rPr>
              <a:t>Format des Titeltextes durch Klicken bearbeiten</a:t>
            </a:r>
            <a:endParaRPr/>
          </a:p>
        </p:txBody>
      </p:sp>
      <p:sp>
        <p:nvSpPr>
          <p:cNvPr id="37"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Wingdings" charset="2"/>
              <a:buChar char=""/>
            </a:pPr>
            <a:r>
              <a:rPr lang="de-DE" sz="2800" spc="-1">
                <a:latin typeface="Arial"/>
              </a:rPr>
              <a:t>Format des Gliederungstextes durch Klicken bearbeiten</a:t>
            </a:r>
            <a:endParaRPr/>
          </a:p>
          <a:p>
            <a:pPr lvl="1" marL="864000" indent="-324000">
              <a:buClr>
                <a:srgbClr val="ffffff"/>
              </a:buClr>
              <a:buSzPct val="75000"/>
              <a:buFont typeface="Symbol" charset="2"/>
              <a:buChar char=""/>
            </a:pPr>
            <a:r>
              <a:rPr lang="de-DE" sz="2000" spc="-1">
                <a:latin typeface="Arial"/>
              </a:rPr>
              <a:t>Zweite Gliederungsebene</a:t>
            </a:r>
            <a:endParaRPr/>
          </a:p>
          <a:p>
            <a:pPr lvl="2" marL="1296000" indent="-288000">
              <a:buClr>
                <a:srgbClr val="ffffff"/>
              </a:buClr>
              <a:buSzPct val="45000"/>
              <a:buFont typeface="Wingdings" charset="2"/>
              <a:buChar char=""/>
            </a:pPr>
            <a:r>
              <a:rPr lang="de-DE" sz="1800" spc="-1">
                <a:latin typeface="Arial"/>
              </a:rPr>
              <a:t>Dritte Gliederungsebene</a:t>
            </a:r>
            <a:endParaRPr/>
          </a:p>
          <a:p>
            <a:pPr lvl="3" marL="1728000" indent="-216000">
              <a:buClr>
                <a:srgbClr val="ffffff"/>
              </a:buClr>
              <a:buSzPct val="75000"/>
              <a:buFont typeface="Symbol" charset="2"/>
              <a:buChar char=""/>
            </a:pPr>
            <a:r>
              <a:rPr lang="de-DE" sz="1800" spc="-1">
                <a:latin typeface="Arial"/>
              </a:rPr>
              <a:t>Vierte Gliederungsebene</a:t>
            </a:r>
            <a:endParaRPr/>
          </a:p>
          <a:p>
            <a:pPr lvl="4" marL="2160000" indent="-216000">
              <a:buClr>
                <a:srgbClr val="ffffff"/>
              </a:buClr>
              <a:buSzPct val="45000"/>
              <a:buFont typeface="Wingdings" charset="2"/>
              <a:buChar char=""/>
            </a:pPr>
            <a:r>
              <a:rPr lang="de-DE" sz="2000" spc="-1">
                <a:latin typeface="Arial"/>
              </a:rPr>
              <a:t>Fünfte Gliederungsebene</a:t>
            </a:r>
            <a:endParaRPr/>
          </a:p>
          <a:p>
            <a:pPr lvl="5" marL="2592000" indent="-216000">
              <a:buClr>
                <a:srgbClr val="ffffff"/>
              </a:buClr>
              <a:buSzPct val="45000"/>
              <a:buFont typeface="Wingdings" charset="2"/>
              <a:buChar char=""/>
            </a:pPr>
            <a:r>
              <a:rPr lang="de-DE" sz="2000" spc="-1">
                <a:latin typeface="Arial"/>
              </a:rPr>
              <a:t>Sechste Gliederungsebene</a:t>
            </a:r>
            <a:endParaRPr/>
          </a:p>
          <a:p>
            <a:pPr lvl="6" marL="3024000" indent="-216000">
              <a:buClr>
                <a:srgbClr val="ffffff"/>
              </a:buClr>
              <a:buSzPct val="45000"/>
              <a:buFont typeface="Wingdings" charset="2"/>
              <a:buChar char=""/>
            </a:pPr>
            <a:r>
              <a:rPr lang="de-DE" sz="2000" spc="-1">
                <a:latin typeface="Arial"/>
              </a:rPr>
              <a:t>Siebte Gliederungsebene</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1523880" y="1122480"/>
            <a:ext cx="9142920" cy="2514600"/>
          </a:xfrm>
          <a:prstGeom prst="rect">
            <a:avLst/>
          </a:prstGeom>
          <a:noFill/>
          <a:ln>
            <a:noFill/>
          </a:ln>
        </p:spPr>
        <p:style>
          <a:lnRef idx="0"/>
          <a:fillRef idx="0"/>
          <a:effectRef idx="0"/>
          <a:fontRef idx="minor"/>
        </p:style>
        <p:txBody>
          <a:bodyPr lIns="90000" rIns="90000" tIns="45000" bIns="45000" anchor="b"/>
          <a:p>
            <a:pPr algn="ctr">
              <a:lnSpc>
                <a:spcPct val="90000"/>
              </a:lnSpc>
            </a:pPr>
            <a:r>
              <a:rPr b="1" lang="de-DE" sz="4400" spc="-1" strike="noStrike">
                <a:solidFill>
                  <a:srgbClr val="cc0000"/>
                </a:solidFill>
                <a:uFill>
                  <a:solidFill>
                    <a:srgbClr val="ffffff"/>
                  </a:solidFill>
                </a:uFill>
                <a:latin typeface="Calibri"/>
                <a:ea typeface="DejaVu Sans"/>
              </a:rPr>
              <a:t>Klimagerechtigkeit grenzenlos – für eine europäische Klimabewegung von unten</a:t>
            </a:r>
            <a:endParaRPr/>
          </a:p>
        </p:txBody>
      </p:sp>
      <p:sp>
        <p:nvSpPr>
          <p:cNvPr id="78" name="CustomShape 2"/>
          <p:cNvSpPr/>
          <p:nvPr/>
        </p:nvSpPr>
        <p:spPr>
          <a:xfrm>
            <a:off x="1523880" y="4474800"/>
            <a:ext cx="9142920" cy="1555200"/>
          </a:xfrm>
          <a:prstGeom prst="rect">
            <a:avLst/>
          </a:prstGeom>
          <a:noFill/>
          <a:ln>
            <a:noFill/>
          </a:ln>
        </p:spPr>
        <p:style>
          <a:lnRef idx="0"/>
          <a:fillRef idx="0"/>
          <a:effectRef idx="0"/>
          <a:fontRef idx="minor"/>
        </p:style>
        <p:txBody>
          <a:bodyPr lIns="90000" rIns="90000" tIns="45000" bIns="45000"/>
          <a:p>
            <a:pPr algn="ctr">
              <a:lnSpc>
                <a:spcPct val="90000"/>
              </a:lnSpc>
            </a:pPr>
            <a:r>
              <a:rPr b="1" lang="de-DE" sz="2800" spc="-1" strike="noStrike">
                <a:solidFill>
                  <a:srgbClr val="336600"/>
                </a:solidFill>
                <a:uFill>
                  <a:solidFill>
                    <a:srgbClr val="ffffff"/>
                  </a:solidFill>
                </a:uFill>
                <a:latin typeface="Calibri"/>
                <a:ea typeface="DejaVu Sans"/>
              </a:rPr>
              <a:t>Attac-Europakongress</a:t>
            </a:r>
            <a:endParaRPr/>
          </a:p>
          <a:p>
            <a:pPr algn="ctr">
              <a:lnSpc>
                <a:spcPct val="90000"/>
              </a:lnSpc>
            </a:pPr>
            <a:endParaRPr/>
          </a:p>
          <a:p>
            <a:pPr algn="ctr">
              <a:lnSpc>
                <a:spcPct val="90000"/>
              </a:lnSpc>
            </a:pPr>
            <a:r>
              <a:rPr b="1" lang="de-DE" sz="2400" spc="-1" strike="noStrike">
                <a:solidFill>
                  <a:srgbClr val="000000"/>
                </a:solidFill>
                <a:uFill>
                  <a:solidFill>
                    <a:srgbClr val="ffffff"/>
                  </a:solidFill>
                </a:uFill>
                <a:latin typeface="Calibri"/>
                <a:ea typeface="DejaVu Sans"/>
              </a:rPr>
              <a:t>7. Oktober 2018</a:t>
            </a:r>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CustomShape 1"/>
          <p:cNvSpPr/>
          <p:nvPr/>
        </p:nvSpPr>
        <p:spPr>
          <a:xfrm>
            <a:off x="838080" y="365040"/>
            <a:ext cx="1051452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98" name="CustomShape 2"/>
          <p:cNvSpPr/>
          <p:nvPr/>
        </p:nvSpPr>
        <p:spPr>
          <a:xfrm>
            <a:off x="838080" y="1825560"/>
            <a:ext cx="10514520" cy="4350240"/>
          </a:xfrm>
          <a:prstGeom prst="rect">
            <a:avLst/>
          </a:prstGeom>
          <a:noFill/>
          <a:ln>
            <a:noFill/>
          </a:ln>
        </p:spPr>
        <p:style>
          <a:lnRef idx="0"/>
          <a:fillRef idx="0"/>
          <a:effectRef idx="0"/>
          <a:fontRef idx="minor"/>
        </p:style>
        <p:txBody>
          <a:bodyPr lIns="90000" rIns="90000" tIns="45000" bIns="45000"/>
          <a:p>
            <a:pPr algn="ctr">
              <a:lnSpc>
                <a:spcPct val="90000"/>
              </a:lnSpc>
            </a:pPr>
            <a:r>
              <a:rPr lang="de-DE" sz="800" spc="-1" strike="noStrike">
                <a:solidFill>
                  <a:srgbClr val="000000"/>
                </a:solidFill>
                <a:uFill>
                  <a:solidFill>
                    <a:srgbClr val="ffffff"/>
                  </a:solidFill>
                </a:uFill>
                <a:latin typeface="Calibri"/>
                <a:ea typeface="DejaVu Sans"/>
              </a:rPr>
              <a:t>.</a:t>
            </a:r>
            <a:endParaRPr/>
          </a:p>
        </p:txBody>
      </p:sp>
      <p:pic>
        <p:nvPicPr>
          <p:cNvPr id="99" name="Grafik 3" descr=""/>
          <p:cNvPicPr/>
          <p:nvPr/>
        </p:nvPicPr>
        <p:blipFill>
          <a:blip r:embed="rId1"/>
          <a:stretch/>
        </p:blipFill>
        <p:spPr>
          <a:xfrm>
            <a:off x="1388160" y="0"/>
            <a:ext cx="9414720" cy="685692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838080" y="365040"/>
            <a:ext cx="10514520" cy="98784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3200" spc="-1" strike="noStrike">
                <a:solidFill>
                  <a:srgbClr val="cc0099"/>
                </a:solidFill>
                <a:uFill>
                  <a:solidFill>
                    <a:srgbClr val="ffffff"/>
                  </a:solidFill>
                </a:uFill>
                <a:latin typeface="Calibri"/>
                <a:ea typeface="DejaVu Sans"/>
              </a:rPr>
              <a:t>Was ist eigentlich los mit uns?</a:t>
            </a:r>
            <a:endParaRPr/>
          </a:p>
        </p:txBody>
      </p:sp>
      <p:sp>
        <p:nvSpPr>
          <p:cNvPr id="101" name="CustomShape 2"/>
          <p:cNvSpPr/>
          <p:nvPr/>
        </p:nvSpPr>
        <p:spPr>
          <a:xfrm>
            <a:off x="838080" y="1517400"/>
            <a:ext cx="10514520" cy="4824000"/>
          </a:xfrm>
          <a:prstGeom prst="rect">
            <a:avLst/>
          </a:prstGeom>
          <a:noFill/>
          <a:ln>
            <a:noFill/>
          </a:ln>
        </p:spPr>
        <p:style>
          <a:lnRef idx="0"/>
          <a:fillRef idx="0"/>
          <a:effectRef idx="0"/>
          <a:fontRef idx="minor"/>
        </p:style>
        <p:txBody>
          <a:bodyPr lIns="90000" rIns="90000" tIns="45000" bIns="45000"/>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Grundlegend: Bereits seit mindestens einem halben Jahrhundert:</a:t>
            </a:r>
            <a:endParaRPr/>
          </a:p>
          <a:p>
            <a:pPr>
              <a:lnSpc>
                <a:spcPct val="90000"/>
              </a:lnSpc>
            </a:pP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Der zerstörerische – und auf längere Sicht überlebensbedrohliche – Umgang der Industriegesellschaft mit unseren ökologischen Existenzgrundlagen bahnt sich schnell einen breiten Weg ins Bewusstsein unserer Weltgemeinschaft</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Insgesamt sind </a:t>
            </a:r>
            <a:r>
              <a:rPr b="1" lang="de-DE" sz="2400" spc="-1" strike="noStrike">
                <a:solidFill>
                  <a:srgbClr val="843c0b"/>
                </a:solidFill>
                <a:uFill>
                  <a:solidFill>
                    <a:srgbClr val="ffffff"/>
                  </a:solidFill>
                </a:uFill>
                <a:latin typeface="Calibri"/>
                <a:ea typeface="DejaVu Sans"/>
              </a:rPr>
              <a:t>die praktischen Reaktionen </a:t>
            </a:r>
            <a:r>
              <a:rPr b="1" lang="de-DE" sz="2400" spc="-1" strike="noStrike">
                <a:solidFill>
                  <a:srgbClr val="000000"/>
                </a:solidFill>
                <a:uFill>
                  <a:solidFill>
                    <a:srgbClr val="ffffff"/>
                  </a:solidFill>
                </a:uFill>
                <a:latin typeface="Calibri"/>
                <a:ea typeface="DejaVu Sans"/>
              </a:rPr>
              <a:t>auf diese Umweltkrisen bei weitem </a:t>
            </a:r>
            <a:r>
              <a:rPr b="1" lang="de-DE" sz="2400" spc="-1" strike="noStrike">
                <a:solidFill>
                  <a:srgbClr val="843c0b"/>
                </a:solidFill>
                <a:uFill>
                  <a:solidFill>
                    <a:srgbClr val="ffffff"/>
                  </a:solidFill>
                </a:uFill>
                <a:latin typeface="Calibri"/>
                <a:ea typeface="DejaVu Sans"/>
              </a:rPr>
              <a:t>unzureichend,</a:t>
            </a:r>
            <a:r>
              <a:rPr b="1" lang="de-DE" sz="2400" spc="-1" strike="noStrike">
                <a:solidFill>
                  <a:srgbClr val="000000"/>
                </a:solidFill>
                <a:uFill>
                  <a:solidFill>
                    <a:srgbClr val="ffffff"/>
                  </a:solidFill>
                </a:uFill>
                <a:latin typeface="Calibri"/>
                <a:ea typeface="DejaVu Sans"/>
              </a:rPr>
              <a:t> um ihrer Ernsthaftigkeit und Gefährlichkeit gerecht zu werden</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Dieses Versagen kann </a:t>
            </a:r>
            <a:r>
              <a:rPr b="1" lang="de-DE" sz="2400" spc="-1" strike="noStrike">
                <a:solidFill>
                  <a:srgbClr val="843c0b"/>
                </a:solidFill>
                <a:uFill>
                  <a:solidFill>
                    <a:srgbClr val="ffffff"/>
                  </a:solidFill>
                </a:uFill>
                <a:latin typeface="Calibri"/>
                <a:ea typeface="DejaVu Sans"/>
              </a:rPr>
              <a:t>nur zu einem ziemlich geringen Teil </a:t>
            </a:r>
            <a:r>
              <a:rPr b="1" lang="de-DE" sz="2400" spc="-1" strike="noStrike">
                <a:solidFill>
                  <a:srgbClr val="000000"/>
                </a:solidFill>
                <a:uFill>
                  <a:solidFill>
                    <a:srgbClr val="ffffff"/>
                  </a:solidFill>
                </a:uFill>
                <a:latin typeface="Calibri"/>
                <a:ea typeface="DejaVu Sans"/>
              </a:rPr>
              <a:t>auf einen Mangel an Informiertheit oder an technologischen Möglichkeiten zurückgeführt werden</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Wesentlich gewichtiger sind gesellschaftliche </a:t>
            </a:r>
            <a:r>
              <a:rPr b="1" lang="de-DE" sz="2400" spc="-1" strike="noStrike">
                <a:solidFill>
                  <a:srgbClr val="ff3300"/>
                </a:solidFill>
                <a:uFill>
                  <a:solidFill>
                    <a:srgbClr val="ffffff"/>
                  </a:solidFill>
                </a:uFill>
                <a:latin typeface="Calibri"/>
                <a:ea typeface="DejaVu Sans"/>
              </a:rPr>
              <a:t>Machtkonstellationen</a:t>
            </a:r>
            <a:r>
              <a:rPr b="1" lang="de-DE" sz="2400" spc="-1" strike="noStrike">
                <a:solidFill>
                  <a:srgbClr val="000000"/>
                </a:solidFill>
                <a:uFill>
                  <a:solidFill>
                    <a:srgbClr val="ffffff"/>
                  </a:solidFill>
                </a:uFill>
                <a:latin typeface="Calibri"/>
                <a:ea typeface="DejaVu Sans"/>
              </a:rPr>
              <a:t> (die Herr-schafts- und Ausbeutungsinteressen dienen) und individuelle </a:t>
            </a:r>
            <a:r>
              <a:rPr b="1" lang="de-DE" sz="2400" spc="-1" strike="noStrike">
                <a:solidFill>
                  <a:srgbClr val="ff3300"/>
                </a:solidFill>
                <a:uFill>
                  <a:solidFill>
                    <a:srgbClr val="ffffff"/>
                  </a:solidFill>
                </a:uFill>
                <a:latin typeface="Calibri"/>
                <a:ea typeface="DejaVu Sans"/>
              </a:rPr>
              <a:t>Verweigerungs-motive</a:t>
            </a:r>
            <a:r>
              <a:rPr b="1" lang="de-DE" sz="2400" spc="-1" strike="noStrike">
                <a:solidFill>
                  <a:srgbClr val="000000"/>
                </a:solidFill>
                <a:uFill>
                  <a:solidFill>
                    <a:srgbClr val="ffffff"/>
                  </a:solidFill>
                </a:uFill>
                <a:latin typeface="Calibri"/>
                <a:ea typeface="DejaVu Sans"/>
              </a:rPr>
              <a:t> (Verdrängung, Verleugnung…) – d.h. Politik und (Tiefen-) Psychologie</a:t>
            </a:r>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CustomShape 1"/>
          <p:cNvSpPr/>
          <p:nvPr/>
        </p:nvSpPr>
        <p:spPr>
          <a:xfrm>
            <a:off x="838080" y="365040"/>
            <a:ext cx="10514520" cy="72324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800" spc="-1" strike="noStrike">
                <a:solidFill>
                  <a:srgbClr val="cc0099"/>
                </a:solidFill>
                <a:uFill>
                  <a:solidFill>
                    <a:srgbClr val="ffffff"/>
                  </a:solidFill>
                </a:uFill>
                <a:latin typeface="Calibri"/>
                <a:ea typeface="DejaVu Sans"/>
              </a:rPr>
              <a:t>.</a:t>
            </a:r>
            <a:endParaRPr/>
          </a:p>
        </p:txBody>
      </p:sp>
      <p:sp>
        <p:nvSpPr>
          <p:cNvPr id="103" name="CustomShape 2"/>
          <p:cNvSpPr/>
          <p:nvPr/>
        </p:nvSpPr>
        <p:spPr>
          <a:xfrm>
            <a:off x="838080" y="1089360"/>
            <a:ext cx="10514520" cy="51933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Daher: Zwei grundsätzliche Ebenen – die möglichst konsequent „zusammen-gedacht“ werden sollten –, um einer Beantwortung der Frage näher zu kommen:</a:t>
            </a:r>
            <a:endParaRPr/>
          </a:p>
          <a:p>
            <a:pPr>
              <a:lnSpc>
                <a:spcPct val="100000"/>
              </a:lnSpc>
            </a:pPr>
            <a:endParaRPr/>
          </a:p>
          <a:p>
            <a:pPr marL="228600" indent="-227520">
              <a:lnSpc>
                <a:spcPct val="100000"/>
              </a:lnSpc>
              <a:buClr>
                <a:srgbClr val="cc0099"/>
              </a:buClr>
              <a:buFont typeface="Arial"/>
              <a:buChar char="•"/>
            </a:pPr>
            <a:r>
              <a:rPr b="1" lang="de-DE" sz="2400" spc="-1" strike="noStrike">
                <a:solidFill>
                  <a:srgbClr val="cc0099"/>
                </a:solidFill>
                <a:uFill>
                  <a:solidFill>
                    <a:srgbClr val="ffffff"/>
                  </a:solidFill>
                </a:uFill>
                <a:latin typeface="Calibri"/>
                <a:ea typeface="DejaVu Sans"/>
              </a:rPr>
              <a:t>Politik</a:t>
            </a:r>
            <a:r>
              <a:rPr b="1" lang="de-DE" sz="2400" spc="-1" strike="noStrike">
                <a:solidFill>
                  <a:srgbClr val="000000"/>
                </a:solidFill>
                <a:uFill>
                  <a:solidFill>
                    <a:srgbClr val="ffffff"/>
                  </a:solidFill>
                </a:uFill>
                <a:latin typeface="Calibri"/>
                <a:ea typeface="DejaVu Sans"/>
              </a:rPr>
              <a:t> (Ökonomie, Gesellschaftssystem): Machtkonstellationen, Herrschafts- und Ausbeutungsinteressen, Anreiz- und Zwangsstrukturen, die sich gegen eine angemessene Auseinandersetzung und entsprechendes Handeln sperren</a:t>
            </a:r>
            <a:endParaRPr/>
          </a:p>
          <a:p>
            <a:pPr>
              <a:lnSpc>
                <a:spcPct val="100000"/>
              </a:lnSpc>
            </a:pPr>
            <a:endParaRPr/>
          </a:p>
          <a:p>
            <a:pPr marL="228600" indent="-227520">
              <a:lnSpc>
                <a:spcPct val="100000"/>
              </a:lnSpc>
              <a:buClr>
                <a:srgbClr val="cc0099"/>
              </a:buClr>
              <a:buFont typeface="Arial"/>
              <a:buChar char="•"/>
            </a:pPr>
            <a:r>
              <a:rPr b="1" lang="de-DE" sz="2400" spc="-1" strike="noStrike">
                <a:solidFill>
                  <a:srgbClr val="cc0099"/>
                </a:solidFill>
                <a:uFill>
                  <a:solidFill>
                    <a:srgbClr val="ffffff"/>
                  </a:solidFill>
                </a:uFill>
                <a:latin typeface="Calibri"/>
                <a:ea typeface="DejaVu Sans"/>
              </a:rPr>
              <a:t>Psychologie</a:t>
            </a:r>
            <a:r>
              <a:rPr b="1" lang="de-DE" sz="2400" spc="-1" strike="noStrike">
                <a:solidFill>
                  <a:srgbClr val="000000"/>
                </a:solidFill>
                <a:uFill>
                  <a:solidFill>
                    <a:srgbClr val="ffffff"/>
                  </a:solidFill>
                </a:uFill>
                <a:latin typeface="Calibri"/>
                <a:ea typeface="DejaVu Sans"/>
              </a:rPr>
              <a:t> (subjektive Motivation, Wahrnehmung, Verarbeitung, Reaktionen, Handlungen): (Vor allem unbewusste) Motive und Mechanismen der Verwei-gerung eines bewussten Erkennens, Ernstnehmens und Reagierens (Abwehr, Verdrängung, Verleugnung, Abspaltung); allgemeinere Strukturen des Wahr-nehmens, Denkens, Fühlens, Handelns, die sinnvolles Reagieren be-/verhindern</a:t>
            </a:r>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838080" y="365040"/>
            <a:ext cx="10514520" cy="85284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3600" spc="-1" strike="noStrike">
                <a:solidFill>
                  <a:srgbClr val="cc0099"/>
                </a:solidFill>
                <a:uFill>
                  <a:solidFill>
                    <a:srgbClr val="ffffff"/>
                  </a:solidFill>
                </a:uFill>
                <a:latin typeface="Calibri"/>
                <a:ea typeface="DejaVu Sans"/>
              </a:rPr>
              <a:t>Politik</a:t>
            </a:r>
            <a:endParaRPr/>
          </a:p>
        </p:txBody>
      </p:sp>
      <p:sp>
        <p:nvSpPr>
          <p:cNvPr id="105" name="CustomShape 2"/>
          <p:cNvSpPr/>
          <p:nvPr/>
        </p:nvSpPr>
        <p:spPr>
          <a:xfrm>
            <a:off x="838080" y="1219320"/>
            <a:ext cx="10514520" cy="531684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Naomi </a:t>
            </a:r>
            <a:r>
              <a:rPr b="1" lang="de-DE" sz="2000" spc="-1" strike="noStrike">
                <a:solidFill>
                  <a:srgbClr val="ff0000"/>
                </a:solidFill>
                <a:uFill>
                  <a:solidFill>
                    <a:srgbClr val="ffffff"/>
                  </a:solidFill>
                </a:uFill>
                <a:latin typeface="Calibri"/>
                <a:ea typeface="DejaVu Sans"/>
              </a:rPr>
              <a:t>Klein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This Changes Everything</a:t>
            </a:r>
            <a:r>
              <a:rPr b="1" lang="de-DE" sz="2000" spc="-1" strike="noStrike">
                <a:solidFill>
                  <a:srgbClr val="000066"/>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(2014):</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Zivilisation des </a:t>
            </a:r>
            <a:r>
              <a:rPr b="1" lang="de-DE" sz="2400" spc="-1" strike="noStrike">
                <a:solidFill>
                  <a:srgbClr val="cc3300"/>
                </a:solidFill>
                <a:uFill>
                  <a:solidFill>
                    <a:srgbClr val="ffffff"/>
                  </a:solidFill>
                </a:uFill>
                <a:latin typeface="Calibri"/>
                <a:ea typeface="DejaVu Sans"/>
              </a:rPr>
              <a:t>„Extraktivismus“ </a:t>
            </a:r>
            <a:r>
              <a:rPr b="1" lang="de-DE" sz="2400" spc="-1" strike="noStrike">
                <a:solidFill>
                  <a:srgbClr val="000000"/>
                </a:solidFill>
                <a:uFill>
                  <a:solidFill>
                    <a:srgbClr val="ffffff"/>
                  </a:solidFill>
                </a:uFill>
                <a:latin typeface="Calibri"/>
                <a:ea typeface="DejaVu Sans"/>
              </a:rPr>
              <a:t>(„Macht euch die Erde untertan“) – „eine ein-seitige, herrschaftsbasierte Beziehung zur Erde, bei der es </a:t>
            </a:r>
            <a:r>
              <a:rPr b="1" lang="de-DE" sz="2400" spc="-1" strike="noStrike">
                <a:solidFill>
                  <a:srgbClr val="cc3300"/>
                </a:solidFill>
                <a:uFill>
                  <a:solidFill>
                    <a:srgbClr val="ffffff"/>
                  </a:solidFill>
                </a:uFill>
                <a:latin typeface="Calibri"/>
                <a:ea typeface="DejaVu Sans"/>
              </a:rPr>
              <a:t>nur ums Nehmen </a:t>
            </a:r>
            <a:r>
              <a:rPr b="1" lang="de-DE" sz="2400" spc="-1" strike="noStrike">
                <a:solidFill>
                  <a:srgbClr val="000000"/>
                </a:solidFill>
                <a:uFill>
                  <a:solidFill>
                    <a:srgbClr val="ffffff"/>
                  </a:solidFill>
                </a:uFill>
                <a:latin typeface="Calibri"/>
                <a:ea typeface="DejaVu Sans"/>
              </a:rPr>
              <a:t>geht. Er ist das Gegenteil von Umweltvorsorge, bei der ebenfalls etwas ent-nommen, gleichzeitig aber für Regeneration und künftiges Leben gesorgt wird. […] Mit ihm </a:t>
            </a:r>
            <a:r>
              <a:rPr b="1" lang="de-DE" sz="2400" spc="-1" strike="noStrike">
                <a:solidFill>
                  <a:srgbClr val="cc3300"/>
                </a:solidFill>
                <a:uFill>
                  <a:solidFill>
                    <a:srgbClr val="ffffff"/>
                  </a:solidFill>
                </a:uFill>
                <a:latin typeface="Calibri"/>
                <a:ea typeface="DejaVu Sans"/>
              </a:rPr>
              <a:t>wird Lebendiges zum Objekt der Nutzung durch andere gemacht, ohne ihm eigene Integrität oder Wert in sich zuzugestehen </a:t>
            </a:r>
            <a:r>
              <a:rPr b="1" lang="de-DE" sz="2400" spc="-1" strike="noStrike">
                <a:solidFill>
                  <a:srgbClr val="000000"/>
                </a:solidFill>
                <a:uFill>
                  <a:solidFill>
                    <a:srgbClr val="ffffff"/>
                  </a:solidFill>
                </a:uFill>
                <a:latin typeface="Calibri"/>
                <a:ea typeface="DejaVu Sans"/>
              </a:rPr>
              <a:t>[…]. Außerdem reduziert er Menschen entweder auf Arbeitskräfte, die man auf brutale Weise ausquetscht und dazu antreibt, ständig ihre Grenzen zu überschreiten, oder sie zu einer sozialen Last erklärt, zu Problemexistenzen, die man an den Grenzen aussperrt und in Gefängnissen oder Reservaten interniert. In der Wirtschaft des Extraktivismus bleibt außer Acht, dass zwischen diesen zum Objekt gemachten Elementen des Lebens Zusammenhänge bestehen; welche Folgen es hat, wenn man sie durchtrennt, interessiert nicht.“</a:t>
            </a:r>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838080" y="365040"/>
            <a:ext cx="10514520" cy="66492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07" name="CustomShape 2"/>
          <p:cNvSpPr/>
          <p:nvPr/>
        </p:nvSpPr>
        <p:spPr>
          <a:xfrm>
            <a:off x="838080" y="1031040"/>
            <a:ext cx="10514520" cy="497952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Zuspitzung der extraktivistischen Logik durch den Zwang zur Profitmaximierung im modernen Kapitalismus</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Weitere Verschärfung durch die </a:t>
            </a:r>
            <a:r>
              <a:rPr b="1" lang="de-DE" sz="2400" spc="-1" strike="noStrike">
                <a:solidFill>
                  <a:srgbClr val="cc3300"/>
                </a:solidFill>
                <a:uFill>
                  <a:solidFill>
                    <a:srgbClr val="ffffff"/>
                  </a:solidFill>
                </a:uFill>
                <a:latin typeface="Calibri"/>
                <a:ea typeface="DejaVu Sans"/>
              </a:rPr>
              <a:t>„neoliberale“ „Entfesselung“ </a:t>
            </a:r>
            <a:r>
              <a:rPr b="1" lang="de-DE" sz="2400" spc="-1" strike="noStrike">
                <a:solidFill>
                  <a:srgbClr val="000000"/>
                </a:solidFill>
                <a:uFill>
                  <a:solidFill>
                    <a:srgbClr val="ffffff"/>
                  </a:solidFill>
                </a:uFill>
                <a:latin typeface="Calibri"/>
                <a:ea typeface="DejaVu Sans"/>
              </a:rPr>
              <a:t>des Profitmaxi-mierungsprinzips seit den 1980er Jahren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Ab den 1990er Jahren: „Freihandels“-Abkommen, die es globalen Konzernen ermöglichen, </a:t>
            </a:r>
            <a:r>
              <a:rPr b="1" lang="de-DE" sz="2400" spc="-1" strike="noStrike">
                <a:solidFill>
                  <a:srgbClr val="cc3300"/>
                </a:solidFill>
                <a:uFill>
                  <a:solidFill>
                    <a:srgbClr val="ffffff"/>
                  </a:solidFill>
                </a:uFill>
                <a:latin typeface="Calibri"/>
                <a:ea typeface="DejaVu Sans"/>
              </a:rPr>
              <a:t>Regierungen wegen Gesetzen zu klagen, die ihre Profite behindern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Ab der Jahrtausendwende: Steiler Anstieg solcher Klagen im Rahmen einer völkerrechtlich übergeordneten </a:t>
            </a:r>
            <a:r>
              <a:rPr b="1" lang="de-DE" sz="2400" spc="-1" strike="noStrike">
                <a:solidFill>
                  <a:srgbClr val="cc3300"/>
                </a:solidFill>
                <a:uFill>
                  <a:solidFill>
                    <a:srgbClr val="ffffff"/>
                  </a:solidFill>
                </a:uFill>
                <a:latin typeface="Calibri"/>
                <a:ea typeface="DejaVu Sans"/>
              </a:rPr>
              <a:t>„Investor-Staat-Streitbeilegungs“</a:t>
            </a:r>
            <a:r>
              <a:rPr b="1" lang="de-DE" sz="2400" spc="-1" strike="noStrike">
                <a:solidFill>
                  <a:srgbClr val="000000"/>
                </a:solidFill>
                <a:uFill>
                  <a:solidFill>
                    <a:srgbClr val="ffffff"/>
                  </a:solidFill>
                </a:uFill>
                <a:latin typeface="Calibri"/>
                <a:ea typeface="DejaVu Sans"/>
              </a:rPr>
              <a:t>-Paralleljustiz:</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Weitestgehehendes Unmöglich-Machen wirksamen staatlichen Handelns gegen Umweltzerstörung (im Allgemeinen) und gegen das Ausufern der Klimakata-strophe (im Besonderen)</a:t>
            </a:r>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838080" y="365040"/>
            <a:ext cx="10514520" cy="69048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09" name="CustomShape 2"/>
          <p:cNvSpPr/>
          <p:nvPr/>
        </p:nvSpPr>
        <p:spPr>
          <a:xfrm>
            <a:off x="838080" y="833040"/>
            <a:ext cx="10514520" cy="538308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Zentrale Aussagen Naomi </a:t>
            </a:r>
            <a:r>
              <a:rPr b="1" lang="de-DE" sz="2400" spc="-1" strike="noStrike">
                <a:solidFill>
                  <a:srgbClr val="ff0000"/>
                </a:solidFill>
                <a:uFill>
                  <a:solidFill>
                    <a:srgbClr val="ffffff"/>
                  </a:solidFill>
                </a:uFill>
                <a:latin typeface="Calibri"/>
                <a:ea typeface="DejaVu Sans"/>
              </a:rPr>
              <a:t>Klein</a:t>
            </a:r>
            <a:r>
              <a:rPr b="1" lang="de-DE" sz="2400" spc="-1" strike="noStrike">
                <a:solidFill>
                  <a:srgbClr val="000000"/>
                </a:solidFill>
                <a:uFill>
                  <a:solidFill>
                    <a:srgbClr val="ffffff"/>
                  </a:solidFill>
                </a:uFill>
                <a:latin typeface="Calibri"/>
                <a:ea typeface="DejaVu Sans"/>
              </a:rPr>
              <a:t>s: Das massive </a:t>
            </a:r>
            <a:r>
              <a:rPr b="1" lang="de-DE" sz="2400" spc="-1" strike="noStrike" u="sng">
                <a:solidFill>
                  <a:srgbClr val="000000"/>
                </a:solidFill>
                <a:uFill>
                  <a:solidFill>
                    <a:srgbClr val="ffffff"/>
                  </a:solidFill>
                </a:uFill>
                <a:latin typeface="Calibri"/>
                <a:ea typeface="DejaVu Sans"/>
              </a:rPr>
              <a:t>Scheitern bisheriger Klimaschutz-bemühungen</a:t>
            </a:r>
            <a:r>
              <a:rPr b="1" lang="de-DE" sz="2400" spc="-1" strike="noStrike">
                <a:solidFill>
                  <a:srgbClr val="000000"/>
                </a:solidFill>
                <a:uFill>
                  <a:solidFill>
                    <a:srgbClr val="ffffff"/>
                  </a:solidFill>
                </a:uFill>
                <a:latin typeface="Calibri"/>
                <a:ea typeface="DejaVu Sans"/>
              </a:rPr>
              <a:t> ist eine Folge des </a:t>
            </a:r>
            <a:r>
              <a:rPr b="1" lang="de-DE" sz="2400" spc="-1" strike="noStrike" u="sng">
                <a:solidFill>
                  <a:srgbClr val="000000"/>
                </a:solidFill>
                <a:uFill>
                  <a:solidFill>
                    <a:srgbClr val="ffffff"/>
                  </a:solidFill>
                </a:uFill>
                <a:latin typeface="Calibri"/>
                <a:ea typeface="DejaVu Sans"/>
              </a:rPr>
              <a:t>tragischen historischen Zufalls, dass diese zur selben Zeit aktuell wurden wie der globale Durchbruch des „Neoliberalismus“</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Daher: UN-Klimaverhandlungen und „Freihandels“-Verhandlungen als </a:t>
            </a:r>
            <a:r>
              <a:rPr b="1" lang="de-DE" sz="2400" spc="-1" strike="noStrike">
                <a:solidFill>
                  <a:srgbClr val="cc3300"/>
                </a:solidFill>
                <a:uFill>
                  <a:solidFill>
                    <a:srgbClr val="ffffff"/>
                  </a:solidFill>
                </a:uFill>
                <a:latin typeface="Calibri"/>
                <a:ea typeface="DejaVu Sans"/>
              </a:rPr>
              <a:t>„</a:t>
            </a:r>
            <a:r>
              <a:rPr b="1" i="1" lang="de-DE" sz="2400" spc="-1" strike="noStrike">
                <a:solidFill>
                  <a:srgbClr val="cc3300"/>
                </a:solidFill>
                <a:uFill>
                  <a:solidFill>
                    <a:srgbClr val="ffffff"/>
                  </a:solidFill>
                </a:uFill>
                <a:latin typeface="Calibri"/>
                <a:ea typeface="DejaVu Sans"/>
              </a:rPr>
              <a:t>two solitudes</a:t>
            </a:r>
            <a:r>
              <a:rPr b="1" lang="de-DE" sz="2400" spc="-1" strike="noStrike">
                <a:solidFill>
                  <a:srgbClr val="cc3300"/>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(die meist wechselseitig so tun, als ob die andere Seite nicht existie-ren würde) – wobei sich die Klimaverhandlungen von vornherein ausdrücklich unter die Diktate der „Freihandels“-Verhandlungen unterworfen haben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Die existenzielle Dringlichkeit, den drohenden Zusammenbruch der Klima-Gleichgewichte abzuwenden, bietet andererseits eine einmalige Chance, </a:t>
            </a:r>
            <a:r>
              <a:rPr b="1" lang="de-DE" sz="2400" spc="-1" strike="noStrike">
                <a:solidFill>
                  <a:srgbClr val="cc0099"/>
                </a:solidFill>
                <a:uFill>
                  <a:solidFill>
                    <a:srgbClr val="ffffff"/>
                  </a:solidFill>
                </a:uFill>
                <a:latin typeface="Calibri"/>
                <a:ea typeface="DejaVu Sans"/>
              </a:rPr>
              <a:t>alle großen Anliegen fortschrittlicher Gesellschaftspolitik zusammenzuführen</a:t>
            </a:r>
            <a:r>
              <a:rPr b="1" lang="de-DE" sz="2400" spc="-1" strike="noStrike">
                <a:solidFill>
                  <a:srgbClr val="000000"/>
                </a:solidFill>
                <a:uFill>
                  <a:solidFill>
                    <a:srgbClr val="ffffff"/>
                  </a:solidFill>
                </a:uFill>
                <a:latin typeface="Calibri"/>
                <a:ea typeface="DejaVu Sans"/>
              </a:rPr>
              <a:t> und in einem politisch durchsetzungsfähigen Projekt/Modell umzusetzen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Die ultra-rechten </a:t>
            </a:r>
            <a:r>
              <a:rPr b="1" lang="de-DE" sz="2400" spc="-1" strike="noStrike">
                <a:solidFill>
                  <a:srgbClr val="cc0099"/>
                </a:solidFill>
                <a:uFill>
                  <a:solidFill>
                    <a:srgbClr val="ffffff"/>
                  </a:solidFill>
                </a:uFill>
                <a:latin typeface="Calibri"/>
                <a:ea typeface="DejaVu Sans"/>
              </a:rPr>
              <a:t>Klimakatastrophen-Verleugner haben dies bisher leider viel besser begriffen</a:t>
            </a:r>
            <a:r>
              <a:rPr b="1" lang="de-DE" sz="2400" spc="-1" strike="noStrike">
                <a:solidFill>
                  <a:srgbClr val="000000"/>
                </a:solidFill>
                <a:uFill>
                  <a:solidFill>
                    <a:srgbClr val="ffffff"/>
                  </a:solidFill>
                </a:uFill>
                <a:latin typeface="Calibri"/>
                <a:ea typeface="DejaVu Sans"/>
              </a:rPr>
              <a:t> als viele ökologisch und fortschrittlich orientierte Kräfte</a:t>
            </a:r>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838080" y="365040"/>
            <a:ext cx="10514520" cy="5889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11" name="CustomShape 2"/>
          <p:cNvSpPr/>
          <p:nvPr/>
        </p:nvSpPr>
        <p:spPr>
          <a:xfrm>
            <a:off x="838080" y="477720"/>
            <a:ext cx="10514520" cy="60447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Naomi </a:t>
            </a:r>
            <a:r>
              <a:rPr b="1" lang="de-DE" sz="2000" spc="-1" strike="noStrike">
                <a:solidFill>
                  <a:srgbClr val="ff0000"/>
                </a:solidFill>
                <a:uFill>
                  <a:solidFill>
                    <a:srgbClr val="ffffff"/>
                  </a:solidFill>
                </a:uFill>
                <a:latin typeface="Calibri"/>
                <a:ea typeface="DejaVu Sans"/>
              </a:rPr>
              <a:t>Klein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This Changes Everything</a:t>
            </a:r>
            <a:r>
              <a:rPr b="1" lang="de-DE" sz="2000" spc="-1" strike="noStrike">
                <a:solidFill>
                  <a:srgbClr val="000066"/>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(2014), Kap. 1 „Die Rechten haben recht: Die revolutionäre Kraft des Klimawandels“:</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 diese beinharten Ideologen […] irren sich […] gewaltig in ihrer Einschätzung der wissenschaftlichen Erkenntnisse. Was hingegen </a:t>
            </a:r>
            <a:r>
              <a:rPr b="1" lang="de-DE" sz="2400" spc="-1" strike="noStrike">
                <a:solidFill>
                  <a:srgbClr val="cc0099"/>
                </a:solidFill>
                <a:uFill>
                  <a:solidFill>
                    <a:srgbClr val="ffffff"/>
                  </a:solidFill>
                </a:uFill>
                <a:latin typeface="Calibri"/>
                <a:ea typeface="DejaVu Sans"/>
              </a:rPr>
              <a:t>die politischen und wirtschaftlichen </a:t>
            </a:r>
            <a:r>
              <a:rPr b="1" i="1" lang="de-DE" sz="2400" spc="-1" strike="noStrike">
                <a:solidFill>
                  <a:srgbClr val="cc0099"/>
                </a:solidFill>
                <a:uFill>
                  <a:solidFill>
                    <a:srgbClr val="ffffff"/>
                  </a:solidFill>
                </a:uFill>
                <a:latin typeface="Calibri"/>
                <a:ea typeface="DejaVu Sans"/>
              </a:rPr>
              <a:t>Konsequenzen</a:t>
            </a:r>
            <a:r>
              <a:rPr b="1" lang="de-DE" sz="2400" spc="-1" strike="noStrike">
                <a:solidFill>
                  <a:srgbClr val="cc0099"/>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dieser Erkenntnisse betrifft, […] </a:t>
            </a:r>
            <a:r>
              <a:rPr b="1" lang="de-DE" sz="2400" spc="-1" strike="noStrike">
                <a:solidFill>
                  <a:srgbClr val="cc0099"/>
                </a:solidFill>
                <a:uFill>
                  <a:solidFill>
                    <a:srgbClr val="ffffff"/>
                  </a:solidFill>
                </a:uFill>
                <a:latin typeface="Calibri"/>
                <a:ea typeface="DejaVu Sans"/>
              </a:rPr>
              <a:t>sehen sie die Dinge glasklar.“</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Wenn das System der freien Märkte tatsächlich […] Prozesse in Gang gesetzt hat, die […] große Teile der Menschheit existenziell bedrohen, dann war der ganze Kreuzzug für eine moralische Reinwaschung des Kapitalismus vollkommen vergeblich. […] Und genau das ist der Grund dafür, warum das Leugnen des Klimawandels unter eingefleischten Konservativen so sprunghaft zugenommen hat: Sie haben verstanden, </a:t>
            </a:r>
            <a:r>
              <a:rPr b="1" lang="de-DE" sz="2400" spc="-1" strike="noStrike">
                <a:solidFill>
                  <a:srgbClr val="cc0099"/>
                </a:solidFill>
                <a:uFill>
                  <a:solidFill>
                    <a:srgbClr val="ffffff"/>
                  </a:solidFill>
                </a:uFill>
                <a:latin typeface="Calibri"/>
                <a:ea typeface="DejaVu Sans"/>
              </a:rPr>
              <a:t>dass sie, sobald sie die Existenz des Klimawandels anerkennen, die zentrale ideologische Schlacht unserer Tage verlieren werden </a:t>
            </a:r>
            <a:r>
              <a:rPr b="1" lang="de-DE" sz="2400" spc="-1" strike="noStrike">
                <a:solidFill>
                  <a:srgbClr val="000000"/>
                </a:solidFill>
                <a:uFill>
                  <a:solidFill>
                    <a:srgbClr val="ffffff"/>
                  </a:solidFill>
                </a:uFill>
                <a:latin typeface="Calibri"/>
                <a:ea typeface="DejaVu Sans"/>
              </a:rPr>
              <a:t>– und die dreht sich um die Frage, ob wir unsere Gesellschaft so planen und organisieren müssen, dass sie unsere Ziele und Werte widerspiegelt, oder ob wir diese Aufgabe dem magischen Spiel der Marktkräfte überlassen können.“</a:t>
            </a:r>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838080" y="365040"/>
            <a:ext cx="10514520" cy="75132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13" name="CustomShape 2"/>
          <p:cNvSpPr/>
          <p:nvPr/>
        </p:nvSpPr>
        <p:spPr>
          <a:xfrm>
            <a:off x="838080" y="365040"/>
            <a:ext cx="10514520" cy="5938920"/>
          </a:xfrm>
          <a:prstGeom prst="rect">
            <a:avLst/>
          </a:prstGeom>
          <a:noFill/>
          <a:ln>
            <a:noFill/>
          </a:ln>
        </p:spPr>
        <p:style>
          <a:lnRef idx="0"/>
          <a:fillRef idx="0"/>
          <a:effectRef idx="0"/>
          <a:fontRef idx="minor"/>
        </p:style>
        <p:txBody>
          <a:bodyPr lIns="90000" rIns="90000" tIns="45000" bIns="45000"/>
          <a:p>
            <a:pPr marL="228600" indent="-227520">
              <a:lnSpc>
                <a:spcPct val="110000"/>
              </a:lnSpc>
              <a:buFont typeface="Arial"/>
              <a:buChar char="•"/>
            </a:pPr>
            <a:r>
              <a:rPr b="1" lang="de-DE" sz="2000" spc="-1" strike="noStrike">
                <a:solidFill>
                  <a:srgbClr val="000000"/>
                </a:solidFill>
                <a:uFill>
                  <a:solidFill>
                    <a:srgbClr val="ffffff"/>
                  </a:solidFill>
                </a:uFill>
                <a:latin typeface="Calibri"/>
                <a:ea typeface="DejaVu Sans"/>
              </a:rPr>
              <a:t>Naomi </a:t>
            </a:r>
            <a:r>
              <a:rPr b="1" lang="de-DE" sz="2000" spc="-1" strike="noStrike">
                <a:solidFill>
                  <a:srgbClr val="ff0000"/>
                </a:solidFill>
                <a:uFill>
                  <a:solidFill>
                    <a:srgbClr val="ffffff"/>
                  </a:solidFill>
                </a:uFill>
                <a:latin typeface="Calibri"/>
                <a:ea typeface="DejaVu Sans"/>
              </a:rPr>
              <a:t>Klein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Capitalism vs. the Climate </a:t>
            </a:r>
            <a:r>
              <a:rPr b="1" lang="de-DE" sz="2000" spc="-1" strike="noStrike">
                <a:solidFill>
                  <a:srgbClr val="000000"/>
                </a:solidFill>
                <a:uFill>
                  <a:solidFill>
                    <a:srgbClr val="ffffff"/>
                  </a:solidFill>
                </a:uFill>
                <a:latin typeface="Calibri"/>
                <a:ea typeface="DejaVu Sans"/>
              </a:rPr>
              <a:t>(2011):</a:t>
            </a:r>
            <a:endParaRPr/>
          </a:p>
          <a:p>
            <a:pPr marL="228600" indent="-227520">
              <a:lnSpc>
                <a:spcPct val="110000"/>
              </a:lnSpc>
              <a:buFont typeface="Arial"/>
              <a:buChar char="•"/>
            </a:pPr>
            <a:r>
              <a:rPr b="1" lang="de-DE" sz="1800" spc="-1" strike="noStrike" u="sng">
                <a:solidFill>
                  <a:srgbClr val="000000"/>
                </a:solidFill>
                <a:uFill>
                  <a:solidFill>
                    <a:srgbClr val="ffffff"/>
                  </a:solidFill>
                </a:uFill>
                <a:latin typeface="Calibri"/>
                <a:ea typeface="DejaVu Sans"/>
              </a:rPr>
              <a:t>Konkrete Notwendigkeiten des Kampfes gegen die Klimakatastrophe</a:t>
            </a:r>
            <a:r>
              <a:rPr b="1" lang="de-DE" sz="1800" spc="-1" strike="noStrike">
                <a:solidFill>
                  <a:srgbClr val="000000"/>
                </a:solidFill>
                <a:uFill>
                  <a:solidFill>
                    <a:srgbClr val="ffffff"/>
                  </a:solidFill>
                </a:uFill>
                <a:latin typeface="Calibri"/>
                <a:ea typeface="DejaVu Sans"/>
              </a:rPr>
              <a:t>, an denen die Vision des notwendigen gesellschaftlichen Wandels deutliche Form annimmt:</a:t>
            </a:r>
            <a:endParaRPr/>
          </a:p>
          <a:p>
            <a:pPr marL="457200" indent="-456120">
              <a:lnSpc>
                <a:spcPct val="110000"/>
              </a:lnSpc>
              <a:buFont typeface="Calibri Light"/>
              <a:buAutoNum type="arabicPeriod"/>
            </a:pPr>
            <a:r>
              <a:rPr b="1" lang="de-DE" sz="1800" spc="-1" strike="noStrike">
                <a:solidFill>
                  <a:srgbClr val="000000"/>
                </a:solidFill>
                <a:uFill>
                  <a:solidFill>
                    <a:srgbClr val="ffffff"/>
                  </a:solidFill>
                </a:uFill>
                <a:latin typeface="Calibri"/>
                <a:ea typeface="DejaVu Sans"/>
              </a:rPr>
              <a:t>Wiederentdeckung und Stärkung des </a:t>
            </a:r>
            <a:r>
              <a:rPr b="1" lang="de-DE" sz="1800" spc="-1" strike="noStrike">
                <a:solidFill>
                  <a:srgbClr val="cc0099"/>
                </a:solidFill>
                <a:uFill>
                  <a:solidFill>
                    <a:srgbClr val="ffffff"/>
                  </a:solidFill>
                </a:uFill>
                <a:latin typeface="Calibri"/>
                <a:ea typeface="DejaVu Sans"/>
              </a:rPr>
              <a:t>öffentlichen Sektors und kollektiven Handelns </a:t>
            </a:r>
            <a:r>
              <a:rPr b="1" lang="de-DE" sz="1800" spc="-1" strike="noStrike">
                <a:solidFill>
                  <a:srgbClr val="000000"/>
                </a:solidFill>
                <a:uFill>
                  <a:solidFill>
                    <a:srgbClr val="ffffff"/>
                  </a:solidFill>
                </a:uFill>
                <a:latin typeface="Calibri"/>
                <a:ea typeface="DejaVu Sans"/>
              </a:rPr>
              <a:t>– als Abkehr von Privatisierung und egozentrischem Marktdenken</a:t>
            </a:r>
            <a:endParaRPr/>
          </a:p>
          <a:p>
            <a:pPr marL="457200" indent="-456120">
              <a:lnSpc>
                <a:spcPct val="110000"/>
              </a:lnSpc>
              <a:buFont typeface="Calibri Light"/>
              <a:buAutoNum type="arabicPeriod"/>
            </a:pPr>
            <a:r>
              <a:rPr b="1" lang="de-DE" sz="1800" spc="-1" strike="noStrike">
                <a:solidFill>
                  <a:srgbClr val="000000"/>
                </a:solidFill>
                <a:uFill>
                  <a:solidFill>
                    <a:srgbClr val="ffffff"/>
                  </a:solidFill>
                </a:uFill>
                <a:latin typeface="Calibri"/>
                <a:ea typeface="DejaVu Sans"/>
              </a:rPr>
              <a:t>Neuerfindung und -entwicklung </a:t>
            </a:r>
            <a:r>
              <a:rPr b="1" lang="de-DE" sz="1800" spc="-1" strike="noStrike">
                <a:solidFill>
                  <a:srgbClr val="cc0099"/>
                </a:solidFill>
                <a:uFill>
                  <a:solidFill>
                    <a:srgbClr val="ffffff"/>
                  </a:solidFill>
                </a:uFill>
                <a:latin typeface="Calibri"/>
                <a:ea typeface="DejaVu Sans"/>
              </a:rPr>
              <a:t>langfristiger gesellschaftlicher Planung </a:t>
            </a:r>
            <a:r>
              <a:rPr b="1" lang="de-DE" sz="1800" spc="-1" strike="noStrike">
                <a:solidFill>
                  <a:srgbClr val="000000"/>
                </a:solidFill>
                <a:uFill>
                  <a:solidFill>
                    <a:srgbClr val="ffffff"/>
                  </a:solidFill>
                </a:uFill>
                <a:latin typeface="Calibri"/>
                <a:ea typeface="DejaVu Sans"/>
              </a:rPr>
              <a:t>– als Abkehr vom kurzfristigen Profitmaximierungsprinzip und von der Gläubigkeit an die „Magie des Marktes“</a:t>
            </a:r>
            <a:endParaRPr/>
          </a:p>
          <a:p>
            <a:pPr marL="457200" indent="-456120">
              <a:lnSpc>
                <a:spcPct val="110000"/>
              </a:lnSpc>
              <a:buFont typeface="Calibri Light"/>
              <a:buAutoNum type="arabicPeriod"/>
            </a:pPr>
            <a:r>
              <a:rPr b="1" lang="de-DE" sz="1800" spc="-1" strike="noStrike">
                <a:solidFill>
                  <a:srgbClr val="000000"/>
                </a:solidFill>
                <a:uFill>
                  <a:solidFill>
                    <a:srgbClr val="ffffff"/>
                  </a:solidFill>
                </a:uFill>
                <a:latin typeface="Calibri"/>
                <a:ea typeface="DejaVu Sans"/>
              </a:rPr>
              <a:t>Rückkehr zum Anspruch der Politik, den </a:t>
            </a:r>
            <a:r>
              <a:rPr b="1" lang="de-DE" sz="1800" spc="-1" strike="noStrike">
                <a:solidFill>
                  <a:srgbClr val="cc0099"/>
                </a:solidFill>
                <a:uFill>
                  <a:solidFill>
                    <a:srgbClr val="ffffff"/>
                  </a:solidFill>
                </a:uFill>
                <a:latin typeface="Calibri"/>
                <a:ea typeface="DejaVu Sans"/>
              </a:rPr>
              <a:t>Konzerninteressen verbindliche Vorschriften </a:t>
            </a:r>
            <a:r>
              <a:rPr b="1" lang="de-DE" sz="1800" spc="-1" strike="noStrike">
                <a:solidFill>
                  <a:srgbClr val="000000"/>
                </a:solidFill>
                <a:uFill>
                  <a:solidFill>
                    <a:srgbClr val="ffffff"/>
                  </a:solidFill>
                </a:uFill>
                <a:latin typeface="Calibri"/>
                <a:ea typeface="DejaVu Sans"/>
              </a:rPr>
              <a:t>zu machen – als Abkehr von der herrschenden „Kultur“, ihnen keine Beschränkungen auferlegen zu dürfen</a:t>
            </a:r>
            <a:endParaRPr/>
          </a:p>
          <a:p>
            <a:pPr marL="457200" indent="-456120">
              <a:lnSpc>
                <a:spcPct val="110000"/>
              </a:lnSpc>
              <a:buClr>
                <a:srgbClr val="cc0099"/>
              </a:buClr>
              <a:buFont typeface="Calibri Light"/>
              <a:buAutoNum type="arabicPeriod" startAt="4"/>
            </a:pPr>
            <a:r>
              <a:rPr b="1" lang="de-DE" sz="1800" spc="-1" strike="noStrike">
                <a:solidFill>
                  <a:srgbClr val="cc0099"/>
                </a:solidFill>
                <a:uFill>
                  <a:solidFill>
                    <a:srgbClr val="ffffff"/>
                  </a:solidFill>
                </a:uFill>
                <a:latin typeface="Calibri"/>
                <a:ea typeface="DejaVu Sans"/>
              </a:rPr>
              <a:t>Wieder-Regionalisierung</a:t>
            </a:r>
            <a:r>
              <a:rPr b="1" lang="de-DE" sz="1800" spc="-1" strike="noStrike">
                <a:solidFill>
                  <a:srgbClr val="000000"/>
                </a:solidFill>
                <a:uFill>
                  <a:solidFill>
                    <a:srgbClr val="ffffff"/>
                  </a:solidFill>
                </a:uFill>
                <a:latin typeface="Calibri"/>
                <a:ea typeface="DejaVu Sans"/>
              </a:rPr>
              <a:t> eines großen Teils der Produktion – als Abkehr vom globalen „Freihandels“-Regime mit seinem explodierenden Transportaufkommen</a:t>
            </a:r>
            <a:endParaRPr/>
          </a:p>
          <a:p>
            <a:pPr marL="457200" indent="-456120">
              <a:lnSpc>
                <a:spcPct val="110000"/>
              </a:lnSpc>
              <a:buFont typeface="Calibri Light"/>
              <a:buAutoNum type="arabicPeriod" startAt="4"/>
            </a:pPr>
            <a:r>
              <a:rPr b="1" lang="de-DE" sz="1800" spc="-1" strike="noStrike">
                <a:solidFill>
                  <a:srgbClr val="000000"/>
                </a:solidFill>
                <a:uFill>
                  <a:solidFill>
                    <a:srgbClr val="ffffff"/>
                  </a:solidFill>
                </a:uFill>
                <a:latin typeface="Calibri"/>
                <a:ea typeface="DejaVu Sans"/>
              </a:rPr>
              <a:t>Rückkehr zu einem </a:t>
            </a:r>
            <a:r>
              <a:rPr b="1" lang="de-DE" sz="1800" spc="-1" strike="noStrike">
                <a:solidFill>
                  <a:srgbClr val="cc0099"/>
                </a:solidFill>
                <a:uFill>
                  <a:solidFill>
                    <a:srgbClr val="ffffff"/>
                  </a:solidFill>
                </a:uFill>
                <a:latin typeface="Calibri"/>
                <a:ea typeface="DejaVu Sans"/>
              </a:rPr>
              <a:t>tragfähigen Ressourcen-Verbrauch</a:t>
            </a:r>
            <a:r>
              <a:rPr b="1" lang="de-DE" sz="1800" spc="-1" strike="noStrike">
                <a:solidFill>
                  <a:srgbClr val="ff3300"/>
                </a:solidFill>
                <a:uFill>
                  <a:solidFill>
                    <a:srgbClr val="ffffff"/>
                  </a:solidFill>
                </a:uFill>
                <a:latin typeface="Calibri"/>
                <a:ea typeface="DejaVu Sans"/>
              </a:rPr>
              <a:t> </a:t>
            </a:r>
            <a:r>
              <a:rPr b="1" lang="de-DE" sz="1800" spc="-1" strike="noStrike">
                <a:solidFill>
                  <a:srgbClr val="000000"/>
                </a:solidFill>
                <a:uFill>
                  <a:solidFill>
                    <a:srgbClr val="ffffff"/>
                  </a:solidFill>
                </a:uFill>
                <a:latin typeface="Calibri"/>
                <a:ea typeface="DejaVu Sans"/>
              </a:rPr>
              <a:t>– als Abkehr vom grenzenlosen Wachs-tumswahn und vom Kult des ausufernden Einkaufens</a:t>
            </a:r>
            <a:endParaRPr/>
          </a:p>
          <a:p>
            <a:pPr marL="457200" indent="-456120">
              <a:lnSpc>
                <a:spcPct val="110000"/>
              </a:lnSpc>
              <a:buFont typeface="Calibri Light"/>
              <a:buAutoNum type="arabicPeriod" startAt="4"/>
            </a:pPr>
            <a:r>
              <a:rPr b="1" lang="de-DE" sz="1800" spc="-1" strike="noStrike">
                <a:solidFill>
                  <a:srgbClr val="000000"/>
                </a:solidFill>
                <a:uFill>
                  <a:solidFill>
                    <a:srgbClr val="ffffff"/>
                  </a:solidFill>
                </a:uFill>
                <a:latin typeface="Calibri"/>
                <a:ea typeface="DejaVu Sans"/>
              </a:rPr>
              <a:t>Systematische </a:t>
            </a:r>
            <a:r>
              <a:rPr b="1" lang="de-DE" sz="1800" spc="-1" strike="noStrike">
                <a:solidFill>
                  <a:srgbClr val="cc0099"/>
                </a:solidFill>
                <a:uFill>
                  <a:solidFill>
                    <a:srgbClr val="ffffff"/>
                  </a:solidFill>
                </a:uFill>
                <a:latin typeface="Calibri"/>
                <a:ea typeface="DejaVu Sans"/>
              </a:rPr>
              <a:t>Besteuerung der ausufernden Vermögen und Profite </a:t>
            </a:r>
            <a:r>
              <a:rPr b="1" lang="de-DE" sz="1800" spc="-1" strike="noStrike">
                <a:solidFill>
                  <a:srgbClr val="000000"/>
                </a:solidFill>
                <a:uFill>
                  <a:solidFill>
                    <a:srgbClr val="ffffff"/>
                  </a:solidFill>
                </a:uFill>
                <a:latin typeface="Calibri"/>
                <a:ea typeface="DejaVu Sans"/>
              </a:rPr>
              <a:t>– als Abkehr von wirtschaftlichen Sozialdarwinismus der globalen Reichtums- und Machtelite und als Notwendigkeit, um den öffentlichen (ökologischen) Umbau der Wirtschaft und Infrastruktur zu finanzieren</a:t>
            </a:r>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838080" y="618480"/>
            <a:ext cx="10514520" cy="40248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66"/>
                </a:solidFill>
                <a:uFill>
                  <a:solidFill>
                    <a:srgbClr val="ffffff"/>
                  </a:solidFill>
                </a:uFill>
                <a:latin typeface="Calibri"/>
                <a:ea typeface="DejaVu Sans"/>
              </a:rPr>
              <a:t>.</a:t>
            </a:r>
            <a:endParaRPr/>
          </a:p>
        </p:txBody>
      </p:sp>
      <p:sp>
        <p:nvSpPr>
          <p:cNvPr id="115" name="CustomShape 2"/>
          <p:cNvSpPr/>
          <p:nvPr/>
        </p:nvSpPr>
        <p:spPr>
          <a:xfrm>
            <a:off x="838080" y="806760"/>
            <a:ext cx="10514520" cy="5369040"/>
          </a:xfrm>
          <a:prstGeom prst="rect">
            <a:avLst/>
          </a:prstGeom>
          <a:noFill/>
          <a:ln>
            <a:noFill/>
          </a:ln>
        </p:spPr>
        <p:style>
          <a:lnRef idx="0"/>
          <a:fillRef idx="0"/>
          <a:effectRef idx="0"/>
          <a:fontRef idx="minor"/>
        </p:style>
        <p:txBody>
          <a:bodyPr lIns="90000" rIns="90000" tIns="45000" bIns="45000"/>
          <a:p>
            <a:pPr marL="228600" indent="-227520">
              <a:lnSpc>
                <a:spcPct val="100000"/>
              </a:lnSpc>
              <a:buClr>
                <a:srgbClr val="cc3300"/>
              </a:buClr>
              <a:buFont typeface="Arial"/>
              <a:buChar char="•"/>
            </a:pPr>
            <a:r>
              <a:rPr b="1" i="1" lang="de-DE" sz="2400" spc="-1" strike="noStrike" u="sng">
                <a:solidFill>
                  <a:srgbClr val="cc3300"/>
                </a:solidFill>
                <a:uFill>
                  <a:solidFill>
                    <a:srgbClr val="ffffff"/>
                  </a:solidFill>
                </a:uFill>
                <a:latin typeface="Calibri"/>
                <a:ea typeface="DejaVu Sans"/>
              </a:rPr>
              <a:t>Carbon Tracker Initiative</a:t>
            </a:r>
            <a:r>
              <a:rPr b="1" lang="de-DE" sz="2400" spc="-1" strike="noStrike" u="sng">
                <a:solidFill>
                  <a:srgbClr val="000000"/>
                </a:solidFill>
                <a:uFill>
                  <a:solidFill>
                    <a:srgbClr val="ffffff"/>
                  </a:solidFill>
                </a:uFill>
                <a:latin typeface="Calibri"/>
                <a:ea typeface="DejaVu Sans"/>
              </a:rPr>
              <a:t> (2011)</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Die für den Marktwert der globalen fossilen Brennstoff-Konzerne unverzicht-baren Reserven (an fossilen Brennstoffen in der Erde, im Wert von ca. 27 Billionen Dollar): </a:t>
            </a:r>
            <a:r>
              <a:rPr b="1" lang="de-DE" sz="2400" spc="-1" strike="noStrike">
                <a:solidFill>
                  <a:srgbClr val="ff0000"/>
                </a:solidFill>
                <a:uFill>
                  <a:solidFill>
                    <a:srgbClr val="ffffff"/>
                  </a:solidFill>
                </a:uFill>
                <a:latin typeface="Calibri"/>
                <a:ea typeface="DejaVu Sans"/>
              </a:rPr>
              <a:t>2.795</a:t>
            </a:r>
            <a:r>
              <a:rPr b="1" lang="de-DE" sz="2400" spc="-1" strike="noStrike">
                <a:solidFill>
                  <a:srgbClr val="000000"/>
                </a:solidFill>
                <a:uFill>
                  <a:solidFill>
                    <a:srgbClr val="ffffff"/>
                  </a:solidFill>
                </a:uFill>
                <a:latin typeface="Calibri"/>
                <a:ea typeface="DejaVu Sans"/>
              </a:rPr>
              <a:t> Gigatonnen Kohlenstoff</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Menge an den Reserven, die noch verbrannt werden dürfte, um das 2-Grad-Ziel gerade noch zu erreichen: </a:t>
            </a:r>
            <a:r>
              <a:rPr b="1" lang="de-DE" sz="2400" spc="-1" strike="noStrike">
                <a:solidFill>
                  <a:srgbClr val="ff0000"/>
                </a:solidFill>
                <a:uFill>
                  <a:solidFill>
                    <a:srgbClr val="ffffff"/>
                  </a:solidFill>
                </a:uFill>
                <a:latin typeface="Calibri"/>
                <a:ea typeface="DejaVu Sans"/>
              </a:rPr>
              <a:t>565</a:t>
            </a:r>
            <a:r>
              <a:rPr b="1" lang="de-DE" sz="2400" spc="-1" strike="noStrike">
                <a:solidFill>
                  <a:srgbClr val="000000"/>
                </a:solidFill>
                <a:uFill>
                  <a:solidFill>
                    <a:srgbClr val="ffffff"/>
                  </a:solidFill>
                </a:uFill>
                <a:latin typeface="Calibri"/>
                <a:ea typeface="DejaVu Sans"/>
              </a:rPr>
              <a:t> Gigatonnen (ca. ein Fünftel davon)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Auf die Förderung von vier Fünftel (oder auch nur auf einen Bruchteil davon) zu verzichten, liefe auf das Ende dieser Konzerne hinaus (auch nur kleine Abstriche haben schon bisher zu Kursstürzen auf den Börsen geführt)</a:t>
            </a:r>
            <a:endParaRPr/>
          </a:p>
          <a:p>
            <a:pPr>
              <a:lnSpc>
                <a:spcPct val="100000"/>
              </a:lnSpc>
            </a:pP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Bill </a:t>
            </a:r>
            <a:r>
              <a:rPr b="1" lang="de-DE" sz="2000" spc="-1" strike="noStrike">
                <a:solidFill>
                  <a:srgbClr val="ff0000"/>
                </a:solidFill>
                <a:uFill>
                  <a:solidFill>
                    <a:srgbClr val="ffffff"/>
                  </a:solidFill>
                </a:uFill>
                <a:latin typeface="Calibri"/>
                <a:ea typeface="DejaVu Sans"/>
              </a:rPr>
              <a:t>McKibben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cc0099"/>
                </a:solidFill>
                <a:uFill>
                  <a:solidFill>
                    <a:srgbClr val="ffffff"/>
                  </a:solidFill>
                </a:uFill>
                <a:latin typeface="Calibri"/>
                <a:ea typeface="DejaVu Sans"/>
              </a:rPr>
              <a:t>350.org</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Global Warming‘s Terrifying New Math</a:t>
            </a:r>
            <a:r>
              <a:rPr b="1" lang="de-DE" sz="2000" spc="-1" strike="noStrike">
                <a:solidFill>
                  <a:srgbClr val="000000"/>
                </a:solidFill>
                <a:uFill>
                  <a:solidFill>
                    <a:srgbClr val="ffffff"/>
                  </a:solidFill>
                </a:uFill>
                <a:latin typeface="Calibri"/>
                <a:ea typeface="DejaVu Sans"/>
              </a:rPr>
              <a:t> (2012):</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You can have a healthy fossil-fuel balance sheet, </a:t>
            </a:r>
            <a:r>
              <a:rPr b="1" lang="de-DE" sz="2400" spc="-1" strike="noStrike">
                <a:solidFill>
                  <a:srgbClr val="00b050"/>
                </a:solidFill>
                <a:uFill>
                  <a:solidFill>
                    <a:srgbClr val="ffffff"/>
                  </a:solidFill>
                </a:uFill>
                <a:latin typeface="Calibri"/>
                <a:ea typeface="DejaVu Sans"/>
              </a:rPr>
              <a:t>or</a:t>
            </a:r>
            <a:r>
              <a:rPr b="1" lang="de-DE" sz="2400" spc="-1" strike="noStrike">
                <a:solidFill>
                  <a:srgbClr val="000000"/>
                </a:solidFill>
                <a:uFill>
                  <a:solidFill>
                    <a:srgbClr val="ffffff"/>
                  </a:solidFill>
                </a:uFill>
                <a:latin typeface="Calibri"/>
                <a:ea typeface="DejaVu Sans"/>
              </a:rPr>
              <a:t> a relatively healthy planet – but it looks like </a:t>
            </a:r>
            <a:r>
              <a:rPr b="1" lang="de-DE" sz="2400" spc="-1" strike="noStrike">
                <a:solidFill>
                  <a:srgbClr val="00b050"/>
                </a:solidFill>
                <a:uFill>
                  <a:solidFill>
                    <a:srgbClr val="ffffff"/>
                  </a:solidFill>
                </a:uFill>
                <a:latin typeface="Calibri"/>
                <a:ea typeface="DejaVu Sans"/>
              </a:rPr>
              <a:t>you can’t have both.</a:t>
            </a:r>
            <a:r>
              <a:rPr b="1" lang="de-DE" sz="2400" spc="-1" strike="noStrike">
                <a:solidFill>
                  <a:srgbClr val="000000"/>
                </a:solidFill>
                <a:uFill>
                  <a:solidFill>
                    <a:srgbClr val="ffffff"/>
                  </a:solidFill>
                </a:uFill>
                <a:latin typeface="Calibri"/>
                <a:ea typeface="DejaVu Sans"/>
              </a:rPr>
              <a:t>“</a:t>
            </a:r>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838080" y="447480"/>
            <a:ext cx="10514520" cy="27144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66"/>
                </a:solidFill>
                <a:uFill>
                  <a:solidFill>
                    <a:srgbClr val="ffffff"/>
                  </a:solidFill>
                </a:uFill>
                <a:latin typeface="Calibri Light"/>
                <a:ea typeface="DejaVu Sans"/>
              </a:rPr>
              <a:t>.</a:t>
            </a:r>
            <a:endParaRPr/>
          </a:p>
        </p:txBody>
      </p:sp>
      <p:sp>
        <p:nvSpPr>
          <p:cNvPr id="117" name="CustomShape 2"/>
          <p:cNvSpPr/>
          <p:nvPr/>
        </p:nvSpPr>
        <p:spPr>
          <a:xfrm>
            <a:off x="838080" y="720000"/>
            <a:ext cx="10514520" cy="5639040"/>
          </a:xfrm>
          <a:prstGeom prst="rect">
            <a:avLst/>
          </a:prstGeom>
          <a:noFill/>
          <a:ln>
            <a:noFill/>
          </a:ln>
        </p:spPr>
        <p:style>
          <a:lnRef idx="0"/>
          <a:fillRef idx="0"/>
          <a:effectRef idx="0"/>
          <a:fontRef idx="minor"/>
        </p:style>
        <p:txBody>
          <a:bodyPr lIns="90000" rIns="90000" tIns="45000" bIns="45000"/>
          <a:p>
            <a:pPr marL="228600" indent="-227520">
              <a:lnSpc>
                <a:spcPct val="110000"/>
              </a:lnSpc>
              <a:buClr>
                <a:srgbClr val="cc3300"/>
              </a:buClr>
              <a:buFont typeface="Arial"/>
              <a:buChar char="•"/>
            </a:pPr>
            <a:r>
              <a:rPr b="1" i="1" lang="de-DE" sz="2400" spc="-1" strike="noStrike" u="sng">
                <a:solidFill>
                  <a:srgbClr val="cc3300"/>
                </a:solidFill>
                <a:uFill>
                  <a:solidFill>
                    <a:srgbClr val="ffffff"/>
                  </a:solidFill>
                </a:uFill>
                <a:latin typeface="Calibri"/>
                <a:ea typeface="DejaVu Sans"/>
              </a:rPr>
              <a:t>Oil Change International</a:t>
            </a:r>
            <a:r>
              <a:rPr b="1" lang="de-DE" sz="2400" spc="-1" strike="noStrike" u="sng">
                <a:solidFill>
                  <a:srgbClr val="cc3300"/>
                </a:solidFill>
                <a:uFill>
                  <a:solidFill>
                    <a:srgbClr val="ffffff"/>
                  </a:solidFill>
                </a:uFill>
                <a:latin typeface="Calibri"/>
                <a:ea typeface="DejaVu Sans"/>
              </a:rPr>
              <a:t> </a:t>
            </a:r>
            <a:r>
              <a:rPr b="1" lang="de-DE" sz="2400" spc="-1" strike="noStrike" u="sng">
                <a:solidFill>
                  <a:srgbClr val="000000"/>
                </a:solidFill>
                <a:uFill>
                  <a:solidFill>
                    <a:srgbClr val="ffffff"/>
                  </a:solidFill>
                </a:uFill>
                <a:latin typeface="Calibri"/>
                <a:ea typeface="DejaVu Sans"/>
              </a:rPr>
              <a:t>(2016)</a:t>
            </a:r>
            <a:endParaRPr/>
          </a:p>
          <a:p>
            <a:pPr marL="228600" indent="-227520">
              <a:lnSpc>
                <a:spcPct val="110000"/>
              </a:lnSpc>
              <a:buFont typeface="Arial"/>
              <a:buChar char="•"/>
            </a:pPr>
            <a:r>
              <a:rPr b="1" lang="de-DE" sz="2000" spc="-1" strike="noStrike">
                <a:solidFill>
                  <a:srgbClr val="000000"/>
                </a:solidFill>
                <a:uFill>
                  <a:solidFill>
                    <a:srgbClr val="ffffff"/>
                  </a:solidFill>
                </a:uFill>
                <a:latin typeface="Calibri"/>
                <a:ea typeface="DejaVu Sans"/>
              </a:rPr>
              <a:t>Bill </a:t>
            </a:r>
            <a:r>
              <a:rPr b="1" lang="de-DE" sz="2000" spc="-1" strike="noStrike">
                <a:solidFill>
                  <a:srgbClr val="ff0000"/>
                </a:solidFill>
                <a:uFill>
                  <a:solidFill>
                    <a:srgbClr val="ffffff"/>
                  </a:solidFill>
                </a:uFill>
                <a:latin typeface="Calibri"/>
                <a:ea typeface="DejaVu Sans"/>
              </a:rPr>
              <a:t>McKibben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Recalculating the Climate Math</a:t>
            </a:r>
            <a:r>
              <a:rPr b="1" lang="de-DE" sz="2000" spc="-1" strike="noStrike">
                <a:solidFill>
                  <a:srgbClr val="000000"/>
                </a:solidFill>
                <a:uFill>
                  <a:solidFill>
                    <a:srgbClr val="ffffff"/>
                  </a:solidFill>
                </a:uFill>
                <a:latin typeface="Calibri"/>
                <a:ea typeface="DejaVu Sans"/>
              </a:rPr>
              <a:t> (2016):</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Um auch nur eine 2:1-Chance zu haben, unter der </a:t>
            </a:r>
            <a:r>
              <a:rPr b="1" lang="de-DE" sz="2400" spc="-1" strike="noStrike">
                <a:solidFill>
                  <a:srgbClr val="cc3300"/>
                </a:solidFill>
                <a:uFill>
                  <a:solidFill>
                    <a:srgbClr val="ffffff"/>
                  </a:solidFill>
                </a:uFill>
                <a:latin typeface="Calibri"/>
                <a:ea typeface="DejaVu Sans"/>
              </a:rPr>
              <a:t>2-Grad</a:t>
            </a:r>
            <a:r>
              <a:rPr b="1" lang="de-DE" sz="2400" spc="-1" strike="noStrike">
                <a:solidFill>
                  <a:srgbClr val="000000"/>
                </a:solidFill>
                <a:uFill>
                  <a:solidFill>
                    <a:srgbClr val="ffffff"/>
                  </a:solidFill>
                </a:uFill>
                <a:latin typeface="Calibri"/>
                <a:ea typeface="DejaVu Sans"/>
              </a:rPr>
              <a:t>-Schwelle zu bleiben, dürfen nicht nur keine der Reserven, sondern nicht einmal mehr alle bereits ausgebeuteten fossilen Quellen (von </a:t>
            </a:r>
            <a:r>
              <a:rPr b="1" lang="de-DE" sz="2400" spc="-1" strike="noStrike">
                <a:solidFill>
                  <a:srgbClr val="ff0000"/>
                </a:solidFill>
                <a:uFill>
                  <a:solidFill>
                    <a:srgbClr val="ffffff"/>
                  </a:solidFill>
                </a:uFill>
                <a:latin typeface="Calibri"/>
                <a:ea typeface="DejaVu Sans"/>
              </a:rPr>
              <a:t>942</a:t>
            </a:r>
            <a:r>
              <a:rPr b="1" lang="de-DE" sz="2400" spc="-1" strike="noStrike">
                <a:solidFill>
                  <a:srgbClr val="000000"/>
                </a:solidFill>
                <a:uFill>
                  <a:solidFill>
                    <a:srgbClr val="ffffff"/>
                  </a:solidFill>
                </a:uFill>
                <a:latin typeface="Calibri"/>
                <a:ea typeface="DejaVu Sans"/>
              </a:rPr>
              <a:t> Gigatonnen) voll ausgeschöpft werden</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Um auch nur eine 50:50-Chance zu haben, unter der </a:t>
            </a:r>
            <a:r>
              <a:rPr b="1" lang="de-DE" sz="2400" spc="-1" strike="noStrike">
                <a:solidFill>
                  <a:srgbClr val="cc3300"/>
                </a:solidFill>
                <a:uFill>
                  <a:solidFill>
                    <a:srgbClr val="ffffff"/>
                  </a:solidFill>
                </a:uFill>
                <a:latin typeface="Calibri"/>
                <a:ea typeface="DejaVu Sans"/>
              </a:rPr>
              <a:t>1,5-Grad</a:t>
            </a:r>
            <a:r>
              <a:rPr b="1" lang="de-DE" sz="2400" spc="-1" strike="noStrike">
                <a:solidFill>
                  <a:srgbClr val="000000"/>
                </a:solidFill>
                <a:uFill>
                  <a:solidFill>
                    <a:srgbClr val="ffffff"/>
                  </a:solidFill>
                </a:uFill>
                <a:latin typeface="Calibri"/>
                <a:ea typeface="DejaVu Sans"/>
              </a:rPr>
              <a:t>-Schwelle zu bleiben, dürften sogar nur </a:t>
            </a:r>
            <a:r>
              <a:rPr b="1" lang="de-DE" sz="2400" spc="-1" strike="noStrike">
                <a:solidFill>
                  <a:srgbClr val="ff0000"/>
                </a:solidFill>
                <a:uFill>
                  <a:solidFill>
                    <a:srgbClr val="ffffff"/>
                  </a:solidFill>
                </a:uFill>
                <a:latin typeface="Calibri"/>
                <a:ea typeface="DejaVu Sans"/>
              </a:rPr>
              <a:t>353</a:t>
            </a:r>
            <a:r>
              <a:rPr b="1" lang="de-DE" sz="2400" spc="-1" strike="noStrike">
                <a:solidFill>
                  <a:srgbClr val="000000"/>
                </a:solidFill>
                <a:uFill>
                  <a:solidFill>
                    <a:srgbClr val="ffffff"/>
                  </a:solidFill>
                </a:uFill>
                <a:latin typeface="Calibri"/>
                <a:ea typeface="DejaVu Sans"/>
              </a:rPr>
              <a:t> dieser </a:t>
            </a:r>
            <a:r>
              <a:rPr b="1" lang="de-DE" sz="2400" spc="-1" strike="noStrike">
                <a:solidFill>
                  <a:srgbClr val="ff0000"/>
                </a:solidFill>
                <a:uFill>
                  <a:solidFill>
                    <a:srgbClr val="ffffff"/>
                  </a:solidFill>
                </a:uFill>
                <a:latin typeface="Calibri"/>
                <a:ea typeface="DejaVu Sans"/>
              </a:rPr>
              <a:t>942</a:t>
            </a:r>
            <a:r>
              <a:rPr b="1" lang="de-DE" sz="2400" spc="-1" strike="noStrike">
                <a:solidFill>
                  <a:srgbClr val="000000"/>
                </a:solidFill>
                <a:uFill>
                  <a:solidFill>
                    <a:srgbClr val="ffffff"/>
                  </a:solidFill>
                </a:uFill>
                <a:latin typeface="Calibri"/>
                <a:ea typeface="DejaVu Sans"/>
              </a:rPr>
              <a:t> Gigatonnen ausgeschöpft werden</a:t>
            </a:r>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CustomShape 1"/>
          <p:cNvSpPr/>
          <p:nvPr/>
        </p:nvSpPr>
        <p:spPr>
          <a:xfrm>
            <a:off x="838080" y="365040"/>
            <a:ext cx="10514520" cy="95256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3200" spc="-1" strike="noStrike">
                <a:solidFill>
                  <a:srgbClr val="336600"/>
                </a:solidFill>
                <a:uFill>
                  <a:solidFill>
                    <a:srgbClr val="ffffff"/>
                  </a:solidFill>
                </a:uFill>
                <a:latin typeface="Calibri"/>
                <a:ea typeface="DejaVu Sans"/>
              </a:rPr>
              <a:t>1988</a:t>
            </a:r>
            <a:endParaRPr/>
          </a:p>
        </p:txBody>
      </p:sp>
      <p:sp>
        <p:nvSpPr>
          <p:cNvPr id="80" name="CustomShape 2"/>
          <p:cNvSpPr/>
          <p:nvPr/>
        </p:nvSpPr>
        <p:spPr>
          <a:xfrm>
            <a:off x="838080" y="1441800"/>
            <a:ext cx="10514520" cy="4940280"/>
          </a:xfrm>
          <a:prstGeom prst="rect">
            <a:avLst/>
          </a:prstGeom>
          <a:noFill/>
          <a:ln>
            <a:noFill/>
          </a:ln>
        </p:spPr>
        <p:style>
          <a:lnRef idx="0"/>
          <a:fillRef idx="0"/>
          <a:effectRef idx="0"/>
          <a:fontRef idx="minor"/>
        </p:style>
        <p:txBody>
          <a:bodyPr lIns="90000" rIns="90000" tIns="45000" bIns="45000"/>
          <a:p>
            <a:pPr marL="228600" indent="-227520">
              <a:lnSpc>
                <a:spcPct val="90000"/>
              </a:lnSpc>
              <a:buClr>
                <a:srgbClr val="336600"/>
              </a:buClr>
              <a:buFont typeface="Arial"/>
              <a:buChar char="•"/>
            </a:pPr>
            <a:r>
              <a:rPr b="1" lang="de-DE" sz="2800" spc="-1" strike="noStrike">
                <a:solidFill>
                  <a:srgbClr val="336600"/>
                </a:solidFill>
                <a:uFill>
                  <a:solidFill>
                    <a:srgbClr val="ffffff"/>
                  </a:solidFill>
                </a:uFill>
                <a:latin typeface="Calibri"/>
                <a:ea typeface="DejaVu Sans"/>
              </a:rPr>
              <a:t>„</a:t>
            </a:r>
            <a:r>
              <a:rPr b="1" lang="de-DE" sz="2800" spc="-1" strike="noStrike">
                <a:solidFill>
                  <a:srgbClr val="336600"/>
                </a:solidFill>
                <a:uFill>
                  <a:solidFill>
                    <a:srgbClr val="ffffff"/>
                  </a:solidFill>
                </a:uFill>
                <a:latin typeface="Calibri"/>
                <a:ea typeface="DejaVu Sans"/>
              </a:rPr>
              <a:t>Geburtstag der Klimabewegung“</a:t>
            </a:r>
            <a:r>
              <a:rPr b="1" lang="de-DE" sz="2800" spc="-1" strike="noStrike">
                <a:solidFill>
                  <a:srgbClr val="660066"/>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(Tag des Eintritts der Klimakatastrophe ins breite öffentliche Bewusstsein auf globaler Ebene):</a:t>
            </a:r>
            <a:endParaRPr/>
          </a:p>
          <a:p>
            <a:pPr marL="228600" indent="-227520">
              <a:lnSpc>
                <a:spcPct val="90000"/>
              </a:lnSpc>
              <a:buClr>
                <a:srgbClr val="336600"/>
              </a:buClr>
              <a:buFont typeface="Arial"/>
              <a:buChar char="•"/>
            </a:pPr>
            <a:r>
              <a:rPr b="1" lang="de-DE" sz="2800" spc="-1" strike="noStrike">
                <a:solidFill>
                  <a:srgbClr val="336600"/>
                </a:solidFill>
                <a:uFill>
                  <a:solidFill>
                    <a:srgbClr val="ffffff"/>
                  </a:solidFill>
                </a:uFill>
                <a:latin typeface="Calibri"/>
                <a:ea typeface="DejaVu Sans"/>
              </a:rPr>
              <a:t>23. Juni 1988</a:t>
            </a:r>
            <a:r>
              <a:rPr b="1" lang="de-DE" sz="2400" spc="-1" strike="noStrike">
                <a:solidFill>
                  <a:srgbClr val="336600"/>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 Anhörung im US-Kongress (</a:t>
            </a:r>
            <a:r>
              <a:rPr b="1" i="1" lang="de-DE" sz="2400" spc="-1" strike="noStrike">
                <a:solidFill>
                  <a:srgbClr val="000000"/>
                </a:solidFill>
                <a:uFill>
                  <a:solidFill>
                    <a:srgbClr val="ffffff"/>
                  </a:solidFill>
                </a:uFill>
                <a:latin typeface="Calibri"/>
                <a:ea typeface="DejaVu Sans"/>
              </a:rPr>
              <a:t>Senate Committee on Energy and Natural Resources</a:t>
            </a:r>
            <a:r>
              <a:rPr b="1" lang="de-DE" sz="2400" spc="-1" strike="noStrike">
                <a:solidFill>
                  <a:srgbClr val="000000"/>
                </a:solidFill>
                <a:uFill>
                  <a:solidFill>
                    <a:srgbClr val="ffffff"/>
                  </a:solidFill>
                </a:uFill>
                <a:latin typeface="Calibri"/>
                <a:ea typeface="DejaVu Sans"/>
              </a:rPr>
              <a:t>) von James </a:t>
            </a:r>
            <a:r>
              <a:rPr b="1" lang="de-DE" sz="2400" spc="-1" strike="noStrike">
                <a:solidFill>
                  <a:srgbClr val="ff0000"/>
                </a:solidFill>
                <a:uFill>
                  <a:solidFill>
                    <a:srgbClr val="ffffff"/>
                  </a:solidFill>
                </a:uFill>
                <a:latin typeface="Calibri"/>
                <a:ea typeface="DejaVu Sans"/>
              </a:rPr>
              <a:t>Hansen</a:t>
            </a:r>
            <a:r>
              <a:rPr b="1" lang="de-DE" sz="2400" spc="-1" strike="noStrike">
                <a:solidFill>
                  <a:srgbClr val="000000"/>
                </a:solidFill>
                <a:uFill>
                  <a:solidFill>
                    <a:srgbClr val="ffffff"/>
                  </a:solidFill>
                </a:uFill>
                <a:latin typeface="Calibri"/>
                <a:ea typeface="DejaVu Sans"/>
              </a:rPr>
              <a:t> (</a:t>
            </a:r>
            <a:r>
              <a:rPr b="1" i="1" lang="de-DE" sz="2400" spc="-1" strike="noStrike">
                <a:solidFill>
                  <a:srgbClr val="660066"/>
                </a:solidFill>
                <a:uFill>
                  <a:solidFill>
                    <a:srgbClr val="ffffff"/>
                  </a:solidFill>
                </a:uFill>
                <a:latin typeface="Calibri"/>
                <a:ea typeface="DejaVu Sans"/>
              </a:rPr>
              <a:t>Goddard Institute for Space Studies</a:t>
            </a:r>
            <a:r>
              <a:rPr b="1" lang="de-DE" sz="2400" spc="-1" strike="noStrike">
                <a:solidFill>
                  <a:srgbClr val="000000"/>
                </a:solidFill>
                <a:uFill>
                  <a:solidFill>
                    <a:srgbClr val="ffffff"/>
                  </a:solidFill>
                </a:uFill>
                <a:latin typeface="Calibri"/>
                <a:ea typeface="DejaVu Sans"/>
              </a:rPr>
              <a:t>):</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Zu 99% überzeugt von einem sehr bedrohlichen, von menschlichem Handeln erzeugten Erwärmungstrend: Es ist hoch an der Zeit, „mit dem Geschwafel aufzuhören“, der wissenschaftliche Erkenntnisstand sei noch nicht klar genug</a:t>
            </a:r>
            <a:endParaRPr/>
          </a:p>
          <a:p>
            <a:pPr marL="228600" indent="-227520">
              <a:lnSpc>
                <a:spcPct val="90000"/>
              </a:lnSpc>
              <a:buClr>
                <a:srgbClr val="336600"/>
              </a:buClr>
              <a:buFont typeface="Arial"/>
              <a:buChar char="•"/>
            </a:pPr>
            <a:r>
              <a:rPr b="1" lang="de-DE" sz="2800" spc="-1" strike="noStrike">
                <a:solidFill>
                  <a:srgbClr val="336600"/>
                </a:solidFill>
                <a:uFill>
                  <a:solidFill>
                    <a:srgbClr val="ffffff"/>
                  </a:solidFill>
                </a:uFill>
                <a:latin typeface="Calibri"/>
                <a:ea typeface="DejaVu Sans"/>
              </a:rPr>
              <a:t>27.-30. Juni 1988</a:t>
            </a:r>
            <a:r>
              <a:rPr b="1" lang="de-DE" sz="2400" spc="-1" strike="noStrike">
                <a:solidFill>
                  <a:srgbClr val="336600"/>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 </a:t>
            </a:r>
            <a:r>
              <a:rPr b="1" i="1" lang="de-DE" sz="2400" spc="-1" strike="noStrike">
                <a:solidFill>
                  <a:srgbClr val="000000"/>
                </a:solidFill>
                <a:uFill>
                  <a:solidFill>
                    <a:srgbClr val="ffffff"/>
                  </a:solidFill>
                </a:uFill>
                <a:latin typeface="Calibri"/>
                <a:ea typeface="DejaVu Sans"/>
              </a:rPr>
              <a:t>International Conference of the Changing Atmosphere: Implications for Global Security</a:t>
            </a:r>
            <a:r>
              <a:rPr b="1" lang="de-DE" sz="2400" spc="-1" strike="noStrike">
                <a:solidFill>
                  <a:srgbClr val="000000"/>
                </a:solidFill>
                <a:uFill>
                  <a:solidFill>
                    <a:srgbClr val="ffffff"/>
                  </a:solidFill>
                </a:uFill>
                <a:latin typeface="Calibri"/>
                <a:ea typeface="DejaVu Sans"/>
              </a:rPr>
              <a:t> (Toronto): Erste internationale Klimakonferenz, die Wissenschaftler/innen (ca. 300 aus 46 Ländern) </a:t>
            </a:r>
            <a:r>
              <a:rPr b="1" lang="de-DE" sz="2400" spc="-1" strike="noStrike">
                <a:solidFill>
                  <a:srgbClr val="c00000"/>
                </a:solidFill>
                <a:uFill>
                  <a:solidFill>
                    <a:srgbClr val="ffffff"/>
                  </a:solidFill>
                </a:uFill>
                <a:latin typeface="Calibri"/>
                <a:ea typeface="DejaVu Sans"/>
              </a:rPr>
              <a:t>mit globalen politischen Entscheidungsträger/inne/n</a:t>
            </a:r>
            <a:r>
              <a:rPr b="1" lang="de-DE" sz="2400" spc="-1" strike="noStrike">
                <a:solidFill>
                  <a:srgbClr val="000000"/>
                </a:solidFill>
                <a:uFill>
                  <a:solidFill>
                    <a:srgbClr val="ffffff"/>
                  </a:solidFill>
                </a:uFill>
                <a:latin typeface="Calibri"/>
                <a:ea typeface="DejaVu Sans"/>
              </a:rPr>
              <a:t> zusammenbrachte und globale politische und ge-setzgeberische Maßnahmen diskutierte; </a:t>
            </a:r>
            <a:r>
              <a:rPr b="1" lang="de-DE" sz="2400" spc="-1" strike="noStrike">
                <a:solidFill>
                  <a:srgbClr val="c00000"/>
                </a:solidFill>
                <a:uFill>
                  <a:solidFill>
                    <a:srgbClr val="ffffff"/>
                  </a:solidFill>
                </a:uFill>
                <a:latin typeface="Calibri"/>
                <a:ea typeface="DejaVu Sans"/>
              </a:rPr>
              <a:t>verglich die drohenden Auswirkungen der Klimaerwärmung </a:t>
            </a:r>
            <a:r>
              <a:rPr b="1" lang="de-DE" sz="2400" spc="-1" strike="noStrike">
                <a:solidFill>
                  <a:srgbClr val="000000"/>
                </a:solidFill>
                <a:uFill>
                  <a:solidFill>
                    <a:srgbClr val="ffffff"/>
                  </a:solidFill>
                </a:uFill>
                <a:latin typeface="Calibri"/>
                <a:ea typeface="DejaVu Sans"/>
              </a:rPr>
              <a:t>bereits damals ausdrücklich </a:t>
            </a:r>
            <a:r>
              <a:rPr b="1" lang="de-DE" sz="2400" spc="-1" strike="noStrike">
                <a:solidFill>
                  <a:srgbClr val="c00000"/>
                </a:solidFill>
                <a:uFill>
                  <a:solidFill>
                    <a:srgbClr val="ffffff"/>
                  </a:solidFill>
                </a:uFill>
                <a:latin typeface="Calibri"/>
                <a:ea typeface="DejaVu Sans"/>
              </a:rPr>
              <a:t>mit jenen eines Atomkriegs</a:t>
            </a:r>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838080" y="365040"/>
            <a:ext cx="10514520" cy="5619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666633"/>
                </a:solidFill>
                <a:uFill>
                  <a:solidFill>
                    <a:srgbClr val="ffffff"/>
                  </a:solidFill>
                </a:uFill>
                <a:latin typeface="Calibri"/>
                <a:ea typeface="DejaVu Sans"/>
              </a:rPr>
              <a:t>.</a:t>
            </a:r>
            <a:endParaRPr/>
          </a:p>
        </p:txBody>
      </p:sp>
      <p:sp>
        <p:nvSpPr>
          <p:cNvPr id="119" name="CustomShape 2"/>
          <p:cNvSpPr/>
          <p:nvPr/>
        </p:nvSpPr>
        <p:spPr>
          <a:xfrm>
            <a:off x="838080" y="505080"/>
            <a:ext cx="10514520" cy="5635440"/>
          </a:xfrm>
          <a:prstGeom prst="rect">
            <a:avLst/>
          </a:prstGeom>
          <a:noFill/>
          <a:ln>
            <a:noFill/>
          </a:ln>
        </p:spPr>
        <p:style>
          <a:lnRef idx="0"/>
          <a:fillRef idx="0"/>
          <a:effectRef idx="0"/>
          <a:fontRef idx="minor"/>
        </p:style>
        <p:txBody>
          <a:bodyPr lIns="90000" rIns="90000" tIns="45000" bIns="45000"/>
          <a:p>
            <a:pPr marL="228600" indent="-227520">
              <a:lnSpc>
                <a:spcPct val="120000"/>
              </a:lnSpc>
              <a:buFont typeface="Arial"/>
              <a:buChar char="•"/>
            </a:pPr>
            <a:r>
              <a:rPr b="1" lang="de-DE" sz="2600" spc="-1" strike="noStrike" u="sng">
                <a:solidFill>
                  <a:srgbClr val="000000"/>
                </a:solidFill>
                <a:uFill>
                  <a:solidFill>
                    <a:srgbClr val="ffffff"/>
                  </a:solidFill>
                </a:uFill>
                <a:latin typeface="Calibri"/>
                <a:ea typeface="DejaVu Sans"/>
              </a:rPr>
              <a:t>Erosion moralischer und realistischer Bodenhaftung in der Klimaverleugnung:</a:t>
            </a:r>
            <a:endParaRPr/>
          </a:p>
          <a:p>
            <a:pPr marL="228600" indent="-227520">
              <a:lnSpc>
                <a:spcPct val="120000"/>
              </a:lnSpc>
              <a:buFont typeface="Arial"/>
              <a:buChar char="•"/>
            </a:pPr>
            <a:r>
              <a:rPr b="1" lang="de-DE" sz="2200" spc="-1" strike="noStrike">
                <a:solidFill>
                  <a:srgbClr val="000000"/>
                </a:solidFill>
                <a:uFill>
                  <a:solidFill>
                    <a:srgbClr val="ffffff"/>
                  </a:solidFill>
                </a:uFill>
                <a:latin typeface="Calibri"/>
                <a:ea typeface="DejaVu Sans"/>
              </a:rPr>
              <a:t>Naomi </a:t>
            </a:r>
            <a:r>
              <a:rPr b="1" lang="de-DE" sz="2200" spc="-1" strike="noStrike">
                <a:solidFill>
                  <a:srgbClr val="ff0000"/>
                </a:solidFill>
                <a:uFill>
                  <a:solidFill>
                    <a:srgbClr val="ffffff"/>
                  </a:solidFill>
                </a:uFill>
                <a:latin typeface="Calibri"/>
                <a:ea typeface="DejaVu Sans"/>
              </a:rPr>
              <a:t>Klein</a:t>
            </a:r>
            <a:r>
              <a:rPr b="1" lang="de-DE" sz="2200" spc="-1" strike="noStrike">
                <a:solidFill>
                  <a:srgbClr val="000000"/>
                </a:solidFill>
                <a:uFill>
                  <a:solidFill>
                    <a:srgbClr val="ffffff"/>
                  </a:solidFill>
                </a:uFill>
                <a:latin typeface="Calibri"/>
                <a:ea typeface="DejaVu Sans"/>
              </a:rPr>
              <a:t>, </a:t>
            </a:r>
            <a:r>
              <a:rPr b="1" i="1" lang="de-DE" sz="2200" spc="-1" strike="noStrike">
                <a:solidFill>
                  <a:srgbClr val="000066"/>
                </a:solidFill>
                <a:uFill>
                  <a:solidFill>
                    <a:srgbClr val="ffffff"/>
                  </a:solidFill>
                </a:uFill>
                <a:latin typeface="Calibri"/>
                <a:ea typeface="DejaVu Sans"/>
              </a:rPr>
              <a:t>This Changes Everything</a:t>
            </a:r>
            <a:r>
              <a:rPr b="1" lang="de-DE" sz="2200" spc="-1" strike="noStrike">
                <a:solidFill>
                  <a:srgbClr val="000000"/>
                </a:solidFill>
                <a:uFill>
                  <a:solidFill>
                    <a:srgbClr val="ffffff"/>
                  </a:solidFill>
                </a:uFill>
                <a:latin typeface="Calibri"/>
                <a:ea typeface="DejaVu Sans"/>
              </a:rPr>
              <a:t>, Kap. 1:</a:t>
            </a:r>
            <a:endParaRPr/>
          </a:p>
          <a:p>
            <a:pPr marL="228600" indent="-227520">
              <a:lnSpc>
                <a:spcPct val="120000"/>
              </a:lnSpc>
              <a:buClr>
                <a:srgbClr val="00b050"/>
              </a:buClr>
              <a:buFont typeface="Arial"/>
              <a:buChar char="•"/>
            </a:pPr>
            <a:r>
              <a:rPr b="1" i="1" lang="de-DE" sz="2600" spc="-1" strike="noStrike">
                <a:solidFill>
                  <a:srgbClr val="00b050"/>
                </a:solidFill>
                <a:uFill>
                  <a:solidFill>
                    <a:srgbClr val="ffffff"/>
                  </a:solidFill>
                </a:uFill>
                <a:latin typeface="Calibri"/>
                <a:ea typeface="DejaVu Sans"/>
              </a:rPr>
              <a:t>Center on Finance, Insurance, and Real Estate</a:t>
            </a:r>
            <a:r>
              <a:rPr b="1" lang="de-DE" sz="2600" spc="-1" strike="noStrike">
                <a:solidFill>
                  <a:srgbClr val="00b050"/>
                </a:solidFill>
                <a:uFill>
                  <a:solidFill>
                    <a:srgbClr val="ffffff"/>
                  </a:solidFill>
                </a:uFill>
                <a:latin typeface="Calibri"/>
                <a:ea typeface="DejaVu Sans"/>
              </a:rPr>
              <a:t> </a:t>
            </a:r>
            <a:r>
              <a:rPr b="1" lang="de-DE" sz="2600" spc="-1" strike="noStrike">
                <a:solidFill>
                  <a:srgbClr val="000000"/>
                </a:solidFill>
                <a:uFill>
                  <a:solidFill>
                    <a:srgbClr val="ffffff"/>
                  </a:solidFill>
                </a:uFill>
                <a:latin typeface="Calibri"/>
                <a:ea typeface="DejaVu Sans"/>
              </a:rPr>
              <a:t>(geleitet von Eli </a:t>
            </a:r>
            <a:r>
              <a:rPr b="1" lang="de-DE" sz="2600" spc="-1" strike="noStrike">
                <a:solidFill>
                  <a:srgbClr val="ff0000"/>
                </a:solidFill>
                <a:uFill>
                  <a:solidFill>
                    <a:srgbClr val="ffffff"/>
                  </a:solidFill>
                </a:uFill>
                <a:latin typeface="Calibri"/>
                <a:ea typeface="DejaVu Sans"/>
              </a:rPr>
              <a:t>Lehrer</a:t>
            </a:r>
            <a:r>
              <a:rPr b="1" lang="de-DE" sz="2600" spc="-1" strike="noStrike">
                <a:solidFill>
                  <a:srgbClr val="000000"/>
                </a:solidFill>
                <a:uFill>
                  <a:solidFill>
                    <a:srgbClr val="ffffff"/>
                  </a:solidFill>
                </a:uFill>
                <a:latin typeface="Calibri"/>
                <a:ea typeface="DejaVu Sans"/>
              </a:rPr>
              <a:t>) als Abtei-lung innerhalb des </a:t>
            </a:r>
            <a:r>
              <a:rPr b="1" i="1" lang="de-DE" sz="2600" spc="-1" strike="noStrike">
                <a:solidFill>
                  <a:srgbClr val="00b050"/>
                </a:solidFill>
                <a:uFill>
                  <a:solidFill>
                    <a:srgbClr val="ffffff"/>
                  </a:solidFill>
                </a:uFill>
                <a:latin typeface="Calibri"/>
                <a:ea typeface="DejaVu Sans"/>
              </a:rPr>
              <a:t>Heartland Institute</a:t>
            </a:r>
            <a:r>
              <a:rPr b="1" lang="de-DE" sz="2600" spc="-1" strike="noStrike">
                <a:solidFill>
                  <a:srgbClr val="00b050"/>
                </a:solidFill>
                <a:uFill>
                  <a:solidFill>
                    <a:srgbClr val="ffffff"/>
                  </a:solidFill>
                </a:uFill>
                <a:latin typeface="Calibri"/>
                <a:ea typeface="DejaVu Sans"/>
              </a:rPr>
              <a:t> </a:t>
            </a:r>
            <a:r>
              <a:rPr b="1" lang="de-DE" sz="2600" spc="-1" strike="noStrike">
                <a:solidFill>
                  <a:srgbClr val="000000"/>
                </a:solidFill>
                <a:uFill>
                  <a:solidFill>
                    <a:srgbClr val="ffffff"/>
                  </a:solidFill>
                </a:uFill>
                <a:latin typeface="Calibri"/>
                <a:ea typeface="DejaVu Sans"/>
              </a:rPr>
              <a:t>– für die „der Klimawandel </a:t>
            </a:r>
            <a:r>
              <a:rPr b="1" lang="de-DE" sz="2600" spc="-1" strike="noStrike">
                <a:solidFill>
                  <a:srgbClr val="cc3300"/>
                </a:solidFill>
                <a:uFill>
                  <a:solidFill>
                    <a:srgbClr val="ffffff"/>
                  </a:solidFill>
                </a:uFill>
                <a:latin typeface="Calibri"/>
                <a:ea typeface="DejaVu Sans"/>
              </a:rPr>
              <a:t>natürlich real </a:t>
            </a:r>
            <a:r>
              <a:rPr b="1" lang="de-DE" sz="2600" spc="-1" strike="noStrike">
                <a:solidFill>
                  <a:srgbClr val="000000"/>
                </a:solidFill>
                <a:uFill>
                  <a:solidFill>
                    <a:srgbClr val="ffffff"/>
                  </a:solidFill>
                </a:uFill>
                <a:latin typeface="Calibri"/>
                <a:ea typeface="DejaVu Sans"/>
              </a:rPr>
              <a:t>und zu wesentlichen Teilen menschengemacht ist“, da diese Abteilung für den Lobbyismus von Versicherungskonzernen zuständig ist – wobei interne Mei-nungsverschiedenheiten (laut Lehrer) nicht „politischer“ Natur sind, sondern bloß mit wechselseitigen Reibeflächen zwischen den Public-Relations-Strate-gien zu tun haben</a:t>
            </a:r>
            <a:endParaRPr/>
          </a:p>
          <a:p>
            <a:pPr>
              <a:lnSpc>
                <a:spcPct val="120000"/>
              </a:lnSpc>
            </a:pPr>
            <a:endParaRPr/>
          </a:p>
          <a:p>
            <a:pPr marL="228600" indent="-227520">
              <a:lnSpc>
                <a:spcPct val="120000"/>
              </a:lnSpc>
              <a:buFont typeface="Arial"/>
              <a:buChar char="•"/>
            </a:pPr>
            <a:r>
              <a:rPr b="1" lang="de-DE" sz="2200" spc="-1" strike="noStrike">
                <a:solidFill>
                  <a:srgbClr val="000000"/>
                </a:solidFill>
                <a:uFill>
                  <a:solidFill>
                    <a:srgbClr val="ffffff"/>
                  </a:solidFill>
                </a:uFill>
                <a:latin typeface="Calibri"/>
                <a:ea typeface="DejaVu Sans"/>
              </a:rPr>
              <a:t>Clive </a:t>
            </a:r>
            <a:r>
              <a:rPr b="1" lang="de-DE" sz="2200" spc="-1" strike="noStrike">
                <a:solidFill>
                  <a:srgbClr val="ff0000"/>
                </a:solidFill>
                <a:uFill>
                  <a:solidFill>
                    <a:srgbClr val="ffffff"/>
                  </a:solidFill>
                </a:uFill>
                <a:latin typeface="Calibri"/>
                <a:ea typeface="DejaVu Sans"/>
              </a:rPr>
              <a:t>Hamilton</a:t>
            </a:r>
            <a:r>
              <a:rPr b="1" lang="de-DE" sz="2200" spc="-1" strike="noStrike">
                <a:solidFill>
                  <a:srgbClr val="000000"/>
                </a:solidFill>
                <a:uFill>
                  <a:solidFill>
                    <a:srgbClr val="ffffff"/>
                  </a:solidFill>
                </a:uFill>
                <a:latin typeface="Calibri"/>
                <a:ea typeface="DejaVu Sans"/>
              </a:rPr>
              <a:t>, </a:t>
            </a:r>
            <a:r>
              <a:rPr b="1" i="1" lang="de-DE" sz="2200" spc="-1" strike="noStrike">
                <a:solidFill>
                  <a:srgbClr val="000066"/>
                </a:solidFill>
                <a:uFill>
                  <a:solidFill>
                    <a:srgbClr val="ffffff"/>
                  </a:solidFill>
                </a:uFill>
                <a:latin typeface="Calibri"/>
                <a:ea typeface="DejaVu Sans"/>
              </a:rPr>
              <a:t>Requiem for a Species</a:t>
            </a:r>
            <a:r>
              <a:rPr b="1" lang="de-DE" sz="2200" spc="-1" strike="noStrike">
                <a:solidFill>
                  <a:srgbClr val="000000"/>
                </a:solidFill>
                <a:uFill>
                  <a:solidFill>
                    <a:srgbClr val="ffffff"/>
                  </a:solidFill>
                </a:uFill>
                <a:latin typeface="Calibri"/>
                <a:ea typeface="DejaVu Sans"/>
              </a:rPr>
              <a:t> (2010), Kap. 6 „Is there a way out?“:</a:t>
            </a:r>
            <a:endParaRPr/>
          </a:p>
          <a:p>
            <a:pPr marL="228600" indent="-227520">
              <a:lnSpc>
                <a:spcPct val="120000"/>
              </a:lnSpc>
              <a:buFont typeface="Arial"/>
              <a:buChar char="•"/>
            </a:pPr>
            <a:r>
              <a:rPr b="1" lang="de-DE" sz="2200" spc="-1" strike="noStrike">
                <a:solidFill>
                  <a:srgbClr val="000000"/>
                </a:solidFill>
                <a:uFill>
                  <a:solidFill>
                    <a:srgbClr val="ffffff"/>
                  </a:solidFill>
                </a:uFill>
                <a:latin typeface="Calibri"/>
                <a:ea typeface="DejaVu Sans"/>
              </a:rPr>
              <a:t>Zahlreiche konservative US-</a:t>
            </a:r>
            <a:r>
              <a:rPr b="1" i="1" lang="de-DE" sz="2200" spc="-1" strike="noStrike">
                <a:solidFill>
                  <a:srgbClr val="000000"/>
                </a:solidFill>
                <a:uFill>
                  <a:solidFill>
                    <a:srgbClr val="ffffff"/>
                  </a:solidFill>
                </a:uFill>
                <a:latin typeface="Calibri"/>
                <a:ea typeface="DejaVu Sans"/>
              </a:rPr>
              <a:t>Think Tanks</a:t>
            </a:r>
            <a:r>
              <a:rPr b="1" lang="de-DE" sz="2200" spc="-1" strike="noStrike">
                <a:solidFill>
                  <a:srgbClr val="000000"/>
                </a:solidFill>
                <a:uFill>
                  <a:solidFill>
                    <a:srgbClr val="ffffff"/>
                  </a:solidFill>
                </a:uFill>
                <a:latin typeface="Calibri"/>
                <a:ea typeface="DejaVu Sans"/>
              </a:rPr>
              <a:t>, die sich in der Klimaverleugnung öffentlich scharf profiliert haben – u.a. </a:t>
            </a:r>
            <a:r>
              <a:rPr b="1" i="1" lang="de-DE" sz="2200" spc="-1" strike="noStrike">
                <a:solidFill>
                  <a:srgbClr val="00b050"/>
                </a:solidFill>
                <a:uFill>
                  <a:solidFill>
                    <a:srgbClr val="ffffff"/>
                  </a:solidFill>
                </a:uFill>
                <a:latin typeface="Calibri"/>
                <a:ea typeface="DejaVu Sans"/>
              </a:rPr>
              <a:t>Heartland Institute</a:t>
            </a:r>
            <a:r>
              <a:rPr b="1" lang="de-DE" sz="2200" spc="-1" strike="noStrike">
                <a:solidFill>
                  <a:srgbClr val="00b050"/>
                </a:solidFill>
                <a:uFill>
                  <a:solidFill>
                    <a:srgbClr val="ffffff"/>
                  </a:solidFill>
                </a:uFill>
                <a:latin typeface="Calibri"/>
                <a:ea typeface="DejaVu Sans"/>
              </a:rPr>
              <a:t>, </a:t>
            </a:r>
            <a:r>
              <a:rPr b="1" i="1" lang="de-DE" sz="2200" spc="-1" strike="noStrike">
                <a:solidFill>
                  <a:srgbClr val="00b050"/>
                </a:solidFill>
                <a:uFill>
                  <a:solidFill>
                    <a:srgbClr val="ffffff"/>
                  </a:solidFill>
                </a:uFill>
                <a:latin typeface="Calibri"/>
                <a:ea typeface="DejaVu Sans"/>
              </a:rPr>
              <a:t>George C. Marshall Institute</a:t>
            </a:r>
            <a:r>
              <a:rPr b="1" lang="de-DE" sz="2200" spc="-1" strike="noStrike">
                <a:solidFill>
                  <a:srgbClr val="00b050"/>
                </a:solidFill>
                <a:uFill>
                  <a:solidFill>
                    <a:srgbClr val="ffffff"/>
                  </a:solidFill>
                </a:uFill>
                <a:latin typeface="Calibri"/>
                <a:ea typeface="DejaVu Sans"/>
              </a:rPr>
              <a:t>, </a:t>
            </a:r>
            <a:r>
              <a:rPr b="1" i="1" lang="de-DE" sz="2200" spc="-1" strike="noStrike">
                <a:solidFill>
                  <a:srgbClr val="000000"/>
                </a:solidFill>
                <a:uFill>
                  <a:solidFill>
                    <a:srgbClr val="ffffff"/>
                  </a:solidFill>
                </a:uFill>
                <a:latin typeface="Calibri"/>
                <a:ea typeface="DejaVu Sans"/>
              </a:rPr>
              <a:t>Hoover Institution</a:t>
            </a:r>
            <a:r>
              <a:rPr b="1" lang="de-DE" sz="2200" spc="-1" strike="noStrike">
                <a:solidFill>
                  <a:srgbClr val="000000"/>
                </a:solidFill>
                <a:uFill>
                  <a:solidFill>
                    <a:srgbClr val="ffffff"/>
                  </a:solidFill>
                </a:uFill>
                <a:latin typeface="Calibri"/>
                <a:ea typeface="DejaVu Sans"/>
              </a:rPr>
              <a:t>, </a:t>
            </a:r>
            <a:r>
              <a:rPr b="1" i="1" lang="de-DE" sz="2200" spc="-1" strike="noStrike">
                <a:solidFill>
                  <a:srgbClr val="000000"/>
                </a:solidFill>
                <a:uFill>
                  <a:solidFill>
                    <a:srgbClr val="ffffff"/>
                  </a:solidFill>
                </a:uFill>
                <a:latin typeface="Calibri"/>
                <a:ea typeface="DejaVu Sans"/>
              </a:rPr>
              <a:t>American Enterprise Institute</a:t>
            </a:r>
            <a:r>
              <a:rPr b="1" lang="de-DE" sz="2200" spc="-1" strike="noStrike">
                <a:solidFill>
                  <a:srgbClr val="000000"/>
                </a:solidFill>
                <a:uFill>
                  <a:solidFill>
                    <a:srgbClr val="ffffff"/>
                  </a:solidFill>
                </a:uFill>
                <a:latin typeface="Calibri"/>
                <a:ea typeface="DejaVu Sans"/>
              </a:rPr>
              <a:t> – werben intensiv für Technologien des </a:t>
            </a:r>
            <a:r>
              <a:rPr b="1" lang="de-DE" sz="2200" spc="-1" strike="noStrike">
                <a:solidFill>
                  <a:srgbClr val="ff3300"/>
                </a:solidFill>
                <a:uFill>
                  <a:solidFill>
                    <a:srgbClr val="ffffff"/>
                  </a:solidFill>
                </a:uFill>
                <a:latin typeface="Calibri"/>
                <a:ea typeface="DejaVu Sans"/>
              </a:rPr>
              <a:t>Geo-Engineering</a:t>
            </a:r>
            <a:r>
              <a:rPr b="1" lang="de-DE" sz="2200" spc="-1" strike="noStrike">
                <a:solidFill>
                  <a:srgbClr val="000000"/>
                </a:solidFill>
                <a:uFill>
                  <a:solidFill>
                    <a:srgbClr val="ffffff"/>
                  </a:solidFill>
                </a:uFill>
                <a:latin typeface="Calibri"/>
                <a:ea typeface="DejaVu Sans"/>
              </a:rPr>
              <a:t> – somit für Aktionen gegen eine angeblich „von Öko-Verschwörern erfundene“ Bedrohung</a:t>
            </a:r>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838080" y="365040"/>
            <a:ext cx="10514520" cy="76680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21" name="CustomShape 2"/>
          <p:cNvSpPr/>
          <p:nvPr/>
        </p:nvSpPr>
        <p:spPr>
          <a:xfrm>
            <a:off x="838080" y="723240"/>
            <a:ext cx="10514520" cy="544428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Naomi </a:t>
            </a:r>
            <a:r>
              <a:rPr b="1" lang="de-DE" sz="2000" spc="-1" strike="noStrike">
                <a:solidFill>
                  <a:srgbClr val="ff0000"/>
                </a:solidFill>
                <a:uFill>
                  <a:solidFill>
                    <a:srgbClr val="ffffff"/>
                  </a:solidFill>
                </a:uFill>
                <a:latin typeface="Calibri"/>
                <a:ea typeface="DejaVu Sans"/>
              </a:rPr>
              <a:t>Oreskes</a:t>
            </a:r>
            <a:r>
              <a:rPr b="1" lang="de-DE" sz="2000" spc="-1" strike="noStrike">
                <a:solidFill>
                  <a:srgbClr val="000000"/>
                </a:solidFill>
                <a:uFill>
                  <a:solidFill>
                    <a:srgbClr val="ffffff"/>
                  </a:solidFill>
                </a:uFill>
                <a:latin typeface="Calibri"/>
                <a:ea typeface="DejaVu Sans"/>
              </a:rPr>
              <a:t> &amp; Erik </a:t>
            </a:r>
            <a:r>
              <a:rPr b="1" lang="de-DE" sz="2000" spc="-1" strike="noStrike">
                <a:solidFill>
                  <a:srgbClr val="ff0000"/>
                </a:solidFill>
                <a:uFill>
                  <a:solidFill>
                    <a:srgbClr val="ffffff"/>
                  </a:solidFill>
                </a:uFill>
                <a:latin typeface="Calibri"/>
                <a:ea typeface="DejaVu Sans"/>
              </a:rPr>
              <a:t>Conway</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Merchants of Doubt: How a Handful of Scientists Obscured the Truth on Issues from Tobacco Smoke to Global Warming</a:t>
            </a:r>
            <a:r>
              <a:rPr b="1" lang="de-DE" sz="2000" spc="-1" strike="noStrike">
                <a:solidFill>
                  <a:srgbClr val="000000"/>
                </a:solidFill>
                <a:uFill>
                  <a:solidFill>
                    <a:srgbClr val="ffffff"/>
                  </a:solidFill>
                </a:uFill>
                <a:latin typeface="Calibri"/>
                <a:ea typeface="DejaVu Sans"/>
              </a:rPr>
              <a:t> (2010, dt. </a:t>
            </a:r>
            <a:r>
              <a:rPr b="1" i="1" lang="de-DE" sz="2000" spc="-1" strike="noStrike">
                <a:solidFill>
                  <a:srgbClr val="000066"/>
                </a:solidFill>
                <a:uFill>
                  <a:solidFill>
                    <a:srgbClr val="ffffff"/>
                  </a:solidFill>
                </a:uFill>
                <a:latin typeface="Calibri"/>
                <a:ea typeface="DejaVu Sans"/>
              </a:rPr>
              <a:t>Die Machiavellis der Wissen-schaft. Das Netzwerk des Leugnens</a:t>
            </a:r>
            <a:r>
              <a:rPr b="1" lang="de-DE" sz="2000" spc="-1" strike="noStrike">
                <a:solidFill>
                  <a:srgbClr val="000000"/>
                </a:solidFill>
                <a:uFill>
                  <a:solidFill>
                    <a:srgbClr val="ffffff"/>
                  </a:solidFill>
                </a:uFill>
                <a:latin typeface="Calibri"/>
                <a:ea typeface="DejaVu Sans"/>
              </a:rPr>
              <a:t>)</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Anita </a:t>
            </a:r>
            <a:r>
              <a:rPr b="1" lang="de-DE" sz="2000" spc="-1" strike="noStrike">
                <a:solidFill>
                  <a:srgbClr val="ff0000"/>
                </a:solidFill>
                <a:uFill>
                  <a:solidFill>
                    <a:srgbClr val="ffffff"/>
                  </a:solidFill>
                </a:uFill>
                <a:latin typeface="Calibri"/>
                <a:ea typeface="DejaVu Sans"/>
              </a:rPr>
              <a:t>Blasberg</a:t>
            </a:r>
            <a:r>
              <a:rPr b="1" lang="de-DE" sz="2000" spc="-1" strike="noStrike">
                <a:solidFill>
                  <a:srgbClr val="000000"/>
                </a:solidFill>
                <a:uFill>
                  <a:solidFill>
                    <a:srgbClr val="ffffff"/>
                  </a:solidFill>
                </a:uFill>
                <a:latin typeface="Calibri"/>
                <a:ea typeface="DejaVu Sans"/>
              </a:rPr>
              <a:t> &amp; Kerstin </a:t>
            </a:r>
            <a:r>
              <a:rPr b="1" lang="de-DE" sz="2000" spc="-1" strike="noStrike">
                <a:solidFill>
                  <a:srgbClr val="ff0000"/>
                </a:solidFill>
                <a:uFill>
                  <a:solidFill>
                    <a:srgbClr val="ffffff"/>
                  </a:solidFill>
                </a:uFill>
                <a:latin typeface="Calibri"/>
                <a:ea typeface="DejaVu Sans"/>
              </a:rPr>
              <a:t>Kohlenberg</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Die Klimakrieger. Chronologie einer organisierten Lüge </a:t>
            </a:r>
            <a:r>
              <a:rPr b="1" lang="de-DE" sz="2000" spc="-1" strike="noStrike">
                <a:solidFill>
                  <a:srgbClr val="000000"/>
                </a:solidFill>
                <a:uFill>
                  <a:solidFill>
                    <a:srgbClr val="ffffff"/>
                  </a:solidFill>
                </a:uFill>
                <a:latin typeface="Calibri"/>
                <a:ea typeface="DejaVu Sans"/>
              </a:rPr>
              <a:t>(</a:t>
            </a:r>
            <a:r>
              <a:rPr b="1" i="1" lang="de-DE" sz="2000" spc="-1" strike="noStrike">
                <a:solidFill>
                  <a:srgbClr val="666633"/>
                </a:solidFill>
                <a:uFill>
                  <a:solidFill>
                    <a:srgbClr val="ffffff"/>
                  </a:solidFill>
                </a:uFill>
                <a:latin typeface="Calibri"/>
                <a:ea typeface="DejaVu Sans"/>
              </a:rPr>
              <a:t>Die Zeit</a:t>
            </a:r>
            <a:r>
              <a:rPr b="1" lang="de-DE" sz="2000" spc="-1" strike="noStrike">
                <a:solidFill>
                  <a:srgbClr val="000000"/>
                </a:solidFill>
                <a:uFill>
                  <a:solidFill>
                    <a:srgbClr val="ffffff"/>
                  </a:solidFill>
                </a:uFill>
                <a:latin typeface="Calibri"/>
                <a:ea typeface="DejaVu Sans"/>
              </a:rPr>
              <a:t>, 22.11.2012)</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Bill </a:t>
            </a:r>
            <a:r>
              <a:rPr b="1" lang="de-DE" sz="2000" spc="-1" strike="noStrike">
                <a:solidFill>
                  <a:srgbClr val="ff0000"/>
                </a:solidFill>
                <a:uFill>
                  <a:solidFill>
                    <a:srgbClr val="ffffff"/>
                  </a:solidFill>
                </a:uFill>
                <a:latin typeface="Calibri"/>
                <a:ea typeface="DejaVu Sans"/>
              </a:rPr>
              <a:t>McKibben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What Exxon Knew about Climate Change</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666633"/>
                </a:solidFill>
                <a:uFill>
                  <a:solidFill>
                    <a:srgbClr val="ffffff"/>
                  </a:solidFill>
                </a:uFill>
                <a:latin typeface="Calibri"/>
                <a:ea typeface="DejaVu Sans"/>
              </a:rPr>
              <a:t>The New Yorker</a:t>
            </a:r>
            <a:r>
              <a:rPr b="1" lang="de-DE" sz="2000" spc="-1" strike="noStrike">
                <a:solidFill>
                  <a:srgbClr val="000000"/>
                </a:solidFill>
                <a:uFill>
                  <a:solidFill>
                    <a:srgbClr val="ffffff"/>
                  </a:solidFill>
                </a:uFill>
                <a:latin typeface="Calibri"/>
                <a:ea typeface="DejaVu Sans"/>
              </a:rPr>
              <a:t>, 18.9.2015);</a:t>
            </a:r>
            <a:r>
              <a:rPr b="1" lang="de-DE" sz="24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Exxon’s climate lie: No corporation has ever done anything this big or bad</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666633"/>
                </a:solidFill>
                <a:uFill>
                  <a:solidFill>
                    <a:srgbClr val="ffffff"/>
                  </a:solidFill>
                </a:uFill>
                <a:latin typeface="Calibri"/>
                <a:ea typeface="DejaVu Sans"/>
              </a:rPr>
              <a:t>The Guardian</a:t>
            </a:r>
            <a:r>
              <a:rPr b="1" lang="de-DE" sz="2000" spc="-1" strike="noStrike">
                <a:solidFill>
                  <a:srgbClr val="000000"/>
                </a:solidFill>
                <a:uFill>
                  <a:solidFill>
                    <a:srgbClr val="ffffff"/>
                  </a:solidFill>
                </a:uFill>
                <a:latin typeface="Calibri"/>
                <a:ea typeface="DejaVu Sans"/>
              </a:rPr>
              <a:t>, 14.10.2015)</a:t>
            </a:r>
            <a:endParaRPr/>
          </a:p>
          <a:p>
            <a:pPr>
              <a:lnSpc>
                <a:spcPct val="100000"/>
              </a:lnSpc>
            </a:pP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Lange Geschichte systematischer </a:t>
            </a:r>
            <a:r>
              <a:rPr b="1" lang="de-DE" sz="2400" spc="-1" strike="noStrike">
                <a:solidFill>
                  <a:srgbClr val="c00000"/>
                </a:solidFill>
                <a:uFill>
                  <a:solidFill>
                    <a:srgbClr val="ffffff"/>
                  </a:solidFill>
                </a:uFill>
                <a:latin typeface="Calibri"/>
                <a:ea typeface="DejaVu Sans"/>
              </a:rPr>
              <a:t>Desinformation, Verheimlichung, Einschüchte-rung</a:t>
            </a:r>
            <a:r>
              <a:rPr b="1" lang="de-DE" sz="2400" spc="-1" strike="noStrike">
                <a:solidFill>
                  <a:srgbClr val="000000"/>
                </a:solidFill>
                <a:uFill>
                  <a:solidFill>
                    <a:srgbClr val="ffffff"/>
                  </a:solidFill>
                </a:uFill>
                <a:latin typeface="Calibri"/>
                <a:ea typeface="DejaVu Sans"/>
              </a:rPr>
              <a:t> – für Tabak-Lobbies oder Hochrüstung, gegen die Anerkennung des sauren Regens, des „Ozonlochs“, der Pestizidgefahren und schließlich eben auch der Klimakrise – als weitläufiger „Humus“ für eine Kultur der Arroganz der Macht, für eine tiefe </a:t>
            </a:r>
            <a:r>
              <a:rPr b="1" lang="de-DE" sz="2400" spc="-1" strike="noStrike">
                <a:solidFill>
                  <a:srgbClr val="c00000"/>
                </a:solidFill>
                <a:uFill>
                  <a:solidFill>
                    <a:srgbClr val="ffffff"/>
                  </a:solidFill>
                </a:uFill>
                <a:latin typeface="Calibri"/>
                <a:ea typeface="DejaVu Sans"/>
              </a:rPr>
              <a:t>Korruption des Denkens</a:t>
            </a:r>
            <a:r>
              <a:rPr b="1" lang="de-DE" sz="2400" spc="-1" strike="noStrike">
                <a:solidFill>
                  <a:srgbClr val="000000"/>
                </a:solidFill>
                <a:uFill>
                  <a:solidFill>
                    <a:srgbClr val="ffffff"/>
                  </a:solidFill>
                </a:uFill>
                <a:latin typeface="Calibri"/>
                <a:ea typeface="DejaVu Sans"/>
              </a:rPr>
              <a:t> und der moralischen Orientierung</a:t>
            </a:r>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838080" y="365040"/>
            <a:ext cx="10514520" cy="94752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3600" spc="-1" strike="noStrike">
                <a:solidFill>
                  <a:srgbClr val="cc0099"/>
                </a:solidFill>
                <a:uFill>
                  <a:solidFill>
                    <a:srgbClr val="ffffff"/>
                  </a:solidFill>
                </a:uFill>
                <a:latin typeface="Calibri"/>
                <a:ea typeface="DejaVu Sans"/>
              </a:rPr>
              <a:t>Psychologie</a:t>
            </a:r>
            <a:endParaRPr/>
          </a:p>
        </p:txBody>
      </p:sp>
      <p:sp>
        <p:nvSpPr>
          <p:cNvPr id="123" name="CustomShape 2"/>
          <p:cNvSpPr/>
          <p:nvPr/>
        </p:nvSpPr>
        <p:spPr>
          <a:xfrm>
            <a:off x="838080" y="1313640"/>
            <a:ext cx="10514520" cy="48621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Zentrale sozialpsychologische Auswirkungen des „neoliberalen“ Vormarsches:</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Ausbreitung von Haltungen </a:t>
            </a:r>
            <a:r>
              <a:rPr b="1" lang="de-DE" sz="2400" spc="-1" strike="noStrike">
                <a:solidFill>
                  <a:srgbClr val="cc0099"/>
                </a:solidFill>
                <a:uFill>
                  <a:solidFill>
                    <a:srgbClr val="ffffff"/>
                  </a:solidFill>
                </a:uFill>
                <a:latin typeface="Calibri"/>
                <a:ea typeface="DejaVu Sans"/>
              </a:rPr>
              <a:t>politischer Passivität, Hilflosigkeit und Resignation </a:t>
            </a:r>
            <a:r>
              <a:rPr b="1" lang="de-DE" sz="2400" spc="-1" strike="noStrike">
                <a:solidFill>
                  <a:srgbClr val="000000"/>
                </a:solidFill>
                <a:uFill>
                  <a:solidFill>
                    <a:srgbClr val="ffffff"/>
                  </a:solidFill>
                </a:uFill>
                <a:latin typeface="Calibri"/>
                <a:ea typeface="DejaVu Sans"/>
              </a:rPr>
              <a:t>– Frederic </a:t>
            </a:r>
            <a:r>
              <a:rPr b="1" lang="de-DE" sz="2400" spc="-1" strike="noStrike">
                <a:solidFill>
                  <a:srgbClr val="ff0000"/>
                </a:solidFill>
                <a:uFill>
                  <a:solidFill>
                    <a:srgbClr val="ffffff"/>
                  </a:solidFill>
                </a:uFill>
                <a:latin typeface="Calibri"/>
                <a:ea typeface="DejaVu Sans"/>
              </a:rPr>
              <a:t>Jameson</a:t>
            </a:r>
            <a:r>
              <a:rPr b="1" lang="de-DE" sz="2400" spc="-1" strike="noStrike">
                <a:solidFill>
                  <a:srgbClr val="000000"/>
                </a:solidFill>
                <a:uFill>
                  <a:solidFill>
                    <a:srgbClr val="ffffff"/>
                  </a:solidFill>
                </a:uFill>
                <a:latin typeface="Calibri"/>
                <a:ea typeface="DejaVu Sans"/>
              </a:rPr>
              <a:t>: „Das Erstaunlichste an unserem Zeitalter ist, dass wir uns wesentlich </a:t>
            </a:r>
            <a:r>
              <a:rPr b="1" lang="de-DE" sz="2400" spc="-1" strike="noStrike">
                <a:solidFill>
                  <a:srgbClr val="008000"/>
                </a:solidFill>
                <a:uFill>
                  <a:solidFill>
                    <a:srgbClr val="ffffff"/>
                  </a:solidFill>
                </a:uFill>
                <a:latin typeface="Calibri"/>
                <a:ea typeface="DejaVu Sans"/>
              </a:rPr>
              <a:t>leichter das Ende der Welt ausmalen könnten als eine Alternative </a:t>
            </a:r>
            <a:r>
              <a:rPr b="1" lang="de-DE" sz="2400" spc="-1" strike="noStrike">
                <a:solidFill>
                  <a:srgbClr val="000000"/>
                </a:solidFill>
                <a:uFill>
                  <a:solidFill>
                    <a:srgbClr val="ffffff"/>
                  </a:solidFill>
                </a:uFill>
                <a:latin typeface="Calibri"/>
                <a:ea typeface="DejaVu Sans"/>
              </a:rPr>
              <a:t>zum herrschenden wirtschaftlichen und politischen System.“</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Damit einhergehende Verhärtung gesellschaftlicher Machtstrukturen („There Is No Alternative“) führt auch zu </a:t>
            </a:r>
            <a:r>
              <a:rPr b="1" lang="de-DE" sz="2400" spc="-1" strike="noStrike">
                <a:solidFill>
                  <a:srgbClr val="cc0000"/>
                </a:solidFill>
                <a:uFill>
                  <a:solidFill>
                    <a:srgbClr val="ffffff"/>
                  </a:solidFill>
                </a:uFill>
                <a:latin typeface="Calibri"/>
                <a:ea typeface="DejaVu Sans"/>
              </a:rPr>
              <a:t>Verschärfung gesellschaftlicher Arroganz und Ausschließung</a:t>
            </a:r>
            <a:r>
              <a:rPr b="1" lang="de-DE" sz="2400" spc="-1" strike="noStrike">
                <a:solidFill>
                  <a:srgbClr val="000000"/>
                </a:solidFill>
                <a:uFill>
                  <a:solidFill>
                    <a:srgbClr val="ffffff"/>
                  </a:solidFill>
                </a:uFill>
                <a:latin typeface="Calibri"/>
                <a:ea typeface="DejaVu Sans"/>
              </a:rPr>
              <a:t> (u.a. als „Nach-außen-Wenden“ eigener Hilflosigkeit) – daher auch Zunahme von diskriminierenden, rassistischen, fremdenfeindlichen u.ä. Haltungen – und Hand in Hand damit auch zu einer Verstärkung der Tendenzen zur Verleugnung der Klimakatastrophe – und zur arroganten Abwehr gegen die „Zumutungen“ einer Rücksichtnahme auf Klimaschutzanliegen…</a:t>
            </a:r>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838080" y="365040"/>
            <a:ext cx="10514520" cy="6843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66"/>
                </a:solidFill>
                <a:uFill>
                  <a:solidFill>
                    <a:srgbClr val="ffffff"/>
                  </a:solidFill>
                </a:uFill>
                <a:latin typeface="Calibri"/>
                <a:ea typeface="DejaVu Sans"/>
              </a:rPr>
              <a:t>.</a:t>
            </a:r>
            <a:endParaRPr/>
          </a:p>
        </p:txBody>
      </p:sp>
      <p:sp>
        <p:nvSpPr>
          <p:cNvPr id="125" name="CustomShape 2"/>
          <p:cNvSpPr/>
          <p:nvPr/>
        </p:nvSpPr>
        <p:spPr>
          <a:xfrm>
            <a:off x="838080" y="755280"/>
            <a:ext cx="10514520" cy="542052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u="sng">
                <a:solidFill>
                  <a:srgbClr val="000000"/>
                </a:solidFill>
                <a:uFill>
                  <a:solidFill>
                    <a:srgbClr val="ffffff"/>
                  </a:solidFill>
                </a:uFill>
                <a:latin typeface="Calibri"/>
                <a:ea typeface="DejaVu Sans"/>
              </a:rPr>
              <a:t>Tiefliegende Ängste als mächtiger Hintergrund</a:t>
            </a:r>
            <a:r>
              <a:rPr b="1" lang="de-DE" sz="2400" spc="-1" strike="noStrike">
                <a:solidFill>
                  <a:srgbClr val="000000"/>
                </a:solidFill>
                <a:uFill>
                  <a:solidFill>
                    <a:srgbClr val="ffffff"/>
                  </a:solidFill>
                </a:uFill>
                <a:latin typeface="Calibri"/>
                <a:ea typeface="DejaVu Sans"/>
              </a:rPr>
              <a:t> zur Verleugnung der Klimakata-strophe (deren Verdrängung als kurzfristige Beschwichtigung und Ursache für längerfristige Verschärfung und weitere Verhärtung der Verleugnung)</a:t>
            </a:r>
            <a:endParaRPr/>
          </a:p>
          <a:p>
            <a:pPr>
              <a:lnSpc>
                <a:spcPct val="100000"/>
              </a:lnSpc>
            </a:pP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Zusammenwirken mehrerer </a:t>
            </a:r>
            <a:r>
              <a:rPr b="1" lang="de-DE" sz="2400" spc="-1" strike="noStrike" u="sng">
                <a:solidFill>
                  <a:srgbClr val="000000"/>
                </a:solidFill>
                <a:uFill>
                  <a:solidFill>
                    <a:srgbClr val="ffffff"/>
                  </a:solidFill>
                </a:uFill>
                <a:latin typeface="Calibri"/>
                <a:ea typeface="DejaVu Sans"/>
              </a:rPr>
              <a:t>Hauptmotive von Ängsten: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Hilflosigkeit aufgrund der </a:t>
            </a:r>
            <a:r>
              <a:rPr b="1" lang="de-DE" sz="2400" spc="-1" strike="noStrike">
                <a:solidFill>
                  <a:srgbClr val="843c0b"/>
                </a:solidFill>
                <a:uFill>
                  <a:solidFill>
                    <a:srgbClr val="ffffff"/>
                  </a:solidFill>
                </a:uFill>
                <a:latin typeface="Calibri"/>
                <a:ea typeface="DejaVu Sans"/>
              </a:rPr>
              <a:t>Lähmung gesellschaftspolitischen Gestalten-Wollens</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Ängste gegenüber den für die Rettung ökologischer Lebensgrundlagen unver-zichtbaren radikalen </a:t>
            </a:r>
            <a:r>
              <a:rPr b="1" lang="de-DE" sz="2400" spc="-1" strike="noStrike">
                <a:solidFill>
                  <a:srgbClr val="800080"/>
                </a:solidFill>
                <a:uFill>
                  <a:solidFill>
                    <a:srgbClr val="ffffff"/>
                  </a:solidFill>
                </a:uFill>
                <a:latin typeface="Calibri"/>
                <a:ea typeface="DejaVu Sans"/>
              </a:rPr>
              <a:t>Infragestellungen und Umwälzungen unserer Zivilisation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Ängste gegenüber den (teilweise) </a:t>
            </a:r>
            <a:r>
              <a:rPr b="1" lang="de-DE" sz="2400" spc="-1" strike="noStrike">
                <a:solidFill>
                  <a:srgbClr val="006600"/>
                </a:solidFill>
                <a:uFill>
                  <a:solidFill>
                    <a:srgbClr val="ffffff"/>
                  </a:solidFill>
                </a:uFill>
                <a:latin typeface="Calibri"/>
                <a:ea typeface="DejaVu Sans"/>
              </a:rPr>
              <a:t>realistisch </a:t>
            </a:r>
            <a:r>
              <a:rPr b="1" lang="de-DE" sz="2400" spc="-1" strike="noStrike">
                <a:solidFill>
                  <a:srgbClr val="000000"/>
                </a:solidFill>
                <a:uFill>
                  <a:solidFill>
                    <a:srgbClr val="ffffff"/>
                  </a:solidFill>
                </a:uFill>
                <a:latin typeface="Calibri"/>
                <a:ea typeface="DejaVu Sans"/>
              </a:rPr>
              <a:t>wahrgenommenen Bedrohungen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Ängste gegenüber den </a:t>
            </a:r>
            <a:r>
              <a:rPr b="1" lang="de-DE" sz="2400" spc="-1" strike="noStrike">
                <a:solidFill>
                  <a:srgbClr val="ff3300"/>
                </a:solidFill>
                <a:uFill>
                  <a:solidFill>
                    <a:srgbClr val="ffffff"/>
                  </a:solidFill>
                </a:uFill>
                <a:latin typeface="Calibri"/>
                <a:ea typeface="DejaVu Sans"/>
              </a:rPr>
              <a:t>Gewissensnöten </a:t>
            </a:r>
            <a:r>
              <a:rPr b="1" lang="de-DE" sz="2400" spc="-1" strike="noStrike">
                <a:solidFill>
                  <a:srgbClr val="000000"/>
                </a:solidFill>
                <a:uFill>
                  <a:solidFill>
                    <a:srgbClr val="ffffff"/>
                  </a:solidFill>
                </a:uFill>
                <a:latin typeface="Calibri"/>
                <a:ea typeface="DejaVu Sans"/>
              </a:rPr>
              <a:t>und Schuldgefühlen aufgrund der eigenen Mitverantwortung für die Klimakatastrophe</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J. </a:t>
            </a:r>
            <a:r>
              <a:rPr b="1" lang="de-DE" sz="2000" spc="-1" strike="noStrike">
                <a:solidFill>
                  <a:srgbClr val="ff0000"/>
                </a:solidFill>
                <a:uFill>
                  <a:solidFill>
                    <a:srgbClr val="ffffff"/>
                  </a:solidFill>
                </a:uFill>
                <a:latin typeface="Calibri"/>
                <a:ea typeface="DejaVu Sans"/>
              </a:rPr>
              <a:t>Berghold</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Fluchtpunkte. Psychische Abwehrhaltungen angesichts der ökologischen Krise</a:t>
            </a:r>
            <a:r>
              <a:rPr b="1" lang="de-DE" sz="2000" spc="-1" strike="noStrike">
                <a:solidFill>
                  <a:srgbClr val="000000"/>
                </a:solidFill>
                <a:uFill>
                  <a:solidFill>
                    <a:srgbClr val="ffffff"/>
                  </a:solidFill>
                </a:uFill>
                <a:latin typeface="Calibri"/>
                <a:ea typeface="DejaVu Sans"/>
              </a:rPr>
              <a:t> (2014)</a:t>
            </a:r>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838080" y="365040"/>
            <a:ext cx="10514520" cy="8265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27" name="CustomShape 2"/>
          <p:cNvSpPr/>
          <p:nvPr/>
        </p:nvSpPr>
        <p:spPr>
          <a:xfrm>
            <a:off x="838080" y="819000"/>
            <a:ext cx="10514520" cy="5416920"/>
          </a:xfrm>
          <a:prstGeom prst="rect">
            <a:avLst/>
          </a:prstGeom>
          <a:noFill/>
          <a:ln>
            <a:noFill/>
          </a:ln>
        </p:spPr>
        <p:style>
          <a:lnRef idx="0"/>
          <a:fillRef idx="0"/>
          <a:effectRef idx="0"/>
          <a:fontRef idx="minor"/>
        </p:style>
        <p:txBody>
          <a:bodyPr lIns="90000" rIns="90000" tIns="45000" bIns="45000"/>
          <a:p>
            <a:pPr marL="228600" indent="-227520">
              <a:lnSpc>
                <a:spcPct val="110000"/>
              </a:lnSpc>
              <a:buFont typeface="Arial"/>
              <a:buChar char="•"/>
            </a:pPr>
            <a:r>
              <a:rPr b="1" lang="de-DE" sz="2000" spc="-1" strike="noStrike">
                <a:solidFill>
                  <a:srgbClr val="000000"/>
                </a:solidFill>
                <a:uFill>
                  <a:solidFill>
                    <a:srgbClr val="ffffff"/>
                  </a:solidFill>
                </a:uFill>
                <a:latin typeface="Calibri"/>
                <a:ea typeface="DejaVu Sans"/>
              </a:rPr>
              <a:t>Delaram </a:t>
            </a:r>
            <a:r>
              <a:rPr b="1" lang="de-DE" sz="2000" spc="-1" strike="noStrike">
                <a:solidFill>
                  <a:srgbClr val="ff0000"/>
                </a:solidFill>
                <a:uFill>
                  <a:solidFill>
                    <a:srgbClr val="ffffff"/>
                  </a:solidFill>
                </a:uFill>
                <a:latin typeface="Calibri"/>
                <a:ea typeface="DejaVu Sans"/>
              </a:rPr>
              <a:t>Habibi-Kohlen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„Klimawandel“ und wieso man sich als Psychoanalytiker damit beschäftigen kann</a:t>
            </a:r>
            <a:r>
              <a:rPr b="1" lang="de-DE" sz="2000" spc="-1" strike="noStrike">
                <a:solidFill>
                  <a:srgbClr val="000000"/>
                </a:solidFill>
                <a:uFill>
                  <a:solidFill>
                    <a:srgbClr val="ffffff"/>
                  </a:solidFill>
                </a:uFill>
                <a:latin typeface="Calibri"/>
                <a:ea typeface="DejaVu Sans"/>
              </a:rPr>
              <a:t> (2013):</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Das Gut der persönlichen Freiheit ist für alle Klimawandelskeptiker ein sehr hohes Gut. </a:t>
            </a:r>
            <a:r>
              <a:rPr b="1" lang="de-DE" sz="2400" spc="-1" strike="noStrike">
                <a:solidFill>
                  <a:srgbClr val="cc3300"/>
                </a:solidFill>
                <a:uFill>
                  <a:solidFill>
                    <a:srgbClr val="ffffff"/>
                  </a:solidFill>
                </a:uFill>
                <a:latin typeface="Calibri"/>
                <a:ea typeface="DejaVu Sans"/>
              </a:rPr>
              <a:t>Ein­schränkungen, z.B. das phantasierte Verbot, kurze Strecken mit dem Auto zu fahren </a:t>
            </a:r>
            <a:r>
              <a:rPr b="1" lang="de-DE" sz="2400" spc="-1" strike="noStrike">
                <a:solidFill>
                  <a:srgbClr val="000000"/>
                </a:solidFill>
                <a:uFill>
                  <a:solidFill>
                    <a:srgbClr val="ffffff"/>
                  </a:solidFill>
                </a:uFill>
                <a:latin typeface="Calibri"/>
                <a:ea typeface="DejaVu Sans"/>
              </a:rPr>
              <a:t>oder den Computer herunterzufahren, wenn er nicht gebraucht wird, </a:t>
            </a:r>
            <a:r>
              <a:rPr b="1" lang="de-DE" sz="2400" spc="-1" strike="noStrike">
                <a:solidFill>
                  <a:srgbClr val="cc3300"/>
                </a:solidFill>
                <a:uFill>
                  <a:solidFill>
                    <a:srgbClr val="ffffff"/>
                  </a:solidFill>
                </a:uFill>
                <a:latin typeface="Calibri"/>
                <a:ea typeface="DejaVu Sans"/>
              </a:rPr>
              <a:t>werden als demütigend und als Gängelei erlebt,</a:t>
            </a:r>
            <a:r>
              <a:rPr b="1" lang="de-DE" sz="2400" spc="-1" strike="noStrike">
                <a:solidFill>
                  <a:srgbClr val="000000"/>
                </a:solidFill>
                <a:uFill>
                  <a:solidFill>
                    <a:srgbClr val="ffffff"/>
                  </a:solidFill>
                </a:uFill>
                <a:latin typeface="Calibri"/>
                <a:ea typeface="DejaVu Sans"/>
              </a:rPr>
              <a:t> während das Gefühl, alles tun zu können, worauf man Lust hat, das Gefühl evoziert, jemand zu sein, der sich etwas leisten kann, der überlegen und unabhängig ist. </a:t>
            </a:r>
            <a:r>
              <a:rPr b="1" i="1" lang="de-DE" sz="2400" spc="-1" strike="noStrike">
                <a:solidFill>
                  <a:srgbClr val="cc0099"/>
                </a:solidFill>
                <a:uFill>
                  <a:solidFill>
                    <a:srgbClr val="ffffff"/>
                  </a:solidFill>
                </a:uFill>
                <a:latin typeface="Calibri"/>
                <a:ea typeface="DejaVu Sans"/>
              </a:rPr>
              <a:t>Greenpeace</a:t>
            </a:r>
            <a:r>
              <a:rPr b="1" lang="de-DE" sz="2400" spc="-1" strike="noStrike">
                <a:solidFill>
                  <a:srgbClr val="cc0099"/>
                </a:solidFill>
                <a:uFill>
                  <a:solidFill>
                    <a:srgbClr val="ffffff"/>
                  </a:solidFill>
                </a:uFill>
                <a:latin typeface="Calibri"/>
                <a:ea typeface="DejaVu Sans"/>
              </a:rPr>
              <a:t> erscheint dann als mächtige Organisation, die ‚nur will, dass man sich schlecht fühlt‘, und deshalb bekämpft wird.</a:t>
            </a:r>
            <a:r>
              <a:rPr b="1" lang="de-DE" sz="2400" spc="-1" strike="noStrike">
                <a:solidFill>
                  <a:srgbClr val="000000"/>
                </a:solidFill>
                <a:uFill>
                  <a:solidFill>
                    <a:srgbClr val="ffffff"/>
                  </a:solidFill>
                </a:uFill>
                <a:latin typeface="Calibri"/>
                <a:ea typeface="DejaVu Sans"/>
              </a:rPr>
              <a:t> Al Gore, der sich bekannter-maßen im Klima­schutz engagiert, wird hier häufig genannt als Medienstar, der Propaganda betreibe. Klimawandel wird eher nicht als konflikthaft erlebt, sondern als ein durch Technologie lösbares Problem angesehen.“</a:t>
            </a:r>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838080" y="365040"/>
            <a:ext cx="10514520" cy="8067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66"/>
                </a:solidFill>
                <a:uFill>
                  <a:solidFill>
                    <a:srgbClr val="ffffff"/>
                  </a:solidFill>
                </a:uFill>
                <a:latin typeface="Calibri"/>
                <a:ea typeface="DejaVu Sans"/>
              </a:rPr>
              <a:t>…</a:t>
            </a:r>
            <a:endParaRPr/>
          </a:p>
        </p:txBody>
      </p:sp>
      <p:sp>
        <p:nvSpPr>
          <p:cNvPr id="129" name="CustomShape 2"/>
          <p:cNvSpPr/>
          <p:nvPr/>
        </p:nvSpPr>
        <p:spPr>
          <a:xfrm>
            <a:off x="838080" y="785520"/>
            <a:ext cx="10514520" cy="539028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Wesentliche </a:t>
            </a:r>
            <a:r>
              <a:rPr b="1" lang="de-DE" sz="2400" spc="-1" strike="noStrike" u="sng">
                <a:solidFill>
                  <a:srgbClr val="000000"/>
                </a:solidFill>
                <a:uFill>
                  <a:solidFill>
                    <a:srgbClr val="ffffff"/>
                  </a:solidFill>
                </a:uFill>
                <a:latin typeface="Calibri"/>
                <a:ea typeface="DejaVu Sans"/>
              </a:rPr>
              <a:t>Abwehrmechanismen</a:t>
            </a:r>
            <a:r>
              <a:rPr b="1" lang="de-DE" sz="2400" spc="-1" strike="noStrike">
                <a:solidFill>
                  <a:srgbClr val="000000"/>
                </a:solidFill>
                <a:uFill>
                  <a:solidFill>
                    <a:srgbClr val="ffffff"/>
                  </a:solidFill>
                </a:uFill>
                <a:latin typeface="Calibri"/>
                <a:ea typeface="DejaVu Sans"/>
              </a:rPr>
              <a:t> gegen das „Hochschießen“ (Bewusstwer-den) tiefer Ängste:</a:t>
            </a:r>
            <a:endParaRPr/>
          </a:p>
          <a:p>
            <a:pPr>
              <a:lnSpc>
                <a:spcPct val="100000"/>
              </a:lnSpc>
            </a:pPr>
            <a:endParaRPr/>
          </a:p>
          <a:p>
            <a:pPr marL="228600" indent="-227520">
              <a:lnSpc>
                <a:spcPct val="100000"/>
              </a:lnSpc>
              <a:buClr>
                <a:srgbClr val="cc3300"/>
              </a:buClr>
              <a:buFont typeface="Arial"/>
              <a:buChar char="•"/>
            </a:pPr>
            <a:r>
              <a:rPr b="1" lang="de-DE" sz="2400" spc="-1" strike="noStrike">
                <a:solidFill>
                  <a:srgbClr val="cc3300"/>
                </a:solidFill>
                <a:uFill>
                  <a:solidFill>
                    <a:srgbClr val="ffffff"/>
                  </a:solidFill>
                </a:uFill>
                <a:latin typeface="Calibri"/>
                <a:ea typeface="DejaVu Sans"/>
              </a:rPr>
              <a:t>Reaktionsbildung</a:t>
            </a:r>
            <a:r>
              <a:rPr b="1" lang="de-DE" sz="2400" spc="-1" strike="noStrike">
                <a:solidFill>
                  <a:srgbClr val="000000"/>
                </a:solidFill>
                <a:uFill>
                  <a:solidFill>
                    <a:srgbClr val="ffffff"/>
                  </a:solidFill>
                </a:uFill>
                <a:latin typeface="Calibri"/>
                <a:ea typeface="DejaVu Sans"/>
              </a:rPr>
              <a:t> – dickes Auftragen des Gegenteils des tatsächlich (unter-schwellig) Wahrgenommenen bzw. Gefühlten (z.B. durch kontraphobische Inszenierungen)</a:t>
            </a:r>
            <a:endParaRPr/>
          </a:p>
          <a:p>
            <a:pPr marL="228600" indent="-227520">
              <a:lnSpc>
                <a:spcPct val="100000"/>
              </a:lnSpc>
              <a:buClr>
                <a:srgbClr val="006600"/>
              </a:buClr>
              <a:buFont typeface="Arial"/>
              <a:buChar char="•"/>
            </a:pPr>
            <a:r>
              <a:rPr b="1" lang="de-DE" sz="2400" spc="-1" strike="noStrike">
                <a:solidFill>
                  <a:srgbClr val="006600"/>
                </a:solidFill>
                <a:uFill>
                  <a:solidFill>
                    <a:srgbClr val="ffffff"/>
                  </a:solidFill>
                </a:uFill>
                <a:latin typeface="Calibri"/>
                <a:ea typeface="DejaVu Sans"/>
              </a:rPr>
              <a:t>Identifikation mit dem Angreifer </a:t>
            </a:r>
            <a:r>
              <a:rPr b="1" lang="de-DE" sz="2400" spc="-1" strike="noStrike">
                <a:solidFill>
                  <a:srgbClr val="000000"/>
                </a:solidFill>
                <a:uFill>
                  <a:solidFill>
                    <a:srgbClr val="ffffff"/>
                  </a:solidFill>
                </a:uFill>
                <a:latin typeface="Calibri"/>
                <a:ea typeface="DejaVu Sans"/>
              </a:rPr>
              <a:t>– sich an die als allmächtig arrogant Wahr-genommenen „ranschmeißen“ (z.B. rechtspopulistische Führer-Identifikation)</a:t>
            </a:r>
            <a:endParaRPr/>
          </a:p>
          <a:p>
            <a:pPr marL="228600" indent="-227520">
              <a:lnSpc>
                <a:spcPct val="100000"/>
              </a:lnSpc>
              <a:buClr>
                <a:srgbClr val="ff0000"/>
              </a:buClr>
              <a:buFont typeface="Arial"/>
              <a:buChar char="•"/>
            </a:pPr>
            <a:r>
              <a:rPr b="1" lang="de-DE" sz="2400" spc="-1" strike="noStrike">
                <a:solidFill>
                  <a:srgbClr val="ff0000"/>
                </a:solidFill>
                <a:uFill>
                  <a:solidFill>
                    <a:srgbClr val="ffffff"/>
                  </a:solidFill>
                </a:uFill>
                <a:latin typeface="Calibri"/>
                <a:ea typeface="DejaVu Sans"/>
              </a:rPr>
              <a:t>Abspaltung</a:t>
            </a:r>
            <a:r>
              <a:rPr b="1" lang="de-DE" sz="2400" spc="-1" strike="noStrike">
                <a:solidFill>
                  <a:srgbClr val="000000"/>
                </a:solidFill>
                <a:uFill>
                  <a:solidFill>
                    <a:srgbClr val="ffffff"/>
                  </a:solidFill>
                </a:uFill>
                <a:latin typeface="Calibri"/>
                <a:ea typeface="DejaVu Sans"/>
              </a:rPr>
              <a:t> der emotionalen Betroffenheit – z.B. durch phantasierten Rückzug auf einen „kosmischen Logenplatz“</a:t>
            </a:r>
            <a:endParaRPr/>
          </a:p>
          <a:p>
            <a:pPr marL="228600" indent="-227520">
              <a:lnSpc>
                <a:spcPct val="100000"/>
              </a:lnSpc>
              <a:buClr>
                <a:srgbClr val="660066"/>
              </a:buClr>
              <a:buFont typeface="Arial"/>
              <a:buChar char="•"/>
            </a:pPr>
            <a:r>
              <a:rPr b="1" lang="de-DE" sz="2400" spc="-1" strike="noStrike">
                <a:solidFill>
                  <a:srgbClr val="660066"/>
                </a:solidFill>
                <a:uFill>
                  <a:solidFill>
                    <a:srgbClr val="ffffff"/>
                  </a:solidFill>
                </a:uFill>
                <a:latin typeface="Calibri"/>
                <a:ea typeface="DejaVu Sans"/>
              </a:rPr>
              <a:t>Regression</a:t>
            </a:r>
            <a:r>
              <a:rPr b="1" lang="de-DE" sz="2400" spc="-1" strike="noStrike">
                <a:solidFill>
                  <a:srgbClr val="000000"/>
                </a:solidFill>
                <a:uFill>
                  <a:solidFill>
                    <a:srgbClr val="ffffff"/>
                  </a:solidFill>
                </a:uFill>
                <a:latin typeface="Calibri"/>
                <a:ea typeface="DejaVu Sans"/>
              </a:rPr>
              <a:t> – infantilisierende Delegation der Verantwortung an „Große“</a:t>
            </a:r>
            <a:endParaRPr/>
          </a:p>
          <a:p>
            <a:pPr marL="228600" indent="-227520">
              <a:lnSpc>
                <a:spcPct val="100000"/>
              </a:lnSpc>
              <a:buClr>
                <a:srgbClr val="cc0099"/>
              </a:buClr>
              <a:buFont typeface="Arial"/>
              <a:buChar char="•"/>
            </a:pPr>
            <a:r>
              <a:rPr b="1" lang="de-DE" sz="2400" spc="-1" strike="noStrike">
                <a:solidFill>
                  <a:srgbClr val="cc0099"/>
                </a:solidFill>
                <a:uFill>
                  <a:solidFill>
                    <a:srgbClr val="ffffff"/>
                  </a:solidFill>
                </a:uFill>
                <a:latin typeface="Calibri"/>
                <a:ea typeface="DejaVu Sans"/>
              </a:rPr>
              <a:t>Spaltung der Wahrnehmung der Welt </a:t>
            </a:r>
            <a:r>
              <a:rPr b="1" lang="de-DE" sz="2400" spc="-1" strike="noStrike">
                <a:solidFill>
                  <a:srgbClr val="000000"/>
                </a:solidFill>
                <a:uFill>
                  <a:solidFill>
                    <a:srgbClr val="ffffff"/>
                  </a:solidFill>
                </a:uFill>
                <a:latin typeface="Calibri"/>
                <a:ea typeface="DejaVu Sans"/>
              </a:rPr>
              <a:t>– z.B. zwischen eigenem Privatleben und globaler ökologischer Entwicklung</a:t>
            </a:r>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838080" y="365040"/>
            <a:ext cx="1051452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31" name="CustomShape 2"/>
          <p:cNvSpPr/>
          <p:nvPr/>
        </p:nvSpPr>
        <p:spPr>
          <a:xfrm>
            <a:off x="838080" y="795240"/>
            <a:ext cx="10514520" cy="538092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u="sng">
                <a:solidFill>
                  <a:srgbClr val="000000"/>
                </a:solidFill>
                <a:uFill>
                  <a:solidFill>
                    <a:srgbClr val="ffffff"/>
                  </a:solidFill>
                </a:uFill>
                <a:latin typeface="Calibri"/>
                <a:ea typeface="DejaVu Sans"/>
              </a:rPr>
              <a:t>„</a:t>
            </a:r>
            <a:r>
              <a:rPr b="1" lang="de-DE" sz="2400" spc="-1" strike="noStrike" u="sng">
                <a:solidFill>
                  <a:srgbClr val="000000"/>
                </a:solidFill>
                <a:uFill>
                  <a:solidFill>
                    <a:srgbClr val="ffffff"/>
                  </a:solidFill>
                </a:uFill>
                <a:latin typeface="Calibri"/>
                <a:ea typeface="DejaVu Sans"/>
              </a:rPr>
              <a:t>Kosmischer Logenplatz“:</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Clive </a:t>
            </a:r>
            <a:r>
              <a:rPr b="1" lang="de-DE" sz="2000" spc="-1" strike="noStrike">
                <a:solidFill>
                  <a:srgbClr val="ff0000"/>
                </a:solidFill>
                <a:uFill>
                  <a:solidFill>
                    <a:srgbClr val="ffffff"/>
                  </a:solidFill>
                </a:uFill>
                <a:latin typeface="Calibri"/>
                <a:ea typeface="DejaVu Sans"/>
              </a:rPr>
              <a:t>Hamilton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Requiem for a Species </a:t>
            </a:r>
            <a:r>
              <a:rPr b="1" lang="de-DE" sz="2000" spc="-1" strike="noStrike">
                <a:solidFill>
                  <a:srgbClr val="000000"/>
                </a:solidFill>
                <a:uFill>
                  <a:solidFill>
                    <a:srgbClr val="ffffff"/>
                  </a:solidFill>
                </a:uFill>
                <a:latin typeface="Calibri"/>
                <a:ea typeface="DejaVu Sans"/>
              </a:rPr>
              <a:t>(2010):</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Intellektualisierende Distanzierung von der Klimakatastrophe – als z.B. von James </a:t>
            </a:r>
            <a:r>
              <a:rPr b="1" lang="de-DE" sz="2400" spc="-1" strike="noStrike">
                <a:solidFill>
                  <a:srgbClr val="ff0000"/>
                </a:solidFill>
                <a:uFill>
                  <a:solidFill>
                    <a:srgbClr val="ffffff"/>
                  </a:solidFill>
                </a:uFill>
                <a:latin typeface="Calibri"/>
                <a:ea typeface="DejaVu Sans"/>
              </a:rPr>
              <a:t>Lovelock</a:t>
            </a:r>
            <a:r>
              <a:rPr b="1" lang="de-DE" sz="2400" spc="-1" strike="noStrike">
                <a:solidFill>
                  <a:srgbClr val="000000"/>
                </a:solidFill>
                <a:uFill>
                  <a:solidFill>
                    <a:srgbClr val="ffffff"/>
                  </a:solidFill>
                </a:uFill>
                <a:latin typeface="Calibri"/>
                <a:ea typeface="DejaVu Sans"/>
              </a:rPr>
              <a:t> in </a:t>
            </a:r>
            <a:r>
              <a:rPr b="1" i="1" lang="de-DE" sz="2400" spc="-1" strike="noStrike">
                <a:solidFill>
                  <a:srgbClr val="000066"/>
                </a:solidFill>
                <a:uFill>
                  <a:solidFill>
                    <a:srgbClr val="ffffff"/>
                  </a:solidFill>
                </a:uFill>
                <a:latin typeface="Calibri"/>
                <a:ea typeface="DejaVu Sans"/>
              </a:rPr>
              <a:t>The Ages of Gaia </a:t>
            </a:r>
            <a:r>
              <a:rPr b="1" lang="de-DE" sz="2400" spc="-1" strike="noStrike">
                <a:solidFill>
                  <a:srgbClr val="000000"/>
                </a:solidFill>
                <a:uFill>
                  <a:solidFill>
                    <a:srgbClr val="ffffff"/>
                  </a:solidFill>
                </a:uFill>
                <a:latin typeface="Calibri"/>
                <a:ea typeface="DejaVu Sans"/>
              </a:rPr>
              <a:t>(1989) „bevorzugter Bewältigungsmecha-nismus – der darin argumentiert, dass Gaia […] dem Schicksal der Menschen gegenüber gleichgültig ist, die ja schließlich auch bloß eine Art unter vielen sind. Von der der Tatsache, dass die Vernichtung dieser Art </a:t>
            </a:r>
            <a:r>
              <a:rPr b="1" lang="de-DE" sz="2400" spc="-1" strike="noStrike">
                <a:solidFill>
                  <a:srgbClr val="cc3300"/>
                </a:solidFill>
                <a:uFill>
                  <a:solidFill>
                    <a:srgbClr val="ffffff"/>
                  </a:solidFill>
                </a:uFill>
                <a:latin typeface="Calibri"/>
                <a:ea typeface="DejaVu Sans"/>
              </a:rPr>
              <a:t>Tod und Leiden in einem beispiellosen Ausmaß</a:t>
            </a:r>
            <a:r>
              <a:rPr b="1" lang="de-DE" sz="2400" spc="-1" strike="noStrike">
                <a:solidFill>
                  <a:srgbClr val="000000"/>
                </a:solidFill>
                <a:uFill>
                  <a:solidFill>
                    <a:srgbClr val="ffffff"/>
                  </a:solidFill>
                </a:uFill>
                <a:latin typeface="Calibri"/>
                <a:ea typeface="DejaVu Sans"/>
              </a:rPr>
              <a:t> mit sich bringen würde, wird durch einen </a:t>
            </a:r>
            <a:r>
              <a:rPr b="1" lang="de-DE" sz="2400" spc="-1" strike="noStrike">
                <a:solidFill>
                  <a:srgbClr val="cc3300"/>
                </a:solidFill>
                <a:uFill>
                  <a:solidFill>
                    <a:srgbClr val="ffffff"/>
                  </a:solidFill>
                </a:uFill>
                <a:latin typeface="Calibri"/>
                <a:ea typeface="DejaVu Sans"/>
              </a:rPr>
              <a:t>psychi-schen Rückzugsprozess auf einen Beobachtungspunkt weit weg im Weltall </a:t>
            </a:r>
            <a:r>
              <a:rPr b="1" lang="de-DE" sz="2400" spc="-1" strike="noStrike">
                <a:solidFill>
                  <a:srgbClr val="000000"/>
                </a:solidFill>
                <a:uFill>
                  <a:solidFill>
                    <a:srgbClr val="ffffff"/>
                  </a:solidFill>
                </a:uFill>
                <a:latin typeface="Calibri"/>
                <a:ea typeface="DejaVu Sans"/>
              </a:rPr>
              <a:t>oder in der Weltzeit abgelenkt, von dem aus man die Schreie der Sterbenden nicht hören kann.“</a:t>
            </a:r>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838080" y="365040"/>
            <a:ext cx="10514520" cy="76680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33" name="CustomShape 2"/>
          <p:cNvSpPr/>
          <p:nvPr/>
        </p:nvSpPr>
        <p:spPr>
          <a:xfrm>
            <a:off x="838080" y="755280"/>
            <a:ext cx="10514520" cy="542052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Delaram </a:t>
            </a:r>
            <a:r>
              <a:rPr b="1" lang="de-DE" sz="2000" spc="-1" strike="noStrike">
                <a:solidFill>
                  <a:srgbClr val="ff0000"/>
                </a:solidFill>
                <a:uFill>
                  <a:solidFill>
                    <a:srgbClr val="ffffff"/>
                  </a:solidFill>
                </a:uFill>
                <a:latin typeface="Calibri"/>
                <a:ea typeface="DejaVu Sans"/>
              </a:rPr>
              <a:t>Habibi-Kohlen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„Klimawandel“ und wieso man sich als Psychoanalytiker damit beschäftigen kann</a:t>
            </a:r>
            <a:r>
              <a:rPr b="1" lang="de-DE" sz="2000" spc="-1" strike="noStrike">
                <a:solidFill>
                  <a:srgbClr val="000000"/>
                </a:solidFill>
                <a:uFill>
                  <a:solidFill>
                    <a:srgbClr val="ffffff"/>
                  </a:solidFill>
                </a:uFill>
                <a:latin typeface="Calibri"/>
                <a:ea typeface="DejaVu Sans"/>
              </a:rPr>
              <a:t> (2013):</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Viele Probanden entscheiden sich, ‚von oben drauf‘ zu gucken: Sie sehen den Klimawandel irgendwo weit von ihnen entfernt. </a:t>
            </a:r>
            <a:r>
              <a:rPr b="1" lang="de-DE" sz="2400" spc="-1" strike="noStrike">
                <a:solidFill>
                  <a:srgbClr val="cc3300"/>
                </a:solidFill>
                <a:uFill>
                  <a:solidFill>
                    <a:srgbClr val="ffffff"/>
                  </a:solidFill>
                </a:uFill>
                <a:latin typeface="Calibri"/>
                <a:ea typeface="DejaVu Sans"/>
              </a:rPr>
              <a:t>Sieht man sich die Erde aus der Perspektive des Weltalls an, sieht man keine einzelnen Menschen oder Arten mehr, mit denen man mitempfinden könnte oder die zur Identifizierung ein-laden. </a:t>
            </a:r>
            <a:r>
              <a:rPr b="1" lang="de-DE" sz="2400" spc="-1" strike="noStrike">
                <a:solidFill>
                  <a:srgbClr val="000000"/>
                </a:solidFill>
                <a:uFill>
                  <a:solidFill>
                    <a:srgbClr val="ffffff"/>
                  </a:solidFill>
                </a:uFill>
                <a:latin typeface="Calibri"/>
                <a:ea typeface="DejaVu Sans"/>
              </a:rPr>
              <a:t>Durch das Argument, dass Klimawandel immer schon existiert hat, kann man sich ein Gefühl der Beruhigung verschaffen. Die Erde erscheint ‚unkaputt-bar‘, nicht störbar in ihrem immer gleichen runden Lauf um die Sonne und um sich selbst. Es entsteht eine Illusion von Ewigkeit, die alle Gefahren einschließ-lich des eigenen Todes gleichsam aufhebt.“</a:t>
            </a:r>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838080" y="365040"/>
            <a:ext cx="1051452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35" name="CustomShape 2"/>
          <p:cNvSpPr/>
          <p:nvPr/>
        </p:nvSpPr>
        <p:spPr>
          <a:xfrm>
            <a:off x="838080" y="655920"/>
            <a:ext cx="10514520" cy="5400720"/>
          </a:xfrm>
          <a:prstGeom prst="rect">
            <a:avLst/>
          </a:prstGeom>
          <a:noFill/>
          <a:ln>
            <a:noFill/>
          </a:ln>
        </p:spPr>
        <p:style>
          <a:lnRef idx="0"/>
          <a:fillRef idx="0"/>
          <a:effectRef idx="0"/>
          <a:fontRef idx="minor"/>
        </p:style>
        <p:txBody>
          <a:bodyPr lIns="90000" rIns="90000" tIns="45000" bIns="45000"/>
          <a:p>
            <a:pPr marL="228600" indent="-227520">
              <a:lnSpc>
                <a:spcPct val="90000"/>
              </a:lnSpc>
              <a:buFont typeface="Arial"/>
              <a:buChar char="•"/>
            </a:pPr>
            <a:r>
              <a:rPr b="1" lang="de-DE" sz="2400" spc="-1" strike="noStrike" u="sng">
                <a:solidFill>
                  <a:srgbClr val="000000"/>
                </a:solidFill>
                <a:uFill>
                  <a:solidFill>
                    <a:srgbClr val="ffffff"/>
                  </a:solidFill>
                </a:uFill>
                <a:latin typeface="Calibri"/>
                <a:ea typeface="DejaVu Sans"/>
              </a:rPr>
              <a:t>Intellektualisierende Abspaltung:</a:t>
            </a:r>
            <a:endParaRPr/>
          </a:p>
          <a:p>
            <a:pPr>
              <a:lnSpc>
                <a:spcPct val="90000"/>
              </a:lnSpc>
            </a:pPr>
            <a:endParaRPr/>
          </a:p>
          <a:p>
            <a:pPr marL="228600" indent="-227520">
              <a:lnSpc>
                <a:spcPct val="90000"/>
              </a:lnSpc>
              <a:buFont typeface="Arial"/>
              <a:buChar char="•"/>
            </a:pPr>
            <a:r>
              <a:rPr b="1" lang="de-DE" sz="2000" spc="-1" strike="noStrike">
                <a:solidFill>
                  <a:srgbClr val="000000"/>
                </a:solidFill>
                <a:uFill>
                  <a:solidFill>
                    <a:srgbClr val="ffffff"/>
                  </a:solidFill>
                </a:uFill>
                <a:latin typeface="Calibri"/>
                <a:ea typeface="DejaVu Sans"/>
              </a:rPr>
              <a:t>George </a:t>
            </a:r>
            <a:r>
              <a:rPr b="1" lang="de-DE" sz="2000" spc="-1" strike="noStrike">
                <a:solidFill>
                  <a:srgbClr val="ff0000"/>
                </a:solidFill>
                <a:uFill>
                  <a:solidFill>
                    <a:srgbClr val="ffffff"/>
                  </a:solidFill>
                </a:uFill>
                <a:latin typeface="Calibri"/>
                <a:ea typeface="DejaVu Sans"/>
              </a:rPr>
              <a:t>Marshall</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Don’t Even Think About It</a:t>
            </a:r>
            <a:r>
              <a:rPr b="1" lang="de-DE" sz="2000" spc="-1" strike="noStrike">
                <a:solidFill>
                  <a:srgbClr val="000000"/>
                </a:solidFill>
                <a:uFill>
                  <a:solidFill>
                    <a:srgbClr val="ffffff"/>
                  </a:solidFill>
                </a:uFill>
                <a:latin typeface="Calibri"/>
                <a:ea typeface="DejaVu Sans"/>
              </a:rPr>
              <a:t> (2014):</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Psychoanalytikerin Rosemary </a:t>
            </a:r>
            <a:r>
              <a:rPr b="1" lang="de-DE" sz="2400" spc="-1" strike="noStrike">
                <a:solidFill>
                  <a:srgbClr val="ff0000"/>
                </a:solidFill>
                <a:uFill>
                  <a:solidFill>
                    <a:srgbClr val="ffffff"/>
                  </a:solidFill>
                </a:uFill>
                <a:latin typeface="Calibri"/>
                <a:ea typeface="DejaVu Sans"/>
              </a:rPr>
              <a:t>Randall</a:t>
            </a:r>
            <a:r>
              <a:rPr b="1" lang="de-DE" sz="2400" spc="-1" strike="noStrike">
                <a:solidFill>
                  <a:srgbClr val="000000"/>
                </a:solidFill>
                <a:uFill>
                  <a:solidFill>
                    <a:srgbClr val="ffffff"/>
                  </a:solidFill>
                </a:uFill>
                <a:latin typeface="Calibri"/>
                <a:ea typeface="DejaVu Sans"/>
              </a:rPr>
              <a:t>, die mit zahlreichen Klimaforschern therapeutisch arbeitet: Deren häufige „Fassungslosigkeit, Depression und Verzweiflung aufgrund öffentlicher Angriffe oder Gleichgültigkeit“ treibt sie immer stärker „</a:t>
            </a:r>
            <a:r>
              <a:rPr b="1" lang="de-DE" sz="2400" spc="-1" strike="noStrike">
                <a:solidFill>
                  <a:srgbClr val="006600"/>
                </a:solidFill>
                <a:uFill>
                  <a:solidFill>
                    <a:srgbClr val="ffffff"/>
                  </a:solidFill>
                </a:uFill>
                <a:latin typeface="Calibri"/>
                <a:ea typeface="DejaVu Sans"/>
              </a:rPr>
              <a:t>in die Welt der Ratio </a:t>
            </a:r>
            <a:r>
              <a:rPr b="1" lang="de-DE" sz="2400" spc="-1" strike="noStrike">
                <a:solidFill>
                  <a:srgbClr val="000000"/>
                </a:solidFill>
                <a:uFill>
                  <a:solidFill>
                    <a:srgbClr val="ffffff"/>
                  </a:solidFill>
                </a:uFill>
                <a:latin typeface="Calibri"/>
                <a:ea typeface="DejaVu Sans"/>
              </a:rPr>
              <a:t>– noch mehr Diagramme, noch striktere Argumentationen, noch größere Präzision“ –,  mit der sie </a:t>
            </a:r>
            <a:r>
              <a:rPr b="1" lang="de-DE" sz="2400" spc="-1" strike="noStrike">
                <a:solidFill>
                  <a:srgbClr val="006600"/>
                </a:solidFill>
                <a:uFill>
                  <a:solidFill>
                    <a:srgbClr val="ffffff"/>
                  </a:solidFill>
                </a:uFill>
                <a:latin typeface="Calibri"/>
                <a:ea typeface="DejaVu Sans"/>
              </a:rPr>
              <a:t>die emotionale Bedeutung ihrer Erkenntnisse eher abspalten </a:t>
            </a:r>
            <a:r>
              <a:rPr b="1" lang="de-DE" sz="2400" spc="-1" strike="noStrike">
                <a:solidFill>
                  <a:srgbClr val="000000"/>
                </a:solidFill>
                <a:uFill>
                  <a:solidFill>
                    <a:srgbClr val="ffffff"/>
                  </a:solidFill>
                </a:uFill>
                <a:latin typeface="Calibri"/>
                <a:ea typeface="DejaVu Sans"/>
              </a:rPr>
              <a:t>können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Klimaforscher Chris </a:t>
            </a:r>
            <a:r>
              <a:rPr b="1" lang="de-DE" sz="2400" spc="-1" strike="noStrike">
                <a:solidFill>
                  <a:srgbClr val="ff0000"/>
                </a:solidFill>
                <a:uFill>
                  <a:solidFill>
                    <a:srgbClr val="ffffff"/>
                  </a:solidFill>
                </a:uFill>
                <a:latin typeface="Calibri"/>
                <a:ea typeface="DejaVu Sans"/>
              </a:rPr>
              <a:t>Rapley</a:t>
            </a:r>
            <a:r>
              <a:rPr b="1" lang="de-DE" sz="2400" spc="-1" strike="noStrike">
                <a:solidFill>
                  <a:srgbClr val="000000"/>
                </a:solidFill>
                <a:uFill>
                  <a:solidFill>
                    <a:srgbClr val="ffffff"/>
                  </a:solidFill>
                </a:uFill>
                <a:latin typeface="Calibri"/>
                <a:ea typeface="DejaVu Sans"/>
              </a:rPr>
              <a:t>: „Ich weiß, dass ich dazu neige, meine eigene Angst zu bewältigen, </a:t>
            </a:r>
            <a:r>
              <a:rPr b="1" lang="de-DE" sz="2400" spc="-1" strike="noStrike">
                <a:solidFill>
                  <a:srgbClr val="cc3300"/>
                </a:solidFill>
                <a:uFill>
                  <a:solidFill>
                    <a:srgbClr val="ffffff"/>
                  </a:solidFill>
                </a:uFill>
                <a:latin typeface="Calibri"/>
                <a:ea typeface="DejaVu Sans"/>
              </a:rPr>
              <a:t>indem ich das, was ich weiß, in wasserdichten Kammern unter-bringe. </a:t>
            </a:r>
            <a:r>
              <a:rPr b="1" lang="de-DE" sz="2400" spc="-1" strike="noStrike">
                <a:solidFill>
                  <a:srgbClr val="000000"/>
                </a:solidFill>
                <a:uFill>
                  <a:solidFill>
                    <a:srgbClr val="ffffff"/>
                  </a:solidFill>
                </a:uFill>
                <a:latin typeface="Calibri"/>
                <a:ea typeface="DejaVu Sans"/>
              </a:rPr>
              <a:t>Die Tatsache, dass wir Klimawissenschaftler in der Nacht überhaupt angenehm schlafen können, zeigt, dass wir unbewusst daran sehr hart arbeiten.“</a:t>
            </a:r>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838080" y="365040"/>
            <a:ext cx="10514520" cy="6969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37" name="CustomShape 2"/>
          <p:cNvSpPr/>
          <p:nvPr/>
        </p:nvSpPr>
        <p:spPr>
          <a:xfrm>
            <a:off x="838080" y="743040"/>
            <a:ext cx="10514520" cy="54327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George </a:t>
            </a:r>
            <a:r>
              <a:rPr b="1" lang="de-DE" sz="2000" spc="-1" strike="noStrike">
                <a:solidFill>
                  <a:srgbClr val="ff0000"/>
                </a:solidFill>
                <a:uFill>
                  <a:solidFill>
                    <a:srgbClr val="ffffff"/>
                  </a:solidFill>
                </a:uFill>
                <a:latin typeface="Calibri"/>
                <a:ea typeface="DejaVu Sans"/>
              </a:rPr>
              <a:t>Marshall</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carbon detox</a:t>
            </a:r>
            <a:r>
              <a:rPr b="1" lang="de-DE" sz="2000" spc="-1" strike="noStrike">
                <a:solidFill>
                  <a:srgbClr val="000066"/>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(2007):</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Zwischen seinem ersten </a:t>
            </a:r>
            <a:r>
              <a:rPr b="1" lang="de-DE" sz="2400" spc="-1" strike="noStrike">
                <a:solidFill>
                  <a:srgbClr val="cc0099"/>
                </a:solidFill>
                <a:uFill>
                  <a:solidFill>
                    <a:srgbClr val="ffffff"/>
                  </a:solidFill>
                </a:uFill>
                <a:latin typeface="Calibri"/>
                <a:ea typeface="DejaVu Sans"/>
              </a:rPr>
              <a:t>sachlichen</a:t>
            </a:r>
            <a:r>
              <a:rPr b="1" lang="de-DE" sz="2400" spc="-1" strike="noStrike">
                <a:solidFill>
                  <a:srgbClr val="000000"/>
                </a:solidFill>
                <a:uFill>
                  <a:solidFill>
                    <a:srgbClr val="ffffff"/>
                  </a:solidFill>
                </a:uFill>
                <a:latin typeface="Calibri"/>
                <a:ea typeface="DejaVu Sans"/>
              </a:rPr>
              <a:t> Zur-Kenntnis-Nehmen und der eines Tages plötzlich </a:t>
            </a:r>
            <a:r>
              <a:rPr b="1" lang="de-DE" sz="2400" spc="-1" strike="noStrike">
                <a:solidFill>
                  <a:srgbClr val="cc0099"/>
                </a:solidFill>
                <a:uFill>
                  <a:solidFill>
                    <a:srgbClr val="ffffff"/>
                  </a:solidFill>
                </a:uFill>
                <a:latin typeface="Calibri"/>
                <a:ea typeface="DejaVu Sans"/>
              </a:rPr>
              <a:t>gefühlten</a:t>
            </a:r>
            <a:r>
              <a:rPr b="1" lang="de-DE" sz="2400" spc="-1" strike="noStrike">
                <a:solidFill>
                  <a:srgbClr val="000000"/>
                </a:solidFill>
                <a:uFill>
                  <a:solidFill>
                    <a:srgbClr val="ffffff"/>
                  </a:solidFill>
                </a:uFill>
                <a:latin typeface="Calibri"/>
                <a:ea typeface="DejaVu Sans"/>
              </a:rPr>
              <a:t> Erkenntnis, „dass der Klimawandel tatsächlich stattfand“, lagen ganze 18 Jahre: „Und dann spürte ich </a:t>
            </a:r>
            <a:r>
              <a:rPr b="1" lang="de-DE" sz="2400" spc="-1" strike="noStrike">
                <a:solidFill>
                  <a:srgbClr val="cc0099"/>
                </a:solidFill>
                <a:uFill>
                  <a:solidFill>
                    <a:srgbClr val="ffffff"/>
                  </a:solidFill>
                </a:uFill>
                <a:latin typeface="Calibri"/>
                <a:ea typeface="DejaVu Sans"/>
              </a:rPr>
              <a:t>einen heftigen Schauder, der meinen ganzen Körper durchfuhr </a:t>
            </a:r>
            <a:r>
              <a:rPr b="1" lang="de-DE" sz="2400" spc="-1" strike="noStrike">
                <a:solidFill>
                  <a:srgbClr val="000000"/>
                </a:solidFill>
                <a:uFill>
                  <a:solidFill>
                    <a:srgbClr val="ffffff"/>
                  </a:solidFill>
                </a:uFill>
                <a:latin typeface="Calibri"/>
                <a:ea typeface="DejaVu Sans"/>
              </a:rPr>
              <a:t>– als ob ich mit dem Stromnetz verdrahtet worden wäre. Es war ein überwältigendes Gefühl der Gefahr, das alle meine animalischen Abwehrreaktionen auslöste – die Haare standen mir zu Berge, meine Haut begann zu schwitzen, mein Herz hämmerte.“</a:t>
            </a:r>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838080" y="365040"/>
            <a:ext cx="10514520" cy="62604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82" name="CustomShape 2"/>
          <p:cNvSpPr/>
          <p:nvPr/>
        </p:nvSpPr>
        <p:spPr>
          <a:xfrm>
            <a:off x="838080" y="700560"/>
            <a:ext cx="10514520" cy="547560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Joachim </a:t>
            </a:r>
            <a:r>
              <a:rPr b="1" lang="de-DE" sz="2000" spc="-1" strike="noStrike">
                <a:solidFill>
                  <a:srgbClr val="ff0000"/>
                </a:solidFill>
                <a:uFill>
                  <a:solidFill>
                    <a:srgbClr val="ffffff"/>
                  </a:solidFill>
                </a:uFill>
                <a:latin typeface="Calibri"/>
                <a:ea typeface="DejaVu Sans"/>
              </a:rPr>
              <a:t>Wille</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Klimaschutz im Groko-Stil</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996633"/>
                </a:solidFill>
                <a:uFill>
                  <a:solidFill>
                    <a:srgbClr val="ffffff"/>
                  </a:solidFill>
                </a:uFill>
                <a:latin typeface="Calibri"/>
                <a:ea typeface="DejaVu Sans"/>
              </a:rPr>
              <a:t>Frankfurter Rundschau</a:t>
            </a:r>
            <a:r>
              <a:rPr b="1" lang="de-DE" sz="2000" spc="-1" strike="noStrike">
                <a:solidFill>
                  <a:srgbClr val="000000"/>
                </a:solidFill>
                <a:uFill>
                  <a:solidFill>
                    <a:srgbClr val="ffffff"/>
                  </a:solidFill>
                </a:uFill>
                <a:latin typeface="Calibri"/>
                <a:ea typeface="DejaVu Sans"/>
              </a:rPr>
              <a:t>, 30.3.2018):</a:t>
            </a:r>
            <a:endParaRPr/>
          </a:p>
          <a:p>
            <a:pPr marL="228600" indent="-227520">
              <a:lnSpc>
                <a:spcPct val="100000"/>
              </a:lnSpc>
              <a:buFont typeface="Arial"/>
              <a:buChar char="•"/>
            </a:pPr>
            <a:r>
              <a:rPr b="1" lang="de-DE" sz="2400" spc="-1" strike="noStrike" u="sng">
                <a:solidFill>
                  <a:srgbClr val="000000"/>
                </a:solidFill>
                <a:uFill>
                  <a:solidFill>
                    <a:srgbClr val="ffffff"/>
                  </a:solidFill>
                </a:uFill>
                <a:latin typeface="Calibri"/>
                <a:ea typeface="DejaVu Sans"/>
              </a:rPr>
              <a:t>Umweltbundesamt:</a:t>
            </a:r>
            <a:r>
              <a:rPr b="1" lang="de-DE" sz="2400" spc="-1" strike="noStrike">
                <a:solidFill>
                  <a:srgbClr val="000000"/>
                </a:solidFill>
                <a:uFill>
                  <a:solidFill>
                    <a:srgbClr val="ffffff"/>
                  </a:solidFill>
                </a:uFill>
                <a:latin typeface="Calibri"/>
                <a:ea typeface="DejaVu Sans"/>
              </a:rPr>
              <a:t> Reduktion der Treibhausgas-Emissionen in Deutschland 2017: </a:t>
            </a:r>
            <a:r>
              <a:rPr b="1" lang="de-DE" sz="2400" spc="-1" strike="noStrike">
                <a:solidFill>
                  <a:srgbClr val="cc3300"/>
                </a:solidFill>
                <a:uFill>
                  <a:solidFill>
                    <a:srgbClr val="ffffff"/>
                  </a:solidFill>
                </a:uFill>
                <a:latin typeface="Calibri"/>
                <a:ea typeface="DejaVu Sans"/>
              </a:rPr>
              <a:t>-0,5%</a:t>
            </a:r>
            <a:r>
              <a:rPr b="1" lang="de-DE" sz="2400" spc="-1" strike="noStrike">
                <a:solidFill>
                  <a:srgbClr val="000000"/>
                </a:solidFill>
                <a:uFill>
                  <a:solidFill>
                    <a:srgbClr val="ffffff"/>
                  </a:solidFill>
                </a:uFill>
                <a:latin typeface="Calibri"/>
                <a:ea typeface="DejaVu Sans"/>
              </a:rPr>
              <a:t> (d.h. gegenüber 1990: </a:t>
            </a:r>
            <a:r>
              <a:rPr b="1" lang="de-DE" sz="2400" spc="-1" strike="noStrike">
                <a:solidFill>
                  <a:srgbClr val="cc3300"/>
                </a:solidFill>
                <a:uFill>
                  <a:solidFill>
                    <a:srgbClr val="ffffff"/>
                  </a:solidFill>
                </a:uFill>
                <a:latin typeface="Calibri"/>
                <a:ea typeface="DejaVu Sans"/>
              </a:rPr>
              <a:t>-27,7%</a:t>
            </a:r>
            <a:r>
              <a:rPr b="1" lang="de-DE" sz="2400" spc="-1" strike="noStrike">
                <a:solidFill>
                  <a:srgbClr val="000000"/>
                </a:solidFill>
                <a:uFill>
                  <a:solidFill>
                    <a:srgbClr val="ffffff"/>
                  </a:solidFill>
                </a:uFill>
                <a:latin typeface="Calibri"/>
                <a:ea typeface="DejaVu Sans"/>
              </a:rPr>
              <a:t>; offizielles „Ziel“ für 2020: </a:t>
            </a:r>
            <a:r>
              <a:rPr b="1" lang="de-DE" sz="2400" spc="-1" strike="noStrike">
                <a:solidFill>
                  <a:srgbClr val="cc3300"/>
                </a:solidFill>
                <a:uFill>
                  <a:solidFill>
                    <a:srgbClr val="ffffff"/>
                  </a:solidFill>
                </a:uFill>
                <a:latin typeface="Calibri"/>
                <a:ea typeface="DejaVu Sans"/>
              </a:rPr>
              <a:t>-40%</a:t>
            </a:r>
            <a:r>
              <a:rPr b="1" lang="de-DE" sz="2400" spc="-1" strike="noStrike">
                <a:solidFill>
                  <a:srgbClr val="000000"/>
                </a:solidFill>
                <a:uFill>
                  <a:solidFill>
                    <a:srgbClr val="ffffff"/>
                  </a:solidFill>
                </a:uFill>
                <a:latin typeface="Calibri"/>
                <a:ea typeface="DejaVu Sans"/>
              </a:rPr>
              <a:t>)</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Verkehr: </a:t>
            </a:r>
            <a:r>
              <a:rPr b="1" lang="de-DE" sz="2400" spc="-1" strike="noStrike">
                <a:solidFill>
                  <a:srgbClr val="cc3300"/>
                </a:solidFill>
                <a:uFill>
                  <a:solidFill>
                    <a:srgbClr val="ffffff"/>
                  </a:solidFill>
                </a:uFill>
                <a:latin typeface="Calibri"/>
                <a:ea typeface="DejaVu Sans"/>
              </a:rPr>
              <a:t>+2,3%</a:t>
            </a:r>
            <a:r>
              <a:rPr b="1" lang="de-DE" sz="2400" spc="-1" strike="noStrike">
                <a:solidFill>
                  <a:srgbClr val="000000"/>
                </a:solidFill>
                <a:uFill>
                  <a:solidFill>
                    <a:srgbClr val="ffffff"/>
                  </a:solidFill>
                </a:uFill>
                <a:latin typeface="Calibri"/>
                <a:ea typeface="DejaVu Sans"/>
              </a:rPr>
              <a:t> – Industrie: </a:t>
            </a:r>
            <a:r>
              <a:rPr b="1" lang="de-DE" sz="2400" spc="-1" strike="noStrike">
                <a:solidFill>
                  <a:srgbClr val="cc3300"/>
                </a:solidFill>
                <a:uFill>
                  <a:solidFill>
                    <a:srgbClr val="ffffff"/>
                  </a:solidFill>
                </a:uFill>
                <a:latin typeface="Calibri"/>
                <a:ea typeface="DejaVu Sans"/>
              </a:rPr>
              <a:t>+2,5%</a:t>
            </a:r>
            <a:r>
              <a:rPr b="1" lang="de-DE" sz="2400" spc="-1" strike="noStrike">
                <a:solidFill>
                  <a:srgbClr val="000000"/>
                </a:solidFill>
                <a:uFill>
                  <a:solidFill>
                    <a:srgbClr val="ffffff"/>
                  </a:solidFill>
                </a:uFill>
                <a:latin typeface="Calibri"/>
                <a:ea typeface="DejaVu Sans"/>
              </a:rPr>
              <a:t> – Landwirtschaft: </a:t>
            </a:r>
            <a:r>
              <a:rPr b="1" lang="de-DE" sz="2400" spc="-1" strike="noStrike">
                <a:solidFill>
                  <a:srgbClr val="cc3300"/>
                </a:solidFill>
                <a:uFill>
                  <a:solidFill>
                    <a:srgbClr val="ffffff"/>
                  </a:solidFill>
                </a:uFill>
                <a:latin typeface="Calibri"/>
                <a:ea typeface="DejaVu Sans"/>
              </a:rPr>
              <a:t>0%</a:t>
            </a:r>
            <a:r>
              <a:rPr b="1" lang="de-DE" sz="2400" spc="-1" strike="noStrike">
                <a:solidFill>
                  <a:srgbClr val="000000"/>
                </a:solidFill>
                <a:uFill>
                  <a:solidFill>
                    <a:srgbClr val="ffffff"/>
                  </a:solidFill>
                </a:uFill>
                <a:latin typeface="Calibri"/>
                <a:ea typeface="DejaVu Sans"/>
              </a:rPr>
              <a:t> – Energie: </a:t>
            </a:r>
            <a:r>
              <a:rPr b="1" lang="de-DE" sz="2400" spc="-1" strike="noStrike">
                <a:solidFill>
                  <a:srgbClr val="cc3300"/>
                </a:solidFill>
                <a:uFill>
                  <a:solidFill>
                    <a:srgbClr val="ffffff"/>
                  </a:solidFill>
                </a:uFill>
                <a:latin typeface="Calibri"/>
                <a:ea typeface="DejaVu Sans"/>
              </a:rPr>
              <a:t>-4,1%</a:t>
            </a:r>
            <a:endParaRPr/>
          </a:p>
          <a:p>
            <a:pPr marL="228600" indent="-227520">
              <a:lnSpc>
                <a:spcPct val="100000"/>
              </a:lnSpc>
              <a:buClr>
                <a:srgbClr val="336600"/>
              </a:buClr>
              <a:buFont typeface="Arial"/>
              <a:buChar char="•"/>
            </a:pPr>
            <a:r>
              <a:rPr b="1" lang="de-DE" sz="2400" spc="-1" strike="noStrike">
                <a:solidFill>
                  <a:srgbClr val="336600"/>
                </a:solidFill>
                <a:uFill>
                  <a:solidFill>
                    <a:srgbClr val="ffffff"/>
                  </a:solidFill>
                </a:uFill>
                <a:latin typeface="Calibri"/>
                <a:ea typeface="DejaVu Sans"/>
              </a:rPr>
              <a:t>„</a:t>
            </a:r>
            <a:r>
              <a:rPr b="1" lang="de-DE" sz="2400" spc="-1" strike="noStrike">
                <a:solidFill>
                  <a:srgbClr val="336600"/>
                </a:solidFill>
                <a:uFill>
                  <a:solidFill>
                    <a:srgbClr val="ffffff"/>
                  </a:solidFill>
                </a:uFill>
                <a:latin typeface="Calibri"/>
                <a:ea typeface="DejaVu Sans"/>
              </a:rPr>
              <a:t>Würde es in diesem ‚Tempo‘ weitergehen, würde Deutschland das Ziel der Treibhausgas-Neutralität erst etwa im Jahr 2150 erreichen. </a:t>
            </a:r>
            <a:r>
              <a:rPr b="1" lang="de-DE" sz="2400" spc="-1" strike="noStrike">
                <a:solidFill>
                  <a:srgbClr val="000000"/>
                </a:solidFill>
                <a:uFill>
                  <a:solidFill>
                    <a:srgbClr val="ffffff"/>
                  </a:solidFill>
                </a:uFill>
                <a:latin typeface="Calibri"/>
                <a:ea typeface="DejaVu Sans"/>
              </a:rPr>
              <a:t>Tatsächlich muss es ein Jahrhundert früher geschafft sein, um das Zwei-Grad-Erwärmungslimit nicht zu gefährden, das im Pariser Klimaabkommen fixiert ist.“</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Koalitionsvertrag: Dem </a:t>
            </a:r>
            <a:r>
              <a:rPr b="1" lang="de-DE" sz="2400" spc="-1" strike="noStrike">
                <a:solidFill>
                  <a:srgbClr val="cc0099"/>
                </a:solidFill>
                <a:uFill>
                  <a:solidFill>
                    <a:srgbClr val="ffffff"/>
                  </a:solidFill>
                </a:uFill>
                <a:latin typeface="Calibri"/>
                <a:ea typeface="DejaVu Sans"/>
              </a:rPr>
              <a:t>2020</a:t>
            </a:r>
            <a:r>
              <a:rPr b="1" lang="de-DE" sz="2400" spc="-1" strike="noStrike">
                <a:solidFill>
                  <a:srgbClr val="000000"/>
                </a:solidFill>
                <a:uFill>
                  <a:solidFill>
                    <a:srgbClr val="ffffff"/>
                  </a:solidFill>
                </a:uFill>
                <a:latin typeface="Calibri"/>
                <a:ea typeface="DejaVu Sans"/>
              </a:rPr>
              <a:t>er-Ziel von </a:t>
            </a:r>
            <a:r>
              <a:rPr b="1" lang="de-DE" sz="2400" spc="-1" strike="noStrike">
                <a:solidFill>
                  <a:srgbClr val="cc3300"/>
                </a:solidFill>
                <a:uFill>
                  <a:solidFill>
                    <a:srgbClr val="ffffff"/>
                  </a:solidFill>
                </a:uFill>
                <a:latin typeface="Calibri"/>
                <a:ea typeface="DejaVu Sans"/>
              </a:rPr>
              <a:t>-40% </a:t>
            </a:r>
            <a:r>
              <a:rPr b="1" lang="de-DE" sz="2400" spc="-1" strike="noStrike">
                <a:solidFill>
                  <a:srgbClr val="000000"/>
                </a:solidFill>
                <a:uFill>
                  <a:solidFill>
                    <a:srgbClr val="ffffff"/>
                  </a:solidFill>
                </a:uFill>
                <a:latin typeface="Calibri"/>
                <a:ea typeface="DejaVu Sans"/>
              </a:rPr>
              <a:t>CO</a:t>
            </a:r>
            <a:r>
              <a:rPr b="1" lang="de-DE" sz="2400" spc="-1" strike="noStrike" baseline="-25000">
                <a:solidFill>
                  <a:srgbClr val="000000"/>
                </a:solidFill>
                <a:uFill>
                  <a:solidFill>
                    <a:srgbClr val="ffffff"/>
                  </a:solidFill>
                </a:uFill>
                <a:latin typeface="Calibri"/>
                <a:ea typeface="DejaVu Sans"/>
              </a:rPr>
              <a:t>2</a:t>
            </a:r>
            <a:r>
              <a:rPr b="1" lang="de-DE" sz="2400" spc="-1" strike="noStrike">
                <a:solidFill>
                  <a:srgbClr val="000000"/>
                </a:solidFill>
                <a:uFill>
                  <a:solidFill>
                    <a:srgbClr val="ffffff"/>
                  </a:solidFill>
                </a:uFill>
                <a:latin typeface="Calibri"/>
                <a:ea typeface="DejaVu Sans"/>
              </a:rPr>
              <a:t> will man „näher kommen“ –  das </a:t>
            </a:r>
            <a:r>
              <a:rPr b="1" lang="de-DE" sz="2400" spc="-1" strike="noStrike">
                <a:solidFill>
                  <a:srgbClr val="cc0099"/>
                </a:solidFill>
                <a:uFill>
                  <a:solidFill>
                    <a:srgbClr val="ffffff"/>
                  </a:solidFill>
                </a:uFill>
                <a:latin typeface="Calibri"/>
                <a:ea typeface="DejaVu Sans"/>
              </a:rPr>
              <a:t>2030</a:t>
            </a:r>
            <a:r>
              <a:rPr b="1" lang="de-DE" sz="2400" spc="-1" strike="noStrike">
                <a:solidFill>
                  <a:srgbClr val="000000"/>
                </a:solidFill>
                <a:uFill>
                  <a:solidFill>
                    <a:srgbClr val="ffffff"/>
                  </a:solidFill>
                </a:uFill>
                <a:latin typeface="Calibri"/>
                <a:ea typeface="DejaVu Sans"/>
              </a:rPr>
              <a:t>er-Ziel von </a:t>
            </a:r>
            <a:r>
              <a:rPr b="1" lang="de-DE" sz="2400" spc="-1" strike="noStrike">
                <a:solidFill>
                  <a:srgbClr val="cc3300"/>
                </a:solidFill>
                <a:uFill>
                  <a:solidFill>
                    <a:srgbClr val="ffffff"/>
                  </a:solidFill>
                </a:uFill>
                <a:latin typeface="Calibri"/>
                <a:ea typeface="DejaVu Sans"/>
              </a:rPr>
              <a:t>-55% </a:t>
            </a:r>
            <a:r>
              <a:rPr b="1" lang="de-DE" sz="2400" spc="-1" strike="noStrike">
                <a:solidFill>
                  <a:srgbClr val="000000"/>
                </a:solidFill>
                <a:uFill>
                  <a:solidFill>
                    <a:srgbClr val="ffffff"/>
                  </a:solidFill>
                </a:uFill>
                <a:latin typeface="Calibri"/>
                <a:ea typeface="DejaVu Sans"/>
              </a:rPr>
              <a:t>soll dann aber „ganz sicher“ eingehalten werden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Umweltorganisationen mahnen ein Sofortprogramm (vor allem zum Kohleaus-stieg) ein: „ Sie treibt offenbar die Sorge um, dass es sonst bei der Groko 3 geht wie bei der Groko 2: </a:t>
            </a:r>
            <a:r>
              <a:rPr b="1" lang="de-DE" sz="2400" spc="-1" strike="noStrike">
                <a:solidFill>
                  <a:srgbClr val="336600"/>
                </a:solidFill>
                <a:uFill>
                  <a:solidFill>
                    <a:srgbClr val="ffffff"/>
                  </a:solidFill>
                </a:uFill>
                <a:latin typeface="Calibri"/>
                <a:ea typeface="DejaVu Sans"/>
              </a:rPr>
              <a:t>Die Ziele sind gut, aber keiner nimmt sie ernst.“</a:t>
            </a:r>
            <a:endParaRPr/>
          </a:p>
          <a:p>
            <a:pPr>
              <a:lnSpc>
                <a:spcPct val="100000"/>
              </a:lnSpc>
            </a:pPr>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838080" y="365040"/>
            <a:ext cx="10514520" cy="70740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39" name="CustomShape 2"/>
          <p:cNvSpPr/>
          <p:nvPr/>
        </p:nvSpPr>
        <p:spPr>
          <a:xfrm>
            <a:off x="838080" y="616320"/>
            <a:ext cx="10514520" cy="5783400"/>
          </a:xfrm>
          <a:prstGeom prst="rect">
            <a:avLst/>
          </a:prstGeom>
          <a:noFill/>
          <a:ln>
            <a:noFill/>
          </a:ln>
        </p:spPr>
        <p:style>
          <a:lnRef idx="0"/>
          <a:fillRef idx="0"/>
          <a:effectRef idx="0"/>
          <a:fontRef idx="minor"/>
        </p:style>
        <p:txBody>
          <a:bodyPr lIns="90000" rIns="90000" tIns="45000" bIns="45000"/>
          <a:p>
            <a:pPr marL="228600" indent="-227520">
              <a:lnSpc>
                <a:spcPct val="110000"/>
              </a:lnSpc>
              <a:buFont typeface="Arial"/>
              <a:buChar char="•"/>
            </a:pPr>
            <a:r>
              <a:rPr b="1" lang="de-DE" sz="2400" spc="-1" strike="noStrike" u="sng">
                <a:solidFill>
                  <a:srgbClr val="000000"/>
                </a:solidFill>
                <a:uFill>
                  <a:solidFill>
                    <a:srgbClr val="ffffff"/>
                  </a:solidFill>
                </a:uFill>
                <a:latin typeface="Calibri"/>
                <a:ea typeface="DejaVu Sans"/>
              </a:rPr>
              <a:t>Abspaltung der wahrgenommen eigenen Privatwelt von der weiteren Welt:</a:t>
            </a:r>
            <a:endParaRPr/>
          </a:p>
          <a:p>
            <a:pPr>
              <a:lnSpc>
                <a:spcPct val="110000"/>
              </a:lnSpc>
            </a:pPr>
            <a:endParaRPr/>
          </a:p>
          <a:p>
            <a:pPr marL="228600" indent="-227520">
              <a:lnSpc>
                <a:spcPct val="110000"/>
              </a:lnSpc>
              <a:buFont typeface="Arial"/>
              <a:buChar char="•"/>
            </a:pPr>
            <a:r>
              <a:rPr b="1" lang="de-DE" sz="2000" spc="-1" strike="noStrike">
                <a:solidFill>
                  <a:srgbClr val="000000"/>
                </a:solidFill>
                <a:uFill>
                  <a:solidFill>
                    <a:srgbClr val="ffffff"/>
                  </a:solidFill>
                </a:uFill>
                <a:latin typeface="Calibri"/>
                <a:ea typeface="DejaVu Sans"/>
              </a:rPr>
              <a:t>Harald </a:t>
            </a:r>
            <a:r>
              <a:rPr b="1" lang="de-DE" sz="2000" spc="-1" strike="noStrike">
                <a:solidFill>
                  <a:srgbClr val="ff0000"/>
                </a:solidFill>
                <a:uFill>
                  <a:solidFill>
                    <a:srgbClr val="ffffff"/>
                  </a:solidFill>
                </a:uFill>
                <a:latin typeface="Calibri"/>
                <a:ea typeface="DejaVu Sans"/>
              </a:rPr>
              <a:t>Welzer</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Selbst denken</a:t>
            </a:r>
            <a:r>
              <a:rPr b="1" i="1" lang="de-DE" sz="2000" spc="-1" strike="noStrike">
                <a:solidFill>
                  <a:srgbClr val="002060"/>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(2013):</a:t>
            </a:r>
            <a:endParaRPr/>
          </a:p>
          <a:p>
            <a:pPr marL="228600" indent="-227520">
              <a:lnSpc>
                <a:spcPct val="11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Auch ist mir kaum ein Fall bekannt, in dem ein Wissenschaftler aus seinen apokalyptischen Daten den Schluss gezogen hätte, dass er nun keine Lebens-versicherung, keine Immobilie, keine Ausbildungsversicherung für die Kinder mehr brauche. </a:t>
            </a:r>
            <a:r>
              <a:rPr b="1" lang="de-DE" sz="2400" spc="-1" strike="noStrike">
                <a:solidFill>
                  <a:srgbClr val="cc3300"/>
                </a:solidFill>
                <a:uFill>
                  <a:solidFill>
                    <a:srgbClr val="ffffff"/>
                  </a:solidFill>
                </a:uFill>
                <a:latin typeface="Calibri"/>
                <a:ea typeface="DejaVu Sans"/>
              </a:rPr>
              <a:t>Sie alle gehen, </a:t>
            </a:r>
            <a:r>
              <a:rPr b="1" lang="de-DE" sz="2400" spc="-1" strike="noStrike">
                <a:solidFill>
                  <a:srgbClr val="000000"/>
                </a:solidFill>
                <a:uFill>
                  <a:solidFill>
                    <a:srgbClr val="ffffff"/>
                  </a:solidFill>
                </a:uFill>
                <a:latin typeface="Calibri"/>
                <a:ea typeface="DejaVu Sans"/>
              </a:rPr>
              <a:t>wie jeder andere auch, </a:t>
            </a:r>
            <a:r>
              <a:rPr b="1" lang="de-DE" sz="2400" spc="-1" strike="noStrike">
                <a:solidFill>
                  <a:srgbClr val="cc3300"/>
                </a:solidFill>
                <a:uFill>
                  <a:solidFill>
                    <a:srgbClr val="ffffff"/>
                  </a:solidFill>
                </a:uFill>
                <a:latin typeface="Calibri"/>
                <a:ea typeface="DejaVu Sans"/>
              </a:rPr>
              <a:t>davon aus, dass die Welt, </a:t>
            </a:r>
            <a:r>
              <a:rPr b="1" i="1" lang="de-DE" sz="2400" spc="-1" strike="noStrike">
                <a:solidFill>
                  <a:srgbClr val="cc3300"/>
                </a:solidFill>
                <a:uFill>
                  <a:solidFill>
                    <a:srgbClr val="ffffff"/>
                  </a:solidFill>
                </a:uFill>
                <a:latin typeface="Calibri"/>
                <a:ea typeface="DejaVu Sans"/>
              </a:rPr>
              <a:t>ganz im Gegensatz zu ihren eigenen Befunden</a:t>
            </a:r>
            <a:r>
              <a:rPr b="1" lang="de-DE" sz="2400" spc="-1" strike="noStrike">
                <a:solidFill>
                  <a:srgbClr val="cc3300"/>
                </a:solidFill>
                <a:uFill>
                  <a:solidFill>
                    <a:srgbClr val="ffffff"/>
                  </a:solidFill>
                </a:uFill>
                <a:latin typeface="Calibri"/>
                <a:ea typeface="DejaVu Sans"/>
              </a:rPr>
              <a:t>, im Großen und Ganzen so weiter funktionieren wird wie gewohnt. </a:t>
            </a:r>
            <a:r>
              <a:rPr b="1" i="1" lang="de-DE" sz="2400" spc="-1" strike="noStrike">
                <a:solidFill>
                  <a:srgbClr val="000000"/>
                </a:solidFill>
                <a:uFill>
                  <a:solidFill>
                    <a:srgbClr val="ffffff"/>
                  </a:solidFill>
                </a:uFill>
                <a:latin typeface="Calibri"/>
                <a:ea typeface="DejaVu Sans"/>
              </a:rPr>
              <a:t>Sie glauben sich selbst nicht</a:t>
            </a:r>
            <a:r>
              <a:rPr b="1" lang="de-DE" sz="2400" spc="-1" strike="noStrike">
                <a:solidFill>
                  <a:srgbClr val="000000"/>
                </a:solidFill>
                <a:uFill>
                  <a:solidFill>
                    <a:srgbClr val="ffffff"/>
                  </a:solidFill>
                </a:uFill>
                <a:latin typeface="Calibri"/>
                <a:ea typeface="DejaVu Sans"/>
              </a:rPr>
              <a:t>. Und erstaunli-cherweise scheint das weder ihnen noch irgendeinem unbeteiligten Beobachter aufzufallen. </a:t>
            </a:r>
            <a:r>
              <a:rPr b="1" lang="de-DE" sz="2400" spc="-1" strike="noStrike">
                <a:solidFill>
                  <a:srgbClr val="006600"/>
                </a:solidFill>
                <a:uFill>
                  <a:solidFill>
                    <a:srgbClr val="ffffff"/>
                  </a:solidFill>
                </a:uFill>
                <a:latin typeface="Calibri"/>
                <a:ea typeface="DejaVu Sans"/>
              </a:rPr>
              <a:t>Alle, inklusive der apokalyptischen Warner, machen weiter wie gehabt. </a:t>
            </a:r>
            <a:r>
              <a:rPr b="1" lang="de-DE" sz="2400" spc="-1" strike="noStrike">
                <a:solidFill>
                  <a:srgbClr val="000000"/>
                </a:solidFill>
                <a:uFill>
                  <a:solidFill>
                    <a:srgbClr val="ffffff"/>
                  </a:solidFill>
                </a:uFill>
                <a:latin typeface="Calibri"/>
                <a:ea typeface="DejaVu Sans"/>
              </a:rPr>
              <a:t>Das großartigste Zitat in diesem Zusammenhang stammt von dem rast-losen Weltenretter Jeremy </a:t>
            </a:r>
            <a:r>
              <a:rPr b="1" lang="de-DE" sz="2400" spc="-1" strike="noStrike">
                <a:solidFill>
                  <a:srgbClr val="ff0000"/>
                </a:solidFill>
                <a:uFill>
                  <a:solidFill>
                    <a:srgbClr val="ffffff"/>
                  </a:solidFill>
                </a:uFill>
                <a:latin typeface="Calibri"/>
                <a:ea typeface="DejaVu Sans"/>
              </a:rPr>
              <a:t>Rifkin</a:t>
            </a:r>
            <a:r>
              <a:rPr b="1" lang="de-DE" sz="2400" spc="-1" strike="noStrike">
                <a:solidFill>
                  <a:srgbClr val="000000"/>
                </a:solidFill>
                <a:uFill>
                  <a:solidFill>
                    <a:srgbClr val="ffffff"/>
                  </a:solidFill>
                </a:uFill>
                <a:latin typeface="Calibri"/>
                <a:ea typeface="DejaVu Sans"/>
              </a:rPr>
              <a:t>: Er fliege pausenlos von Land zu Land, um persönlich Politiker von der Notwendigkeit zu überzeugen, das Klima zu schützen.“</a:t>
            </a:r>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838080" y="365040"/>
            <a:ext cx="10514520" cy="76680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141" name="CustomShape 2"/>
          <p:cNvSpPr/>
          <p:nvPr/>
        </p:nvSpPr>
        <p:spPr>
          <a:xfrm>
            <a:off x="838080" y="815040"/>
            <a:ext cx="10514520" cy="53607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Sigrun </a:t>
            </a:r>
            <a:r>
              <a:rPr b="1" lang="de-DE" sz="2000" spc="-1" strike="noStrike">
                <a:solidFill>
                  <a:srgbClr val="ff0000"/>
                </a:solidFill>
                <a:uFill>
                  <a:solidFill>
                    <a:srgbClr val="ffffff"/>
                  </a:solidFill>
                </a:uFill>
                <a:latin typeface="Calibri"/>
                <a:ea typeface="DejaVu Sans"/>
              </a:rPr>
              <a:t>Preuss</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Umweltkatastrophe Mensch. Über unsere Grenzen und Möglichkeiten, ökologisch bewusst zu handeln </a:t>
            </a:r>
            <a:r>
              <a:rPr b="1" lang="de-DE" sz="2000" spc="-1" strike="noStrike">
                <a:solidFill>
                  <a:srgbClr val="000000"/>
                </a:solidFill>
                <a:uFill>
                  <a:solidFill>
                    <a:srgbClr val="ffffff"/>
                  </a:solidFill>
                </a:uFill>
                <a:latin typeface="Calibri"/>
                <a:ea typeface="DejaVu Sans"/>
              </a:rPr>
              <a:t>(1991):</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Wegphantasieren“ ernsthafter Umweltgefahren von sich selbst auf spätere Generationen oder weit entfernt lebende Menschen – die Empfindung über die eigene Betroffenheit wird so „bevorzugt fallengelassen zugunsten eines </a:t>
            </a:r>
            <a:r>
              <a:rPr b="1" lang="de-DE" sz="2400" spc="-1" strike="noStrike">
                <a:solidFill>
                  <a:srgbClr val="cc3300"/>
                </a:solidFill>
                <a:uFill>
                  <a:solidFill>
                    <a:srgbClr val="ffffff"/>
                  </a:solidFill>
                </a:uFill>
                <a:latin typeface="Calibri"/>
                <a:ea typeface="DejaVu Sans"/>
              </a:rPr>
              <a:t>Betrof-fenheitsgefühls über das Betroffen-Sein anderer. </a:t>
            </a:r>
            <a:r>
              <a:rPr b="1" lang="de-DE" sz="2400" spc="-1" strike="noStrike">
                <a:solidFill>
                  <a:srgbClr val="000000"/>
                </a:solidFill>
                <a:uFill>
                  <a:solidFill>
                    <a:srgbClr val="ffffff"/>
                  </a:solidFill>
                </a:uFill>
                <a:latin typeface="Calibri"/>
                <a:ea typeface="DejaVu Sans"/>
              </a:rPr>
              <a:t>Wir verschanzen uns hinter einem Mitgefühl über das Leid der strahlenbelasteten Kinder von Tschernobyl, um das eigene Betroffen-Sein vergessen zu können. Dieser Vorgang gewährt uns eine entlastende Distanzierungsmöglichkeit.“</a:t>
            </a:r>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838080" y="365040"/>
            <a:ext cx="10514520" cy="75132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3200" spc="-1" strike="noStrike">
                <a:solidFill>
                  <a:srgbClr val="ff3300"/>
                </a:solidFill>
                <a:uFill>
                  <a:solidFill>
                    <a:srgbClr val="ffffff"/>
                  </a:solidFill>
                </a:uFill>
                <a:latin typeface="Calibri"/>
                <a:ea typeface="DejaVu Sans"/>
              </a:rPr>
              <a:t>In den Jahren seit 1988…</a:t>
            </a:r>
            <a:endParaRPr/>
          </a:p>
        </p:txBody>
      </p:sp>
      <p:sp>
        <p:nvSpPr>
          <p:cNvPr id="84" name="CustomShape 2"/>
          <p:cNvSpPr/>
          <p:nvPr/>
        </p:nvSpPr>
        <p:spPr>
          <a:xfrm>
            <a:off x="838080" y="1117440"/>
            <a:ext cx="10514520" cy="50583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u="sng">
                <a:solidFill>
                  <a:srgbClr val="000000"/>
                </a:solidFill>
                <a:uFill>
                  <a:solidFill>
                    <a:srgbClr val="ffffff"/>
                  </a:solidFill>
                </a:uFill>
                <a:latin typeface="Calibri"/>
                <a:ea typeface="DejaVu Sans"/>
              </a:rPr>
              <a:t>Steiler Anstieg der Treibhausgasemissionen:</a:t>
            </a:r>
            <a:r>
              <a:rPr b="1" lang="de-DE" sz="2400" spc="-1" strike="noStrike">
                <a:solidFill>
                  <a:srgbClr val="000000"/>
                </a:solidFill>
                <a:uFill>
                  <a:solidFill>
                    <a:srgbClr val="ffffff"/>
                  </a:solidFill>
                </a:uFill>
                <a:latin typeface="Calibri"/>
                <a:ea typeface="DejaVu Sans"/>
              </a:rPr>
              <a:t> 1990 – 2013 um </a:t>
            </a:r>
            <a:r>
              <a:rPr b="1" lang="de-DE" sz="2400" spc="-1" strike="noStrike">
                <a:solidFill>
                  <a:srgbClr val="ff3300"/>
                </a:solidFill>
                <a:uFill>
                  <a:solidFill>
                    <a:srgbClr val="ffffff"/>
                  </a:solidFill>
                </a:uFill>
                <a:latin typeface="Calibri"/>
                <a:ea typeface="DejaVu Sans"/>
              </a:rPr>
              <a:t>61%</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Ca. </a:t>
            </a:r>
            <a:r>
              <a:rPr b="1" lang="de-DE" sz="2400" spc="-1" strike="noStrike">
                <a:solidFill>
                  <a:srgbClr val="ff3300"/>
                </a:solidFill>
                <a:uFill>
                  <a:solidFill>
                    <a:srgbClr val="ffffff"/>
                  </a:solidFill>
                </a:uFill>
                <a:latin typeface="Calibri"/>
                <a:ea typeface="DejaVu Sans"/>
              </a:rPr>
              <a:t>zwei Drittel</a:t>
            </a:r>
            <a:r>
              <a:rPr b="1" lang="de-DE" sz="2400" spc="-1" strike="noStrike">
                <a:solidFill>
                  <a:srgbClr val="000000"/>
                </a:solidFill>
                <a:uFill>
                  <a:solidFill>
                    <a:srgbClr val="ffffff"/>
                  </a:solidFill>
                </a:uFill>
                <a:latin typeface="Calibri"/>
                <a:ea typeface="DejaVu Sans"/>
              </a:rPr>
              <a:t> des bisherigen Gesamtverbrauchs an fossilen Brennstoffen (seit dem Beginn des Industriezeitalters) fand im letzten Vierteljahrhundert statt</a:t>
            </a:r>
            <a:endParaRPr/>
          </a:p>
          <a:p>
            <a:pPr>
              <a:lnSpc>
                <a:spcPct val="100000"/>
              </a:lnSpc>
            </a:pP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Naomi </a:t>
            </a:r>
            <a:r>
              <a:rPr b="1" lang="de-DE" sz="2000" spc="-1" strike="noStrike">
                <a:solidFill>
                  <a:srgbClr val="ff0000"/>
                </a:solidFill>
                <a:uFill>
                  <a:solidFill>
                    <a:srgbClr val="ffffff"/>
                  </a:solidFill>
                </a:uFill>
                <a:latin typeface="Calibri"/>
                <a:ea typeface="DejaVu Sans"/>
              </a:rPr>
              <a:t>Klein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This Changes Everything: Capitalism vs. The Climate</a:t>
            </a:r>
            <a:r>
              <a:rPr b="1" lang="de-DE" sz="2000" spc="-1" strike="noStrike">
                <a:solidFill>
                  <a:srgbClr val="000066"/>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(2014, dt. </a:t>
            </a:r>
            <a:r>
              <a:rPr b="1" i="1" lang="de-DE" sz="2000" spc="-1" strike="noStrike">
                <a:solidFill>
                  <a:srgbClr val="000066"/>
                </a:solidFill>
                <a:uFill>
                  <a:solidFill>
                    <a:srgbClr val="ffffff"/>
                  </a:solidFill>
                </a:uFill>
                <a:latin typeface="Calibri"/>
                <a:ea typeface="DejaVu Sans"/>
              </a:rPr>
              <a:t>Die Entscheidung</a:t>
            </a:r>
            <a:r>
              <a:rPr b="1" lang="de-DE" sz="2000" spc="-1" strike="noStrike">
                <a:solidFill>
                  <a:srgbClr val="000000"/>
                </a:solidFill>
                <a:uFill>
                  <a:solidFill>
                    <a:srgbClr val="ffffff"/>
                  </a:solidFill>
                </a:uFill>
                <a:latin typeface="Calibri"/>
                <a:ea typeface="DejaVu Sans"/>
              </a:rPr>
              <a:t>):</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Das Einzige, was wirklich schneller zunimmt als unsere Emissionen, sind die wortreichen Zusagen, diese zu senken.“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College-Studentin Anjali </a:t>
            </a:r>
            <a:r>
              <a:rPr b="1" lang="de-DE" sz="2400" spc="-1" strike="noStrike">
                <a:solidFill>
                  <a:srgbClr val="ff0000"/>
                </a:solidFill>
                <a:uFill>
                  <a:solidFill>
                    <a:srgbClr val="ffffff"/>
                  </a:solidFill>
                </a:uFill>
                <a:latin typeface="Calibri"/>
                <a:ea typeface="DejaVu Sans"/>
              </a:rPr>
              <a:t>Appadurai</a:t>
            </a:r>
            <a:r>
              <a:rPr b="1" lang="de-DE" sz="2400" spc="-1" strike="noStrike">
                <a:solidFill>
                  <a:srgbClr val="000000"/>
                </a:solidFill>
                <a:uFill>
                  <a:solidFill>
                    <a:srgbClr val="ffffff"/>
                  </a:solidFill>
                </a:uFill>
                <a:latin typeface="Calibri"/>
                <a:ea typeface="DejaVu Sans"/>
              </a:rPr>
              <a:t> (Jugend-Delegierte, </a:t>
            </a:r>
            <a:r>
              <a:rPr b="1" lang="de-DE" sz="2400" spc="-1" strike="noStrike">
                <a:solidFill>
                  <a:srgbClr val="006600"/>
                </a:solidFill>
                <a:uFill>
                  <a:solidFill>
                    <a:srgbClr val="ffffff"/>
                  </a:solidFill>
                </a:uFill>
                <a:latin typeface="Calibri"/>
                <a:ea typeface="DejaVu Sans"/>
              </a:rPr>
              <a:t>COP-17</a:t>
            </a:r>
            <a:r>
              <a:rPr b="1" lang="de-DE" sz="2400" spc="-1" strike="noStrike">
                <a:solidFill>
                  <a:srgbClr val="000000"/>
                </a:solidFill>
                <a:uFill>
                  <a:solidFill>
                    <a:srgbClr val="ffffff"/>
                  </a:solidFill>
                </a:uFill>
                <a:latin typeface="Calibri"/>
                <a:ea typeface="DejaVu Sans"/>
              </a:rPr>
              <a:t> 2011, Durban): „</a:t>
            </a:r>
            <a:r>
              <a:rPr b="1" lang="de-DE" sz="2400" spc="-1" strike="noStrike">
                <a:solidFill>
                  <a:srgbClr val="008000"/>
                </a:solidFill>
                <a:uFill>
                  <a:solidFill>
                    <a:srgbClr val="ffffff"/>
                  </a:solidFill>
                </a:uFill>
                <a:latin typeface="Calibri"/>
                <a:ea typeface="DejaVu Sans"/>
              </a:rPr>
              <a:t>Ihr verhandelt schon mein ganzes Leben lang.</a:t>
            </a:r>
            <a:r>
              <a:rPr b="1" lang="de-DE" sz="2400" spc="-1" strike="noStrike">
                <a:solidFill>
                  <a:srgbClr val="cc3300"/>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 In dieser Zeit habt ihr es ver-säumt, Zusagen einzuhalten, habt ihr Ziele verfehlt und Verspechen gebrochen.“</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IPCC-Vorsitzender Rajendra </a:t>
            </a:r>
            <a:r>
              <a:rPr b="1" lang="de-DE" sz="2400" spc="-1" strike="noStrike">
                <a:solidFill>
                  <a:srgbClr val="ff0000"/>
                </a:solidFill>
                <a:uFill>
                  <a:solidFill>
                    <a:srgbClr val="ffffff"/>
                  </a:solidFill>
                </a:uFill>
                <a:latin typeface="Calibri"/>
                <a:ea typeface="DejaVu Sans"/>
              </a:rPr>
              <a:t>Pachauri</a:t>
            </a:r>
            <a:r>
              <a:rPr b="1" lang="de-DE" sz="2400" spc="-1" strike="noStrike">
                <a:solidFill>
                  <a:srgbClr val="000000"/>
                </a:solidFill>
                <a:uFill>
                  <a:solidFill>
                    <a:srgbClr val="ffffff"/>
                  </a:solidFill>
                </a:uFill>
                <a:latin typeface="Calibri"/>
                <a:ea typeface="DejaVu Sans"/>
              </a:rPr>
              <a:t> (dortselbst): „Um ehrlich zu sein: Niemand hier schenkt der Wissenschaft irgendeine Beachtung.“</a:t>
            </a:r>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838080" y="365040"/>
            <a:ext cx="10514520" cy="95256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de-DE" sz="3200" spc="-1" strike="noStrike">
                <a:solidFill>
                  <a:srgbClr val="cc0099"/>
                </a:solidFill>
                <a:uFill>
                  <a:solidFill>
                    <a:srgbClr val="ffffff"/>
                  </a:solidFill>
                </a:uFill>
                <a:latin typeface="Calibri"/>
                <a:ea typeface="DejaVu Sans"/>
              </a:rPr>
              <a:t>Prognosen</a:t>
            </a:r>
            <a:r>
              <a:rPr lang="de-DE" sz="1800" spc="-1" strike="noStrike">
                <a:solidFill>
                  <a:srgbClr val="000000"/>
                </a:solidFill>
                <a:uFill>
                  <a:solidFill>
                    <a:srgbClr val="ffffff"/>
                  </a:solidFill>
                </a:uFill>
                <a:latin typeface="Arial"/>
                <a:ea typeface="DejaVu Sans"/>
              </a:rPr>
              <a:t>
</a:t>
            </a:r>
            <a:r>
              <a:rPr b="1" lang="de-DE" sz="2400" spc="-1" strike="noStrike">
                <a:solidFill>
                  <a:srgbClr val="000000"/>
                </a:solidFill>
                <a:uFill>
                  <a:solidFill>
                    <a:srgbClr val="ffffff"/>
                  </a:solidFill>
                </a:uFill>
                <a:latin typeface="Calibri"/>
                <a:ea typeface="DejaVu Sans"/>
              </a:rPr>
              <a:t>bei der Fortsetzung der bisherigen Trends</a:t>
            </a:r>
            <a:endParaRPr/>
          </a:p>
        </p:txBody>
      </p:sp>
      <p:sp>
        <p:nvSpPr>
          <p:cNvPr id="86" name="CustomShape 2"/>
          <p:cNvSpPr/>
          <p:nvPr/>
        </p:nvSpPr>
        <p:spPr>
          <a:xfrm>
            <a:off x="838080" y="1547280"/>
            <a:ext cx="10514520" cy="4764240"/>
          </a:xfrm>
          <a:prstGeom prst="rect">
            <a:avLst/>
          </a:prstGeom>
          <a:noFill/>
          <a:ln>
            <a:noFill/>
          </a:ln>
        </p:spPr>
        <p:style>
          <a:lnRef idx="0"/>
          <a:fillRef idx="0"/>
          <a:effectRef idx="0"/>
          <a:fontRef idx="minor"/>
        </p:style>
        <p:txBody>
          <a:bodyPr lIns="90000" rIns="90000" tIns="45000" bIns="45000"/>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Weltbank: </a:t>
            </a:r>
            <a:r>
              <a:rPr b="1" lang="de-DE" sz="2400" spc="-1" strike="noStrike">
                <a:solidFill>
                  <a:srgbClr val="ff3300"/>
                </a:solidFill>
                <a:uFill>
                  <a:solidFill>
                    <a:srgbClr val="ffffff"/>
                  </a:solidFill>
                </a:uFill>
                <a:latin typeface="Calibri"/>
                <a:ea typeface="DejaVu Sans"/>
              </a:rPr>
              <a:t>+4</a:t>
            </a:r>
            <a:r>
              <a:rPr b="1" lang="de-DE" sz="2400" spc="-1" strike="noStrike">
                <a:solidFill>
                  <a:srgbClr val="000000"/>
                </a:solidFill>
                <a:uFill>
                  <a:solidFill>
                    <a:srgbClr val="ffffff"/>
                  </a:solidFill>
                </a:uFill>
                <a:latin typeface="Calibri"/>
                <a:ea typeface="DejaVu Sans"/>
              </a:rPr>
              <a:t> °C (2100); </a:t>
            </a:r>
            <a:r>
              <a:rPr b="1" i="1" lang="de-DE" sz="2400" spc="-1" strike="noStrike">
                <a:solidFill>
                  <a:srgbClr val="000000"/>
                </a:solidFill>
                <a:uFill>
                  <a:solidFill>
                    <a:srgbClr val="ffffff"/>
                  </a:solidFill>
                </a:uFill>
                <a:latin typeface="Calibri"/>
                <a:ea typeface="DejaVu Sans"/>
              </a:rPr>
              <a:t>PricewaterhouseCoopers</a:t>
            </a:r>
            <a:r>
              <a:rPr b="1" lang="de-DE" sz="2400" spc="-1" strike="noStrike">
                <a:solidFill>
                  <a:srgbClr val="000000"/>
                </a:solidFill>
                <a:uFill>
                  <a:solidFill>
                    <a:srgbClr val="ffffff"/>
                  </a:solidFill>
                </a:uFill>
                <a:latin typeface="Calibri"/>
                <a:ea typeface="DejaVu Sans"/>
              </a:rPr>
              <a:t>: </a:t>
            </a:r>
            <a:r>
              <a:rPr b="1" lang="de-DE" sz="2400" spc="-1" strike="noStrike">
                <a:solidFill>
                  <a:srgbClr val="ff3300"/>
                </a:solidFill>
                <a:uFill>
                  <a:solidFill>
                    <a:srgbClr val="ffffff"/>
                  </a:solidFill>
                </a:uFill>
                <a:latin typeface="Calibri"/>
                <a:ea typeface="DejaVu Sans"/>
              </a:rPr>
              <a:t>+4-6 </a:t>
            </a:r>
            <a:r>
              <a:rPr b="1" lang="de-DE" sz="2400" spc="-1" strike="noStrike">
                <a:solidFill>
                  <a:srgbClr val="000000"/>
                </a:solidFill>
                <a:uFill>
                  <a:solidFill>
                    <a:srgbClr val="ffffff"/>
                  </a:solidFill>
                </a:uFill>
                <a:latin typeface="Calibri"/>
                <a:ea typeface="DejaVu Sans"/>
              </a:rPr>
              <a:t>°C (2100)</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UN-Umweltprogramm: bis zu </a:t>
            </a:r>
            <a:r>
              <a:rPr b="1" lang="de-DE" sz="2400" spc="-1" strike="noStrike">
                <a:solidFill>
                  <a:srgbClr val="ff3300"/>
                </a:solidFill>
                <a:uFill>
                  <a:solidFill>
                    <a:srgbClr val="ffffff"/>
                  </a:solidFill>
                </a:uFill>
                <a:latin typeface="Calibri"/>
                <a:ea typeface="DejaVu Sans"/>
              </a:rPr>
              <a:t>+5</a:t>
            </a:r>
            <a:r>
              <a:rPr b="1" lang="de-DE" sz="2400" spc="-1" strike="noStrike">
                <a:solidFill>
                  <a:srgbClr val="000000"/>
                </a:solidFill>
                <a:uFill>
                  <a:solidFill>
                    <a:srgbClr val="ffffff"/>
                  </a:solidFill>
                </a:uFill>
                <a:latin typeface="Calibri"/>
                <a:ea typeface="DejaVu Sans"/>
              </a:rPr>
              <a:t> °C (</a:t>
            </a:r>
            <a:r>
              <a:rPr b="1" lang="de-DE" sz="2400" spc="-1" strike="noStrike">
                <a:solidFill>
                  <a:srgbClr val="00b050"/>
                </a:solidFill>
                <a:uFill>
                  <a:solidFill>
                    <a:srgbClr val="ffffff"/>
                  </a:solidFill>
                </a:uFill>
                <a:latin typeface="Calibri"/>
                <a:ea typeface="DejaVu Sans"/>
              </a:rPr>
              <a:t>2050</a:t>
            </a:r>
            <a:r>
              <a:rPr b="1" lang="de-DE" sz="2400" spc="-1" strike="noStrike">
                <a:solidFill>
                  <a:srgbClr val="000000"/>
                </a:solidFill>
                <a:uFill>
                  <a:solidFill>
                    <a:srgbClr val="ffffff"/>
                  </a:solidFill>
                </a:uFill>
                <a:latin typeface="Calibri"/>
                <a:ea typeface="DejaVu Sans"/>
              </a:rPr>
              <a:t>!); </a:t>
            </a:r>
            <a:r>
              <a:rPr b="1" i="1" lang="de-DE" sz="2400" spc="-1" strike="noStrike">
                <a:solidFill>
                  <a:srgbClr val="000000"/>
                </a:solidFill>
                <a:uFill>
                  <a:solidFill>
                    <a:srgbClr val="ffffff"/>
                  </a:solidFill>
                </a:uFill>
                <a:latin typeface="Calibri"/>
                <a:ea typeface="DejaVu Sans"/>
              </a:rPr>
              <a:t>Global Carbon Project</a:t>
            </a:r>
            <a:r>
              <a:rPr b="1" lang="de-DE" sz="2400" spc="-1" strike="noStrike">
                <a:solidFill>
                  <a:srgbClr val="000000"/>
                </a:solidFill>
                <a:uFill>
                  <a:solidFill>
                    <a:srgbClr val="ffffff"/>
                  </a:solidFill>
                </a:uFill>
                <a:latin typeface="Calibri"/>
                <a:ea typeface="DejaVu Sans"/>
              </a:rPr>
              <a:t>: </a:t>
            </a:r>
            <a:r>
              <a:rPr b="1" lang="de-DE" sz="2400" spc="-1" strike="noStrike">
                <a:solidFill>
                  <a:srgbClr val="ff3300"/>
                </a:solidFill>
                <a:uFill>
                  <a:solidFill>
                    <a:srgbClr val="ffffff"/>
                  </a:solidFill>
                </a:uFill>
                <a:latin typeface="Calibri"/>
                <a:ea typeface="DejaVu Sans"/>
              </a:rPr>
              <a:t>+6 </a:t>
            </a:r>
            <a:r>
              <a:rPr b="1" lang="de-DE" sz="2400" spc="-1" strike="noStrike">
                <a:solidFill>
                  <a:srgbClr val="000000"/>
                </a:solidFill>
                <a:uFill>
                  <a:solidFill>
                    <a:srgbClr val="ffffff"/>
                  </a:solidFill>
                </a:uFill>
                <a:latin typeface="Calibri"/>
                <a:ea typeface="DejaVu Sans"/>
              </a:rPr>
              <a:t>°C (2100); </a:t>
            </a:r>
            <a:r>
              <a:rPr b="1" i="1" lang="de-DE" sz="2400" spc="-1" strike="noStrike">
                <a:solidFill>
                  <a:srgbClr val="000000"/>
                </a:solidFill>
                <a:uFill>
                  <a:solidFill>
                    <a:srgbClr val="ffffff"/>
                  </a:solidFill>
                </a:uFill>
                <a:latin typeface="Calibri"/>
                <a:ea typeface="DejaVu Sans"/>
              </a:rPr>
              <a:t>Copenhagen Diagnosis</a:t>
            </a:r>
            <a:r>
              <a:rPr b="1" lang="de-DE" sz="2400" spc="-1" strike="noStrike">
                <a:solidFill>
                  <a:srgbClr val="000000"/>
                </a:solidFill>
                <a:uFill>
                  <a:solidFill>
                    <a:srgbClr val="ffffff"/>
                  </a:solidFill>
                </a:uFill>
                <a:latin typeface="Calibri"/>
                <a:ea typeface="DejaVu Sans"/>
              </a:rPr>
              <a:t>: </a:t>
            </a:r>
            <a:r>
              <a:rPr b="1" lang="de-DE" sz="2400" spc="-1" strike="noStrike">
                <a:solidFill>
                  <a:srgbClr val="ff3300"/>
                </a:solidFill>
                <a:uFill>
                  <a:solidFill>
                    <a:srgbClr val="ffffff"/>
                  </a:solidFill>
                </a:uFill>
                <a:latin typeface="Calibri"/>
                <a:ea typeface="DejaVu Sans"/>
              </a:rPr>
              <a:t>+7 </a:t>
            </a:r>
            <a:r>
              <a:rPr b="1" lang="de-DE" sz="2400" spc="-1" strike="noStrike">
                <a:solidFill>
                  <a:srgbClr val="000000"/>
                </a:solidFill>
                <a:uFill>
                  <a:solidFill>
                    <a:srgbClr val="ffffff"/>
                  </a:solidFill>
                </a:uFill>
                <a:latin typeface="Calibri"/>
                <a:ea typeface="DejaVu Sans"/>
              </a:rPr>
              <a:t>°C (2100)</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Internationale Energie-Agentur: </a:t>
            </a:r>
            <a:r>
              <a:rPr b="1" lang="de-DE" sz="2400" spc="-1" strike="noStrike">
                <a:solidFill>
                  <a:srgbClr val="ff3300"/>
                </a:solidFill>
                <a:uFill>
                  <a:solidFill>
                    <a:srgbClr val="ffffff"/>
                  </a:solidFill>
                </a:uFill>
                <a:latin typeface="Calibri"/>
                <a:ea typeface="DejaVu Sans"/>
              </a:rPr>
              <a:t>+3,5</a:t>
            </a:r>
            <a:r>
              <a:rPr b="1" lang="de-DE" sz="2400" spc="-1" strike="noStrike">
                <a:solidFill>
                  <a:srgbClr val="000000"/>
                </a:solidFill>
                <a:uFill>
                  <a:solidFill>
                    <a:srgbClr val="ffffff"/>
                  </a:solidFill>
                </a:uFill>
                <a:latin typeface="Calibri"/>
                <a:ea typeface="DejaVu Sans"/>
              </a:rPr>
              <a:t> °C (</a:t>
            </a:r>
            <a:r>
              <a:rPr b="1" lang="de-DE" sz="2400" spc="-1" strike="noStrike">
                <a:solidFill>
                  <a:srgbClr val="00b050"/>
                </a:solidFill>
                <a:uFill>
                  <a:solidFill>
                    <a:srgbClr val="ffffff"/>
                  </a:solidFill>
                </a:uFill>
                <a:latin typeface="Calibri"/>
                <a:ea typeface="DejaVu Sans"/>
              </a:rPr>
              <a:t>2035</a:t>
            </a:r>
            <a:r>
              <a:rPr b="1" lang="de-DE" sz="2400" spc="-1" strike="noStrike">
                <a:solidFill>
                  <a:srgbClr val="000000"/>
                </a:solidFill>
                <a:uFill>
                  <a:solidFill>
                    <a:srgbClr val="ffffff"/>
                  </a:solidFill>
                </a:uFill>
                <a:latin typeface="Calibri"/>
                <a:ea typeface="DejaVu Sans"/>
              </a:rPr>
              <a:t>!); </a:t>
            </a:r>
            <a:r>
              <a:rPr b="1" lang="de-DE" sz="2400" spc="-1" strike="noStrike">
                <a:solidFill>
                  <a:srgbClr val="ff3300"/>
                </a:solidFill>
                <a:uFill>
                  <a:solidFill>
                    <a:srgbClr val="ffffff"/>
                  </a:solidFill>
                </a:uFill>
                <a:latin typeface="Calibri"/>
                <a:ea typeface="DejaVu Sans"/>
              </a:rPr>
              <a:t>+6</a:t>
            </a:r>
            <a:r>
              <a:rPr b="1" lang="de-DE" sz="2400" spc="-1" strike="noStrike">
                <a:solidFill>
                  <a:srgbClr val="000000"/>
                </a:solidFill>
                <a:uFill>
                  <a:solidFill>
                    <a:srgbClr val="ffffff"/>
                  </a:solidFill>
                </a:uFill>
                <a:latin typeface="Calibri"/>
                <a:ea typeface="DejaVu Sans"/>
              </a:rPr>
              <a:t> °C (2100) – IEA-Chefökonom Fatih </a:t>
            </a:r>
            <a:r>
              <a:rPr b="1" lang="de-DE" sz="2400" spc="-1" strike="noStrike">
                <a:solidFill>
                  <a:srgbClr val="ff0000"/>
                </a:solidFill>
                <a:uFill>
                  <a:solidFill>
                    <a:srgbClr val="ffffff"/>
                  </a:solidFill>
                </a:uFill>
                <a:latin typeface="Calibri"/>
                <a:ea typeface="DejaVu Sans"/>
              </a:rPr>
              <a:t>Birol </a:t>
            </a:r>
            <a:r>
              <a:rPr b="1" lang="de-DE" sz="2400" spc="-1" strike="noStrike">
                <a:solidFill>
                  <a:srgbClr val="000000"/>
                </a:solidFill>
                <a:uFill>
                  <a:solidFill>
                    <a:srgbClr val="ffffff"/>
                  </a:solidFill>
                </a:uFill>
                <a:latin typeface="Calibri"/>
                <a:ea typeface="DejaVu Sans"/>
              </a:rPr>
              <a:t>(bereits 2011!): „Die Tür für das 2-Grad-Ziel wird sich bald schließen. 2017 wird sie unwiderruflich zufallen.“</a:t>
            </a:r>
            <a:endParaRPr/>
          </a:p>
          <a:p>
            <a:pPr marL="228600" indent="-227520">
              <a:lnSpc>
                <a:spcPct val="90000"/>
              </a:lnSpc>
              <a:buFont typeface="Arial"/>
              <a:buChar char="•"/>
            </a:pPr>
            <a:r>
              <a:rPr b="1" lang="de-DE" sz="2400" spc="-1" strike="noStrike">
                <a:solidFill>
                  <a:srgbClr val="000000"/>
                </a:solidFill>
                <a:uFill>
                  <a:solidFill>
                    <a:srgbClr val="ffffff"/>
                  </a:solidFill>
                </a:uFill>
                <a:latin typeface="Calibri"/>
                <a:ea typeface="DejaVu Sans"/>
              </a:rPr>
              <a:t>Kevin </a:t>
            </a:r>
            <a:r>
              <a:rPr b="1" lang="de-DE" sz="2400" spc="-1" strike="noStrike">
                <a:solidFill>
                  <a:srgbClr val="ff0000"/>
                </a:solidFill>
                <a:uFill>
                  <a:solidFill>
                    <a:srgbClr val="ffffff"/>
                  </a:solidFill>
                </a:uFill>
                <a:latin typeface="Calibri"/>
                <a:ea typeface="DejaVu Sans"/>
              </a:rPr>
              <a:t>Anderson</a:t>
            </a:r>
            <a:r>
              <a:rPr b="1" lang="de-DE" sz="2400" spc="-1" strike="noStrike">
                <a:solidFill>
                  <a:srgbClr val="000000"/>
                </a:solidFill>
                <a:uFill>
                  <a:solidFill>
                    <a:srgbClr val="ffffff"/>
                  </a:solidFill>
                </a:uFill>
                <a:latin typeface="Calibri"/>
                <a:ea typeface="DejaVu Sans"/>
              </a:rPr>
              <a:t> (</a:t>
            </a:r>
            <a:r>
              <a:rPr b="1" i="1" lang="de-DE" sz="2400" spc="-1" strike="noStrike">
                <a:solidFill>
                  <a:srgbClr val="000000"/>
                </a:solidFill>
                <a:uFill>
                  <a:solidFill>
                    <a:srgbClr val="ffffff"/>
                  </a:solidFill>
                </a:uFill>
                <a:latin typeface="Calibri"/>
                <a:ea typeface="DejaVu Sans"/>
              </a:rPr>
              <a:t>Tyndall Centre for Climate Change Research</a:t>
            </a:r>
            <a:r>
              <a:rPr b="1" lang="de-DE" sz="2400" spc="-1" strike="noStrike">
                <a:solidFill>
                  <a:srgbClr val="000000"/>
                </a:solidFill>
                <a:uFill>
                  <a:solidFill>
                    <a:srgbClr val="ffffff"/>
                  </a:solidFill>
                </a:uFill>
                <a:latin typeface="Calibri"/>
                <a:ea typeface="DejaVu Sans"/>
              </a:rPr>
              <a:t>): </a:t>
            </a:r>
            <a:r>
              <a:rPr b="1" lang="de-DE" sz="2400" spc="-1" strike="noStrike">
                <a:solidFill>
                  <a:srgbClr val="ff3300"/>
                </a:solidFill>
                <a:uFill>
                  <a:solidFill>
                    <a:srgbClr val="ffffff"/>
                  </a:solidFill>
                </a:uFill>
                <a:latin typeface="Calibri"/>
                <a:ea typeface="DejaVu Sans"/>
              </a:rPr>
              <a:t>+4</a:t>
            </a:r>
            <a:r>
              <a:rPr b="1" lang="de-DE" sz="2400" spc="-1" strike="noStrike">
                <a:solidFill>
                  <a:srgbClr val="000000"/>
                </a:solidFill>
                <a:uFill>
                  <a:solidFill>
                    <a:srgbClr val="ffffff"/>
                  </a:solidFill>
                </a:uFill>
                <a:latin typeface="Calibri"/>
                <a:ea typeface="DejaVu Sans"/>
              </a:rPr>
              <a:t> °C ist „</a:t>
            </a:r>
            <a:r>
              <a:rPr b="1" lang="de-DE" sz="2400" spc="-1" strike="noStrike">
                <a:solidFill>
                  <a:srgbClr val="cc0099"/>
                </a:solidFill>
                <a:uFill>
                  <a:solidFill>
                    <a:srgbClr val="ffffff"/>
                  </a:solidFill>
                </a:uFill>
                <a:latin typeface="Calibri"/>
                <a:ea typeface="DejaVu Sans"/>
              </a:rPr>
              <a:t>unver-einbar mit jeder akzeptablen Vorstellung von einer organisierten, gerechten und zivilisierten globalen Gemeinschaft</a:t>
            </a:r>
            <a:r>
              <a:rPr b="1" lang="de-DE" sz="2400" spc="-1" strike="noStrike">
                <a:solidFill>
                  <a:srgbClr val="000000"/>
                </a:solidFill>
                <a:uFill>
                  <a:solidFill>
                    <a:srgbClr val="ffffff"/>
                  </a:solidFill>
                </a:uFill>
                <a:latin typeface="Calibri"/>
                <a:ea typeface="DejaVu Sans"/>
              </a:rPr>
              <a:t>“ – mit 1-2 m höherem Meeresspiegel (2100), massiven Fluchtbewegungen, tödlichen Hitzewellen und Dürren, rasen-den Wildfeuern, Überschwemmungen, Schädlingsplagen, massiven Abstürzen in Landwirtschaft und Fischerei, weiträumigen Zusammenbrüchen der Wasser-versorgung, Artensterben, sich weltweit ausbreitenden Krankheiten u.ä.m.</a:t>
            </a:r>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CustomShape 1"/>
          <p:cNvSpPr/>
          <p:nvPr/>
        </p:nvSpPr>
        <p:spPr>
          <a:xfrm>
            <a:off x="838080" y="365040"/>
            <a:ext cx="10514520" cy="64548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88" name="CustomShape 2"/>
          <p:cNvSpPr/>
          <p:nvPr/>
        </p:nvSpPr>
        <p:spPr>
          <a:xfrm>
            <a:off x="838080" y="641880"/>
            <a:ext cx="10514520" cy="566028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Christiana </a:t>
            </a:r>
            <a:r>
              <a:rPr b="1" lang="de-DE" sz="2000" spc="-1" strike="noStrike">
                <a:solidFill>
                  <a:srgbClr val="ff0000"/>
                </a:solidFill>
                <a:uFill>
                  <a:solidFill>
                    <a:srgbClr val="ffffff"/>
                  </a:solidFill>
                </a:uFill>
                <a:latin typeface="Calibri"/>
                <a:ea typeface="DejaVu Sans"/>
              </a:rPr>
              <a:t>Figueres</a:t>
            </a:r>
            <a:r>
              <a:rPr b="1" lang="de-DE" sz="2000" spc="-1" strike="noStrike">
                <a:solidFill>
                  <a:srgbClr val="000000"/>
                </a:solidFill>
                <a:uFill>
                  <a:solidFill>
                    <a:srgbClr val="ffffff"/>
                  </a:solidFill>
                </a:uFill>
                <a:latin typeface="Calibri"/>
                <a:ea typeface="DejaVu Sans"/>
              </a:rPr>
              <a:t>, Hans Joachim </a:t>
            </a:r>
            <a:r>
              <a:rPr b="1" lang="de-DE" sz="2000" spc="-1" strike="noStrike">
                <a:solidFill>
                  <a:srgbClr val="ff0000"/>
                </a:solidFill>
                <a:uFill>
                  <a:solidFill>
                    <a:srgbClr val="ffffff"/>
                  </a:solidFill>
                </a:uFill>
                <a:latin typeface="Calibri"/>
                <a:ea typeface="DejaVu Sans"/>
              </a:rPr>
              <a:t>Schellnhuber</a:t>
            </a:r>
            <a:r>
              <a:rPr b="1" lang="de-DE" sz="2000" spc="-1" strike="noStrike">
                <a:solidFill>
                  <a:srgbClr val="000000"/>
                </a:solidFill>
                <a:uFill>
                  <a:solidFill>
                    <a:srgbClr val="ffffff"/>
                  </a:solidFill>
                </a:uFill>
                <a:latin typeface="Calibri"/>
                <a:ea typeface="DejaVu Sans"/>
              </a:rPr>
              <a:t>, Gail </a:t>
            </a:r>
            <a:r>
              <a:rPr b="1" lang="de-DE" sz="2000" spc="-1" strike="noStrike">
                <a:solidFill>
                  <a:srgbClr val="ff0000"/>
                </a:solidFill>
                <a:uFill>
                  <a:solidFill>
                    <a:srgbClr val="ffffff"/>
                  </a:solidFill>
                </a:uFill>
                <a:latin typeface="Calibri"/>
                <a:ea typeface="DejaVu Sans"/>
              </a:rPr>
              <a:t>Whiteman</a:t>
            </a:r>
            <a:r>
              <a:rPr b="1" lang="de-DE" sz="2000" spc="-1" strike="noStrike">
                <a:solidFill>
                  <a:srgbClr val="000000"/>
                </a:solidFill>
                <a:uFill>
                  <a:solidFill>
                    <a:srgbClr val="ffffff"/>
                  </a:solidFill>
                </a:uFill>
                <a:latin typeface="Calibri"/>
                <a:ea typeface="DejaVu Sans"/>
              </a:rPr>
              <a:t>, Johan </a:t>
            </a:r>
            <a:r>
              <a:rPr b="1" lang="de-DE" sz="2000" spc="-1" strike="noStrike">
                <a:solidFill>
                  <a:srgbClr val="ff0000"/>
                </a:solidFill>
                <a:uFill>
                  <a:solidFill>
                    <a:srgbClr val="ffffff"/>
                  </a:solidFill>
                </a:uFill>
                <a:latin typeface="Calibri"/>
                <a:ea typeface="DejaVu Sans"/>
              </a:rPr>
              <a:t>Rockström</a:t>
            </a:r>
            <a:r>
              <a:rPr b="1" lang="de-DE" sz="2000" spc="-1" strike="noStrike">
                <a:solidFill>
                  <a:srgbClr val="000000"/>
                </a:solidFill>
                <a:uFill>
                  <a:solidFill>
                    <a:srgbClr val="ffffff"/>
                  </a:solidFill>
                </a:uFill>
                <a:latin typeface="Calibri"/>
                <a:ea typeface="DejaVu Sans"/>
              </a:rPr>
              <a:t>, Anthony </a:t>
            </a:r>
            <a:r>
              <a:rPr b="1" lang="de-DE" sz="2000" spc="-1" strike="noStrike">
                <a:solidFill>
                  <a:srgbClr val="ff0000"/>
                </a:solidFill>
                <a:uFill>
                  <a:solidFill>
                    <a:srgbClr val="ffffff"/>
                  </a:solidFill>
                </a:uFill>
                <a:latin typeface="Calibri"/>
                <a:ea typeface="DejaVu Sans"/>
              </a:rPr>
              <a:t>Hobley</a:t>
            </a:r>
            <a:r>
              <a:rPr b="1" lang="de-DE" sz="2000" spc="-1" strike="noStrike">
                <a:solidFill>
                  <a:srgbClr val="000000"/>
                </a:solidFill>
                <a:uFill>
                  <a:solidFill>
                    <a:srgbClr val="ffffff"/>
                  </a:solidFill>
                </a:uFill>
                <a:latin typeface="Calibri"/>
                <a:ea typeface="DejaVu Sans"/>
              </a:rPr>
              <a:t> &amp; Stefan </a:t>
            </a:r>
            <a:r>
              <a:rPr b="1" lang="de-DE" sz="2000" spc="-1" strike="noStrike">
                <a:solidFill>
                  <a:srgbClr val="ff0000"/>
                </a:solidFill>
                <a:uFill>
                  <a:solidFill>
                    <a:srgbClr val="ffffff"/>
                  </a:solidFill>
                </a:uFill>
                <a:latin typeface="Calibri"/>
                <a:ea typeface="DejaVu Sans"/>
              </a:rPr>
              <a:t>Rahmstorf</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Three years to safeguard our climate</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666633"/>
                </a:solidFill>
                <a:uFill>
                  <a:solidFill>
                    <a:srgbClr val="ffffff"/>
                  </a:solidFill>
                </a:uFill>
                <a:latin typeface="Calibri"/>
                <a:ea typeface="DejaVu Sans"/>
              </a:rPr>
              <a:t>Nature</a:t>
            </a:r>
            <a:r>
              <a:rPr b="1" lang="de-DE" sz="2000" spc="-1" strike="noStrike">
                <a:solidFill>
                  <a:srgbClr val="666633"/>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564, 29.6.2017):</a:t>
            </a:r>
            <a:endParaRPr/>
          </a:p>
          <a:p>
            <a:pPr>
              <a:lnSpc>
                <a:spcPct val="100000"/>
              </a:lnSpc>
            </a:pP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(Sehr…) ungefährer „</a:t>
            </a:r>
            <a:r>
              <a:rPr b="1" i="1" lang="de-DE" sz="2000" spc="-1" strike="noStrike">
                <a:solidFill>
                  <a:srgbClr val="006600"/>
                </a:solidFill>
                <a:uFill>
                  <a:solidFill>
                    <a:srgbClr val="ffffff"/>
                  </a:solidFill>
                </a:uFill>
                <a:latin typeface="Calibri"/>
                <a:ea typeface="DejaVu Sans"/>
              </a:rPr>
              <a:t>carbon credit</a:t>
            </a:r>
            <a:r>
              <a:rPr b="1" lang="de-DE" sz="2000" spc="-1" strike="noStrike">
                <a:solidFill>
                  <a:srgbClr val="000000"/>
                </a:solidFill>
                <a:uFill>
                  <a:solidFill>
                    <a:srgbClr val="ffffff"/>
                  </a:solidFill>
                </a:uFill>
                <a:latin typeface="Calibri"/>
                <a:ea typeface="DejaVu Sans"/>
              </a:rPr>
              <a:t>“ an (hoffentlich noch) tolerierbaren Emissionen, bevor der Punkt einer nicht mehr zu bremsenden Katastrophe überschritten würde: </a:t>
            </a:r>
            <a:r>
              <a:rPr b="1" lang="de-DE" sz="2000" spc="-1" strike="noStrike">
                <a:solidFill>
                  <a:srgbClr val="ff0000"/>
                </a:solidFill>
                <a:uFill>
                  <a:solidFill>
                    <a:srgbClr val="ffffff"/>
                  </a:solidFill>
                </a:uFill>
                <a:latin typeface="Calibri"/>
                <a:ea typeface="DejaVu Sans"/>
              </a:rPr>
              <a:t>600</a:t>
            </a:r>
            <a:r>
              <a:rPr b="1" lang="de-DE" sz="2000" spc="-1" strike="noStrike">
                <a:solidFill>
                  <a:srgbClr val="000000"/>
                </a:solidFill>
                <a:uFill>
                  <a:solidFill>
                    <a:srgbClr val="ffffff"/>
                  </a:solidFill>
                </a:uFill>
                <a:latin typeface="Calibri"/>
                <a:ea typeface="DejaVu Sans"/>
              </a:rPr>
              <a:t> Gigatonnen CO</a:t>
            </a:r>
            <a:r>
              <a:rPr b="1" lang="de-DE" sz="2000" spc="-1" strike="noStrike" baseline="-25000">
                <a:solidFill>
                  <a:srgbClr val="000000"/>
                </a:solidFill>
                <a:uFill>
                  <a:solidFill>
                    <a:srgbClr val="ffffff"/>
                  </a:solidFill>
                </a:uFill>
                <a:latin typeface="Calibri"/>
                <a:ea typeface="DejaVu Sans"/>
              </a:rPr>
              <a:t>2</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Derzeitige jährliche globale Emissionen: </a:t>
            </a:r>
            <a:r>
              <a:rPr b="1" lang="de-DE" sz="2000" spc="-1" strike="noStrike">
                <a:solidFill>
                  <a:srgbClr val="ff0000"/>
                </a:solidFill>
                <a:uFill>
                  <a:solidFill>
                    <a:srgbClr val="ffffff"/>
                  </a:solidFill>
                </a:uFill>
                <a:latin typeface="Calibri"/>
                <a:ea typeface="DejaVu Sans"/>
              </a:rPr>
              <a:t>41</a:t>
            </a:r>
            <a:r>
              <a:rPr b="1" lang="de-DE" sz="2000" spc="-1" strike="noStrike">
                <a:solidFill>
                  <a:srgbClr val="000000"/>
                </a:solidFill>
                <a:uFill>
                  <a:solidFill>
                    <a:srgbClr val="ffffff"/>
                  </a:solidFill>
                </a:uFill>
                <a:latin typeface="Calibri"/>
                <a:ea typeface="DejaVu Sans"/>
              </a:rPr>
              <a:t> Gigatonnen – das entspräche ca. </a:t>
            </a:r>
            <a:r>
              <a:rPr b="1" lang="de-DE" sz="2000" spc="-1" strike="noStrike">
                <a:solidFill>
                  <a:srgbClr val="ff0000"/>
                </a:solidFill>
                <a:uFill>
                  <a:solidFill>
                    <a:srgbClr val="ffffff"/>
                  </a:solidFill>
                </a:uFill>
                <a:latin typeface="Calibri"/>
                <a:ea typeface="DejaVu Sans"/>
              </a:rPr>
              <a:t>15</a:t>
            </a:r>
            <a:r>
              <a:rPr b="1" lang="de-DE" sz="2000" spc="-1" strike="noStrike">
                <a:solidFill>
                  <a:srgbClr val="000000"/>
                </a:solidFill>
                <a:uFill>
                  <a:solidFill>
                    <a:srgbClr val="ffffff"/>
                  </a:solidFill>
                </a:uFill>
                <a:latin typeface="Calibri"/>
                <a:ea typeface="DejaVu Sans"/>
              </a:rPr>
              <a:t> weiteren Jahren gleichbleibender Emissionen (die dann aber abrupt auf Null reduziert werden müssten…)</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Realistisch gerade noch zu schaffende Vermeidung des Kipp-Punkts: Spätestens </a:t>
            </a:r>
            <a:r>
              <a:rPr b="1" lang="de-DE" sz="2000" spc="-1" strike="noStrike">
                <a:solidFill>
                  <a:srgbClr val="ff0000"/>
                </a:solidFill>
                <a:uFill>
                  <a:solidFill>
                    <a:srgbClr val="ffffff"/>
                  </a:solidFill>
                </a:uFill>
                <a:latin typeface="Calibri"/>
                <a:ea typeface="DejaVu Sans"/>
              </a:rPr>
              <a:t>2020</a:t>
            </a:r>
            <a:r>
              <a:rPr b="1" lang="de-DE" sz="2000" spc="-1" strike="noStrike">
                <a:solidFill>
                  <a:srgbClr val="000000"/>
                </a:solidFill>
                <a:uFill>
                  <a:solidFill>
                    <a:srgbClr val="ffffff"/>
                  </a:solidFill>
                </a:uFill>
                <a:latin typeface="Calibri"/>
                <a:ea typeface="DejaVu Sans"/>
              </a:rPr>
              <a:t> muss die Emissionskurve entschieden nach unten gewendet werden (um gegen Ende der 2030er Jahre den Nullpunkt erreichen zu können)</a:t>
            </a:r>
            <a:endParaRPr/>
          </a:p>
          <a:p>
            <a:pPr marL="228600" indent="-227520">
              <a:lnSpc>
                <a:spcPct val="100000"/>
              </a:lnSpc>
              <a:buFont typeface="Arial"/>
              <a:buChar char="•"/>
            </a:pPr>
            <a:r>
              <a:rPr b="1" lang="de-DE" sz="2000" spc="-1" strike="noStrike" u="sng">
                <a:solidFill>
                  <a:srgbClr val="000000"/>
                </a:solidFill>
                <a:uFill>
                  <a:solidFill>
                    <a:srgbClr val="ffffff"/>
                  </a:solidFill>
                </a:uFill>
                <a:latin typeface="Calibri"/>
                <a:ea typeface="DejaVu Sans"/>
              </a:rPr>
              <a:t>Forderungskatalog der </a:t>
            </a:r>
            <a:r>
              <a:rPr b="1" i="1" lang="de-DE" sz="2000" spc="-1" strike="noStrike" u="sng">
                <a:solidFill>
                  <a:srgbClr val="006600"/>
                </a:solidFill>
                <a:uFill>
                  <a:solidFill>
                    <a:srgbClr val="ffffff"/>
                  </a:solidFill>
                </a:uFill>
                <a:latin typeface="Calibri"/>
                <a:ea typeface="DejaVu Sans"/>
              </a:rPr>
              <a:t>Mission 2020</a:t>
            </a:r>
            <a:r>
              <a:rPr b="1" lang="de-DE" sz="2000" spc="-1" strike="noStrike" u="sng">
                <a:solidFill>
                  <a:srgbClr val="000000"/>
                </a:solidFill>
                <a:uFill>
                  <a:solidFill>
                    <a:srgbClr val="ffffff"/>
                  </a:solidFill>
                </a:uFill>
                <a:latin typeface="Calibri"/>
                <a:ea typeface="DejaVu Sans"/>
              </a:rPr>
              <a:t>:</a:t>
            </a:r>
            <a:r>
              <a:rPr b="1" lang="de-DE" sz="2000" spc="-1" strike="noStrike">
                <a:solidFill>
                  <a:srgbClr val="000000"/>
                </a:solidFill>
                <a:uFill>
                  <a:solidFill>
                    <a:srgbClr val="ffffff"/>
                  </a:solidFill>
                </a:uFill>
                <a:latin typeface="Calibri"/>
                <a:ea typeface="DejaVu Sans"/>
              </a:rPr>
              <a:t> Entschiedene globale Weichenstellungen in Energie-versorgung, Bauwesen, Mobilität, Land- und Waldnutzung, Schwerindustrie und Finanzwesen</a:t>
            </a: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Ansatzpunkt für (sehr) vorsichtigen Optimismus: In den drei Jahren vor 2017 sind die </a:t>
            </a:r>
            <a:r>
              <a:rPr b="1" lang="de-DE" sz="2000" spc="-1" strike="noStrike">
                <a:solidFill>
                  <a:srgbClr val="cc3300"/>
                </a:solidFill>
                <a:uFill>
                  <a:solidFill>
                    <a:srgbClr val="ffffff"/>
                  </a:solidFill>
                </a:uFill>
                <a:latin typeface="Calibri"/>
                <a:ea typeface="DejaVu Sans"/>
              </a:rPr>
              <a:t>durch Verbrennung von fossilen Brennstoffen </a:t>
            </a:r>
            <a:r>
              <a:rPr b="1" lang="de-DE" sz="2000" spc="-1" strike="noStrike">
                <a:solidFill>
                  <a:srgbClr val="000000"/>
                </a:solidFill>
                <a:uFill>
                  <a:solidFill>
                    <a:srgbClr val="ffffff"/>
                  </a:solidFill>
                </a:uFill>
                <a:latin typeface="Calibri"/>
                <a:ea typeface="DejaVu Sans"/>
              </a:rPr>
              <a:t>verursachten Emissionen nicht mehr weiter angestiegen (die aus anderen Quellen herrührenden Emissionen allerdings schon…) – u.a. aufgrund spür-barer Zuwächse des Anteils erneuerbarer Energieträger</a:t>
            </a:r>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838080" y="365040"/>
            <a:ext cx="1051452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90" name="CustomShape 2"/>
          <p:cNvSpPr/>
          <p:nvPr/>
        </p:nvSpPr>
        <p:spPr>
          <a:xfrm>
            <a:off x="838080" y="1520640"/>
            <a:ext cx="10514520" cy="4655520"/>
          </a:xfrm>
          <a:prstGeom prst="rect">
            <a:avLst/>
          </a:prstGeom>
          <a:noFill/>
          <a:ln>
            <a:noFill/>
          </a:ln>
        </p:spPr>
        <p:style>
          <a:lnRef idx="0"/>
          <a:fillRef idx="0"/>
          <a:effectRef idx="0"/>
          <a:fontRef idx="minor"/>
        </p:style>
        <p:txBody>
          <a:bodyPr lIns="90000" rIns="90000" tIns="45000" bIns="45000"/>
          <a:p>
            <a:pPr algn="ctr">
              <a:lnSpc>
                <a:spcPct val="90000"/>
              </a:lnSpc>
            </a:pPr>
            <a:r>
              <a:rPr lang="de-DE" sz="2800" spc="-1" strike="noStrike">
                <a:solidFill>
                  <a:srgbClr val="000000"/>
                </a:solidFill>
                <a:uFill>
                  <a:solidFill>
                    <a:srgbClr val="ffffff"/>
                  </a:solidFill>
                </a:uFill>
                <a:latin typeface="Calibri"/>
                <a:ea typeface="DejaVu Sans"/>
              </a:rPr>
              <a:t>.</a:t>
            </a:r>
            <a:endParaRPr/>
          </a:p>
        </p:txBody>
      </p:sp>
      <p:sp>
        <p:nvSpPr>
          <p:cNvPr id="91" name="CustomShape 3"/>
          <p:cNvSpPr/>
          <p:nvPr/>
        </p:nvSpPr>
        <p:spPr>
          <a:xfrm>
            <a:off x="0" y="-92160"/>
            <a:ext cx="311400" cy="640080"/>
          </a:xfrm>
          <a:prstGeom prst="rect">
            <a:avLst/>
          </a:prstGeom>
          <a:noFill/>
          <a:ln>
            <a:noFill/>
          </a:ln>
        </p:spPr>
        <p:style>
          <a:lnRef idx="0"/>
          <a:fillRef idx="0"/>
          <a:effectRef idx="0"/>
          <a:fontRef idx="minor"/>
        </p:style>
        <p:txBody>
          <a:bodyPr wrap="none" lIns="90000" rIns="90000" tIns="45000" bIns="45000" anchor="ctr"/>
          <a:p>
            <a:pPr>
              <a:lnSpc>
                <a:spcPct val="100000"/>
              </a:lnSpc>
            </a:pPr>
            <a:endParaRPr/>
          </a:p>
          <a:p>
            <a:pPr>
              <a:lnSpc>
                <a:spcPct val="100000"/>
              </a:lnSpc>
            </a:pPr>
            <a:r>
              <a:rPr lang="de-DE" sz="1800" spc="-1" strike="noStrike">
                <a:solidFill>
                  <a:srgbClr val="000000"/>
                </a:solidFill>
                <a:uFill>
                  <a:solidFill>
                    <a:srgbClr val="ffffff"/>
                  </a:solidFill>
                </a:uFill>
                <a:latin typeface="Arial"/>
                <a:ea typeface="DejaVu Sans"/>
              </a:rPr>
              <a:t>  </a:t>
            </a:r>
            <a:endParaRPr/>
          </a:p>
        </p:txBody>
      </p:sp>
      <p:pic>
        <p:nvPicPr>
          <p:cNvPr id="92" name="Picture 2" descr=""/>
          <p:cNvPicPr/>
          <p:nvPr/>
        </p:nvPicPr>
        <p:blipFill>
          <a:blip r:embed="rId1"/>
          <a:stretch/>
        </p:blipFill>
        <p:spPr>
          <a:xfrm>
            <a:off x="1484280" y="853560"/>
            <a:ext cx="9368640" cy="52376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838080" y="365040"/>
            <a:ext cx="10514520" cy="61956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94" name="CustomShape 2"/>
          <p:cNvSpPr/>
          <p:nvPr/>
        </p:nvSpPr>
        <p:spPr>
          <a:xfrm>
            <a:off x="838080" y="564120"/>
            <a:ext cx="10514520" cy="583560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Naomi </a:t>
            </a:r>
            <a:r>
              <a:rPr b="1" lang="de-DE" sz="2000" spc="-1" strike="noStrike">
                <a:solidFill>
                  <a:srgbClr val="ff0000"/>
                </a:solidFill>
                <a:uFill>
                  <a:solidFill>
                    <a:srgbClr val="ffffff"/>
                  </a:solidFill>
                </a:uFill>
                <a:latin typeface="Calibri"/>
                <a:ea typeface="DejaVu Sans"/>
              </a:rPr>
              <a:t>Klein</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This Changes Everything</a:t>
            </a:r>
            <a:r>
              <a:rPr b="1" lang="de-DE" sz="2000" spc="-1" strike="noStrike">
                <a:solidFill>
                  <a:srgbClr val="000066"/>
                </a:solidFill>
                <a:uFill>
                  <a:solidFill>
                    <a:srgbClr val="ffffff"/>
                  </a:solidFill>
                </a:uFill>
                <a:latin typeface="Calibri"/>
                <a:ea typeface="DejaVu Sans"/>
              </a:rPr>
              <a:t> </a:t>
            </a:r>
            <a:r>
              <a:rPr b="1" lang="de-DE" sz="2000" spc="-1" strike="noStrike">
                <a:solidFill>
                  <a:srgbClr val="000000"/>
                </a:solidFill>
                <a:uFill>
                  <a:solidFill>
                    <a:srgbClr val="ffffff"/>
                  </a:solidFill>
                </a:uFill>
                <a:latin typeface="Calibri"/>
                <a:ea typeface="DejaVu Sans"/>
              </a:rPr>
              <a:t>(2014), Einleitung:</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Angesichts einer Krise, die unser Überleben als Spezies bedroht, </a:t>
            </a:r>
            <a:r>
              <a:rPr b="1" lang="de-DE" sz="2400" spc="-1" strike="noStrike">
                <a:solidFill>
                  <a:srgbClr val="008000"/>
                </a:solidFill>
                <a:uFill>
                  <a:solidFill>
                    <a:srgbClr val="ffffff"/>
                  </a:solidFill>
                </a:uFill>
                <a:latin typeface="Calibri"/>
                <a:ea typeface="DejaVu Sans"/>
              </a:rPr>
              <a:t>macht unsere gesamte Kultur einfach weiter genau das, was diese Krise verursacht hat, nur mit einer Extraportion Muskelschmalz.</a:t>
            </a:r>
            <a:r>
              <a:rPr b="1" lang="de-DE" sz="2400" spc="-1" strike="noStrike">
                <a:solidFill>
                  <a:srgbClr val="cc0099"/>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 die Weltwirtschaft [setzt] noch einen drauf, indem sie fossile Brennstoffe […] auf noch schmutzigere und gefährlichere Art [gewinnt].“</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Ich habe den Klimawandel länger geleugnet, als mir lieb ist. Natürlich wusste ich, dass es ihn gibt. [… Aber] ich sagte mir, die Umweltschützer kümmern sich schon darum. […] Viele von uns neigen zu dieser Art von Klimaleugnung. Wir schauen kurz hin, dann schauen wir wieder weg. [… Oder wir] trösten uns aber damit, dass der Mensch […] irgendein technisches Wundermittel erfinden wird. [… Oder wir] sagen uns aber, dass wir im Augenblick Dringenderes zu tun haben […]. Wir leugnen, </a:t>
            </a:r>
            <a:r>
              <a:rPr b="1" lang="de-DE" sz="2400" spc="-1" strike="noStrike">
                <a:solidFill>
                  <a:srgbClr val="cc0099"/>
                </a:solidFill>
                <a:uFill>
                  <a:solidFill>
                    <a:srgbClr val="ffffff"/>
                  </a:solidFill>
                </a:uFill>
                <a:latin typeface="Calibri"/>
                <a:ea typeface="DejaVu Sans"/>
              </a:rPr>
              <a:t>weil wir Angst haben, dass sich alles ändern wird, wenn wir die Krise in ihrer ganzen Tragweite an uns heranlassen. </a:t>
            </a:r>
            <a:r>
              <a:rPr b="1" lang="de-DE" sz="2400" spc="-1" strike="noStrike">
                <a:solidFill>
                  <a:srgbClr val="000000"/>
                </a:solidFill>
                <a:uFill>
                  <a:solidFill>
                    <a:srgbClr val="ffffff"/>
                  </a:solidFill>
                </a:uFill>
                <a:latin typeface="Calibri"/>
                <a:ea typeface="DejaVu Sans"/>
              </a:rPr>
              <a:t>Und da haben wir ganz recht.“</a:t>
            </a:r>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CustomShape 1"/>
          <p:cNvSpPr/>
          <p:nvPr/>
        </p:nvSpPr>
        <p:spPr>
          <a:xfrm>
            <a:off x="838080" y="365040"/>
            <a:ext cx="10514520" cy="742680"/>
          </a:xfrm>
          <a:prstGeom prst="rect">
            <a:avLst/>
          </a:prstGeom>
          <a:noFill/>
          <a:ln>
            <a:noFill/>
          </a:ln>
        </p:spPr>
        <p:style>
          <a:lnRef idx="0"/>
          <a:fillRef idx="0"/>
          <a:effectRef idx="0"/>
          <a:fontRef idx="minor"/>
        </p:style>
        <p:txBody>
          <a:bodyPr lIns="90000" rIns="90000" tIns="45000" bIns="45000" anchor="ctr"/>
          <a:p>
            <a:pPr algn="ctr">
              <a:lnSpc>
                <a:spcPct val="90000"/>
              </a:lnSpc>
            </a:pPr>
            <a:r>
              <a:rPr lang="de-DE" sz="800" spc="-1" strike="noStrike">
                <a:solidFill>
                  <a:srgbClr val="000000"/>
                </a:solidFill>
                <a:uFill>
                  <a:solidFill>
                    <a:srgbClr val="ffffff"/>
                  </a:solidFill>
                </a:uFill>
                <a:latin typeface="Calibri Light"/>
                <a:ea typeface="DejaVu Sans"/>
              </a:rPr>
              <a:t>.</a:t>
            </a:r>
            <a:endParaRPr/>
          </a:p>
        </p:txBody>
      </p:sp>
      <p:sp>
        <p:nvSpPr>
          <p:cNvPr id="96" name="CustomShape 2"/>
          <p:cNvSpPr/>
          <p:nvPr/>
        </p:nvSpPr>
        <p:spPr>
          <a:xfrm>
            <a:off x="838080" y="720000"/>
            <a:ext cx="10514520" cy="5456160"/>
          </a:xfrm>
          <a:prstGeom prst="rect">
            <a:avLst/>
          </a:prstGeom>
          <a:noFill/>
          <a:ln>
            <a:noFill/>
          </a:ln>
        </p:spPr>
        <p:style>
          <a:lnRef idx="0"/>
          <a:fillRef idx="0"/>
          <a:effectRef idx="0"/>
          <a:fontRef idx="minor"/>
        </p:style>
        <p:txBody>
          <a:bodyPr lIns="90000" rIns="90000" tIns="45000" bIns="45000"/>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Alle […] Prognosen zusammengenommen muss man sich in etwa so vorstellen, </a:t>
            </a:r>
            <a:r>
              <a:rPr b="1" lang="de-DE" sz="2400" spc="-1" strike="noStrike">
                <a:solidFill>
                  <a:srgbClr val="cc3300"/>
                </a:solidFill>
                <a:uFill>
                  <a:solidFill>
                    <a:srgbClr val="ffffff"/>
                  </a:solidFill>
                </a:uFill>
                <a:latin typeface="Calibri"/>
                <a:ea typeface="DejaVu Sans"/>
              </a:rPr>
              <a:t>als würden im eigenen Haus sämtliche Alarmanlagen gleichzeitig losgehen. Und dann die Alarmanlagen in allen Häusern der Straße, </a:t>
            </a:r>
            <a:r>
              <a:rPr b="1" lang="de-DE" sz="2400" spc="-1" strike="noStrike">
                <a:solidFill>
                  <a:srgbClr val="000000"/>
                </a:solidFill>
                <a:uFill>
                  <a:solidFill>
                    <a:srgbClr val="ffffff"/>
                  </a:solidFill>
                </a:uFill>
                <a:latin typeface="Calibri"/>
                <a:ea typeface="DejaVu Sans"/>
              </a:rPr>
              <a:t>eine nach der anderen. Die Voraussagen zeigen schlicht und ergreifend, dass der Klimawandel zur Existenz-krise für die menschliche Spezies geworden ist. […] Doch anstatt […] alles in ihrer Macht Stehende zu tun, um ihren Kurs zu ändern, machen große Teile der Menschheit mit vollem Bewusstsein so weiter wie bisher. […] </a:t>
            </a:r>
            <a:r>
              <a:rPr b="1" lang="de-DE" sz="2800" spc="-1" strike="noStrike">
                <a:solidFill>
                  <a:srgbClr val="cc0099"/>
                </a:solidFill>
                <a:uFill>
                  <a:solidFill>
                    <a:srgbClr val="ffffff"/>
                  </a:solidFill>
                </a:uFill>
                <a:latin typeface="Calibri"/>
                <a:ea typeface="DejaVu Sans"/>
              </a:rPr>
              <a:t>Was ist eigent-lich los mit uns?</a:t>
            </a:r>
            <a:r>
              <a:rPr b="1" lang="de-DE" sz="2800" spc="-1" strike="noStrike">
                <a:solidFill>
                  <a:srgbClr val="000000"/>
                </a:solidFill>
                <a:uFill>
                  <a:solidFill>
                    <a:srgbClr val="ffffff"/>
                  </a:solidFill>
                </a:uFill>
                <a:latin typeface="Calibri"/>
                <a:ea typeface="DejaVu Sans"/>
              </a:rPr>
              <a:t>“</a:t>
            </a:r>
            <a:endParaRPr/>
          </a:p>
          <a:p>
            <a:pPr>
              <a:lnSpc>
                <a:spcPct val="100000"/>
              </a:lnSpc>
            </a:pPr>
            <a:endParaRPr/>
          </a:p>
          <a:p>
            <a:pPr marL="228600" indent="-227520">
              <a:lnSpc>
                <a:spcPct val="100000"/>
              </a:lnSpc>
              <a:buFont typeface="Arial"/>
              <a:buChar char="•"/>
            </a:pPr>
            <a:r>
              <a:rPr b="1" lang="de-DE" sz="2000" spc="-1" strike="noStrike">
                <a:solidFill>
                  <a:srgbClr val="000000"/>
                </a:solidFill>
                <a:uFill>
                  <a:solidFill>
                    <a:srgbClr val="ffffff"/>
                  </a:solidFill>
                </a:uFill>
                <a:latin typeface="Calibri"/>
                <a:ea typeface="DejaVu Sans"/>
              </a:rPr>
              <a:t>Elizabeth </a:t>
            </a:r>
            <a:r>
              <a:rPr b="1" lang="de-DE" sz="2000" spc="-1" strike="noStrike">
                <a:solidFill>
                  <a:srgbClr val="ff0000"/>
                </a:solidFill>
                <a:uFill>
                  <a:solidFill>
                    <a:srgbClr val="ffffff"/>
                  </a:solidFill>
                </a:uFill>
                <a:latin typeface="Calibri"/>
                <a:ea typeface="DejaVu Sans"/>
              </a:rPr>
              <a:t>Kolbert</a:t>
            </a:r>
            <a:r>
              <a:rPr b="1" lang="de-DE" sz="2000" spc="-1" strike="noStrike">
                <a:solidFill>
                  <a:srgbClr val="000000"/>
                </a:solidFill>
                <a:uFill>
                  <a:solidFill>
                    <a:srgbClr val="ffffff"/>
                  </a:solidFill>
                </a:uFill>
                <a:latin typeface="Calibri"/>
                <a:ea typeface="DejaVu Sans"/>
              </a:rPr>
              <a:t>, </a:t>
            </a:r>
            <a:r>
              <a:rPr b="1" i="1" lang="de-DE" sz="2000" spc="-1" strike="noStrike">
                <a:solidFill>
                  <a:srgbClr val="000066"/>
                </a:solidFill>
                <a:uFill>
                  <a:solidFill>
                    <a:srgbClr val="ffffff"/>
                  </a:solidFill>
                </a:uFill>
                <a:latin typeface="Calibri"/>
                <a:ea typeface="DejaVu Sans"/>
              </a:rPr>
              <a:t>Field Notes from a Catastrophe</a:t>
            </a:r>
            <a:r>
              <a:rPr b="1" lang="de-DE" sz="2000" spc="-1" strike="noStrike">
                <a:solidFill>
                  <a:srgbClr val="000000"/>
                </a:solidFill>
                <a:uFill>
                  <a:solidFill>
                    <a:srgbClr val="ffffff"/>
                  </a:solidFill>
                </a:uFill>
                <a:latin typeface="Calibri"/>
                <a:ea typeface="DejaVu Sans"/>
              </a:rPr>
              <a:t> (2006, dt. </a:t>
            </a:r>
            <a:r>
              <a:rPr b="1" i="1" lang="de-DE" sz="2000" spc="-1" strike="noStrike">
                <a:solidFill>
                  <a:srgbClr val="000066"/>
                </a:solidFill>
                <a:uFill>
                  <a:solidFill>
                    <a:srgbClr val="ffffff"/>
                  </a:solidFill>
                </a:uFill>
                <a:latin typeface="Calibri"/>
                <a:ea typeface="DejaVu Sans"/>
              </a:rPr>
              <a:t>Vor uns die Sintflut</a:t>
            </a:r>
            <a:r>
              <a:rPr b="1" lang="de-DE" sz="2000" spc="-1" strike="noStrike">
                <a:solidFill>
                  <a:srgbClr val="000000"/>
                </a:solidFill>
                <a:uFill>
                  <a:solidFill>
                    <a:srgbClr val="ffffff"/>
                  </a:solidFill>
                </a:uFill>
                <a:latin typeface="Calibri"/>
                <a:ea typeface="DejaVu Sans"/>
              </a:rPr>
              <a:t>), letzter Satz:</a:t>
            </a:r>
            <a:endParaRPr/>
          </a:p>
          <a:p>
            <a:pPr marL="228600" indent="-227520">
              <a:lnSpc>
                <a:spcPct val="100000"/>
              </a:lnSpc>
              <a:buFont typeface="Arial"/>
              <a:buChar char="•"/>
            </a:pPr>
            <a:r>
              <a:rPr b="1" lang="de-DE" sz="2400" spc="-1" strike="noStrike">
                <a:solidFill>
                  <a:srgbClr val="000000"/>
                </a:solidFill>
                <a:uFill>
                  <a:solidFill>
                    <a:srgbClr val="ffffff"/>
                  </a:solidFill>
                </a:uFill>
                <a:latin typeface="Calibri"/>
                <a:ea typeface="DejaVu Sans"/>
              </a:rPr>
              <a:t>„</a:t>
            </a:r>
            <a:r>
              <a:rPr b="1" lang="de-DE" sz="2400" spc="-1" strike="noStrike">
                <a:solidFill>
                  <a:srgbClr val="000000"/>
                </a:solidFill>
                <a:uFill>
                  <a:solidFill>
                    <a:srgbClr val="ffffff"/>
                  </a:solidFill>
                </a:uFill>
                <a:latin typeface="Calibri"/>
                <a:ea typeface="DejaVu Sans"/>
              </a:rPr>
              <a:t>Es scheint unvorstellbar, dass eine technologisch fortgeschrittene Zivilisation </a:t>
            </a:r>
            <a:r>
              <a:rPr b="1" lang="de-DE" sz="2400" spc="-1" strike="noStrike">
                <a:solidFill>
                  <a:srgbClr val="00b050"/>
                </a:solidFill>
                <a:uFill>
                  <a:solidFill>
                    <a:srgbClr val="ffffff"/>
                  </a:solidFill>
                </a:uFill>
                <a:latin typeface="Calibri"/>
                <a:ea typeface="DejaVu Sans"/>
              </a:rPr>
              <a:t>sehenden Auges ihre Selbstvernichtung betreibt,</a:t>
            </a:r>
            <a:r>
              <a:rPr b="1" lang="de-DE" sz="2400" spc="-1" strike="noStrike">
                <a:solidFill>
                  <a:srgbClr val="006600"/>
                </a:solidFill>
                <a:uFill>
                  <a:solidFill>
                    <a:srgbClr val="ffffff"/>
                  </a:solidFill>
                </a:uFill>
                <a:latin typeface="Calibri"/>
                <a:ea typeface="DejaVu Sans"/>
              </a:rPr>
              <a:t> </a:t>
            </a:r>
            <a:r>
              <a:rPr b="1" lang="de-DE" sz="2400" spc="-1" strike="noStrike">
                <a:solidFill>
                  <a:srgbClr val="000000"/>
                </a:solidFill>
                <a:uFill>
                  <a:solidFill>
                    <a:srgbClr val="ffffff"/>
                  </a:solidFill>
                </a:uFill>
                <a:latin typeface="Calibri"/>
                <a:ea typeface="DejaVu Sans"/>
              </a:rPr>
              <a:t>doch genau dies geschieht im Moment.“</a:t>
            </a:r>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Application>LibreOffice/5.0.3.2$Linux_X86_64 LibreOffice_project/00m0$Build-2</Application>
  <Paragraphs>167</Paragraphs>
  <Company>AAU Klagenfurt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2016-05-29T07:29:43Z</dcterms:created>
  <dc:creator>Josef Berghold</dc:creator>
  <dc:language>de-DE</dc:language>
  <cp:lastModifiedBy>Josef Berghold</cp:lastModifiedBy>
  <dcterms:modified xsi:type="dcterms:W3CDTF">2018-10-14T19:16:44Z</dcterms:modified>
  <cp:revision>596</cp:revision>
  <dc:title>Politische und psychologische Hindernisse gegen ein Ernstnehmen der Klimakatastrophe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AAU Klagenfurt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Breitbild</vt:lpwstr>
  </property>
  <property fmtid="{D5CDD505-2E9C-101B-9397-08002B2CF9AE}" pid="10" name="ScaleCrop">
    <vt:bool>0</vt:bool>
  </property>
  <property fmtid="{D5CDD505-2E9C-101B-9397-08002B2CF9AE}" pid="11" name="ShareDoc">
    <vt:bool>0</vt:bool>
  </property>
  <property fmtid="{D5CDD505-2E9C-101B-9397-08002B2CF9AE}" pid="12" name="Slides">
    <vt:i4>31</vt:i4>
  </property>
</Properties>
</file>