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0" r:id="rId5"/>
    <p:sldId id="323" r:id="rId6"/>
    <p:sldId id="303" r:id="rId7"/>
    <p:sldId id="306" r:id="rId8"/>
    <p:sldId id="320" r:id="rId9"/>
    <p:sldId id="319" r:id="rId10"/>
    <p:sldId id="324" r:id="rId11"/>
    <p:sldId id="327" r:id="rId12"/>
    <p:sldId id="329" r:id="rId13"/>
    <p:sldId id="328" r:id="rId14"/>
    <p:sldId id="304" r:id="rId15"/>
    <p:sldId id="315" r:id="rId16"/>
    <p:sldId id="302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Poppins ExtraBold" panose="00000900000000000000" pitchFamily="2" charset="0"/>
      <p:bold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42" autoAdjust="0"/>
  </p:normalViewPr>
  <p:slideViewPr>
    <p:cSldViewPr showGuides="1">
      <p:cViewPr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325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Abbildung 1:</a:t>
            </a:r>
            <a:r>
              <a:rPr lang="de-DE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Jährliche zusätzliche Investitionsbedarfe zur</a:t>
            </a:r>
            <a:r>
              <a:rPr lang="de-DE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Dekarbonisierung der EU, in % des EU-BIPs 2022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9.5864944038009742E-2"/>
          <c:y val="5.42953343642876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Investitionen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 Kommission (2023) 
(alle Sektoren, 
bis 2030)</c:v>
                </c:pt>
                <c:pt idx="1">
                  <c:v>Wildauer &amp; Leitch (2022) 
(alle Sektoren inkl. Verkehr von EU-KOM, 
bis 2030)</c:v>
                </c:pt>
                <c:pt idx="2">
                  <c:v>Institute for Climate Economics (2024) 
(nur Gebäude, Verkehr &amp; Energie, 
bis 2030)</c:v>
                </c:pt>
                <c:pt idx="3">
                  <c:v>Institut Rousseau (2024) 
(alle Sektoren inkl. Dekarbonisierung 
aller bestehender Investitionen, 
bis 2030)</c:v>
                </c:pt>
                <c:pt idx="4">
                  <c:v>Institut Rousseau (2024) 
(alle Sektoren inkl. Dekarbonisierung 
aller bestehender Investitionen, 
bis 2050)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0-45F3-936E-DD20435B64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Öffentliche Investitionen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 Kommission (2023) 
(alle Sektoren, 
bis 2030)</c:v>
                </c:pt>
                <c:pt idx="1">
                  <c:v>Wildauer &amp; Leitch (2022) 
(alle Sektoren inkl. Verkehr von EU-KOM, 
bis 2030)</c:v>
                </c:pt>
                <c:pt idx="2">
                  <c:v>Institute for Climate Economics (2024) 
(nur Gebäude, Verkehr &amp; Energie, 
bis 2030)</c:v>
                </c:pt>
                <c:pt idx="3">
                  <c:v>Institut Rousseau (2024) 
(alle Sektoren inkl. Dekarbonisierung 
aller bestehender Investitionen, 
bis 2030)</c:v>
                </c:pt>
                <c:pt idx="4">
                  <c:v>Institut Rousseau (2024) 
(alle Sektoren inkl. Dekarbonisierung 
aller bestehender Investitionen, 
bis 2050)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0-45F3-936E-DD20435B64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Gesamte Investitionen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 Kommission (2023) 
(alle Sektoren, 
bis 2030)</c:v>
                </c:pt>
                <c:pt idx="1">
                  <c:v>Wildauer &amp; Leitch (2022) 
(alle Sektoren inkl. Verkehr von EU-KOM, 
bis 2030)</c:v>
                </c:pt>
                <c:pt idx="2">
                  <c:v>Institute for Climate Economics (2024) 
(nur Gebäude, Verkehr &amp; Energie, 
bis 2030)</c:v>
                </c:pt>
                <c:pt idx="3">
                  <c:v>Institut Rousseau (2024) 
(alle Sektoren inkl. Dekarbonisierung 
aller bestehender Investitionen, 
bis 2030)</c:v>
                </c:pt>
                <c:pt idx="4">
                  <c:v>Institut Rousseau (2024) 
(alle Sektoren inkl. Dekarbonisierung 
aller bestehender Investitionen, 
bis 2050)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3.9</c:v>
                </c:pt>
                <c:pt idx="1">
                  <c:v>6.3</c:v>
                </c:pt>
                <c:pt idx="2">
                  <c:v>2.6</c:v>
                </c:pt>
                <c:pt idx="3">
                  <c:v>3.8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20-45F3-936E-DD20435B6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860416"/>
        <c:axId val="1025509968"/>
      </c:barChart>
      <c:catAx>
        <c:axId val="11668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de-DE"/>
          </a:p>
        </c:txPr>
        <c:crossAx val="1025509968"/>
        <c:crosses val="autoZero"/>
        <c:auto val="1"/>
        <c:lblAlgn val="ctr"/>
        <c:lblOffset val="100"/>
        <c:noMultiLvlLbl val="0"/>
      </c:catAx>
      <c:valAx>
        <c:axId val="102550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68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de-DE" b="1" noProof="0" dirty="0">
                <a:latin typeface="Garamond" panose="02020404030301010803" pitchFamily="18" charset="0"/>
              </a:rPr>
              <a:t>Abbildung 2:</a:t>
            </a:r>
            <a:r>
              <a:rPr lang="de-DE" noProof="0" dirty="0">
                <a:latin typeface="Garamond" panose="02020404030301010803" pitchFamily="18" charset="0"/>
              </a:rPr>
              <a:t> Zusätzliche private vs. öffentliche Investitionsbedarfe in der EU pro</a:t>
            </a:r>
            <a:r>
              <a:rPr lang="de-DE" baseline="0" noProof="0" dirty="0">
                <a:latin typeface="Garamond" panose="02020404030301010803" pitchFamily="18" charset="0"/>
              </a:rPr>
              <a:t> </a:t>
            </a:r>
            <a:r>
              <a:rPr lang="de-DE" noProof="0" dirty="0">
                <a:latin typeface="Garamond" panose="02020404030301010803" pitchFamily="18" charset="0"/>
              </a:rPr>
              <a:t>Jahr,</a:t>
            </a:r>
            <a:r>
              <a:rPr lang="de-DE" baseline="0" noProof="0" dirty="0">
                <a:latin typeface="Garamond" panose="02020404030301010803" pitchFamily="18" charset="0"/>
              </a:rPr>
              <a:t> in Milliarden Euro </a:t>
            </a:r>
          </a:p>
          <a:p>
            <a:pPr>
              <a:defRPr>
                <a:latin typeface="Garamond" panose="02020404030301010803" pitchFamily="18" charset="0"/>
              </a:defRPr>
            </a:pPr>
            <a:r>
              <a:rPr lang="de-DE" sz="1050" baseline="0" noProof="0" dirty="0">
                <a:latin typeface="Garamond" panose="02020404030301010803" pitchFamily="18" charset="0"/>
              </a:rPr>
              <a:t>(Quellen: Rousseau Institute (2024), KOM SFR (2023), KOM (2024))</a:t>
            </a:r>
            <a:endParaRPr lang="de-DE" noProof="0" dirty="0"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2538925817923421"/>
          <c:y val="3.4695659917857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Private Investitionen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Sheet1!$B$2:$B$17</c:f>
              <c:strCache>
                <c:ptCount val="16"/>
                <c:pt idx="0">
                  <c:v>1. Verkehr</c:v>
                </c:pt>
                <c:pt idx="1">
                  <c:v>2. Energie</c:v>
                </c:pt>
                <c:pt idx="2">
                  <c:v>3. Industrie</c:v>
                </c:pt>
                <c:pt idx="3">
                  <c:v>4. R&amp;D, Skills, Verwaltung</c:v>
                </c:pt>
                <c:pt idx="4">
                  <c:v>5. Gebäude</c:v>
                </c:pt>
                <c:pt idx="5">
                  <c:v>6. Landwirtschaft</c:v>
                </c:pt>
                <c:pt idx="6">
                  <c:v>7. CO2-Speicher</c:v>
                </c:pt>
                <c:pt idx="7">
                  <c:v>Zusatz FF55/Paris: bis 2030</c:v>
                </c:pt>
                <c:pt idx="9">
                  <c:v>%-Anteile Gesamt</c:v>
                </c:pt>
                <c:pt idx="10">
                  <c:v>%-Anteile Sektoren 1-4</c:v>
                </c:pt>
                <c:pt idx="11">
                  <c:v>Vgl: Anteile Juncker-Fonds</c:v>
                </c:pt>
                <c:pt idx="13">
                  <c:v>Digitale Transformation?</c:v>
                </c:pt>
                <c:pt idx="14">
                  <c:v>Resilienz/EU-Produktion?</c:v>
                </c:pt>
                <c:pt idx="15">
                  <c:v>Klimaanpassung?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52</c:v>
                </c:pt>
                <c:pt idx="1">
                  <c:v>59</c:v>
                </c:pt>
                <c:pt idx="2">
                  <c:v>10.9</c:v>
                </c:pt>
                <c:pt idx="4">
                  <c:v>46</c:v>
                </c:pt>
                <c:pt idx="5">
                  <c:v>3</c:v>
                </c:pt>
                <c:pt idx="7">
                  <c:v>48.760000000000005</c:v>
                </c:pt>
                <c:pt idx="9">
                  <c:v>40</c:v>
                </c:pt>
                <c:pt idx="10">
                  <c:v>52.8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4792-AC74-5404B1AE870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Öffentlich Investitionen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386918505204676E-3"/>
                  <c:y val="-0.10670265032280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3-4792-AC74-5404B1AE8704}"/>
                </c:ext>
              </c:extLst>
            </c:dLbl>
            <c:dLbl>
              <c:idx val="1"/>
              <c:layout>
                <c:manualLayout>
                  <c:x val="4.0544664896748385E-3"/>
                  <c:y val="-4.6260755853397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43-4792-AC74-5404B1AE8704}"/>
                </c:ext>
              </c:extLst>
            </c:dLbl>
            <c:dLbl>
              <c:idx val="2"/>
              <c:layout>
                <c:manualLayout>
                  <c:x val="-4.0544664896748385E-3"/>
                  <c:y val="-4.047816137172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3-4792-AC74-5404B1AE8704}"/>
                </c:ext>
              </c:extLst>
            </c:dLbl>
            <c:dLbl>
              <c:idx val="3"/>
              <c:layout>
                <c:manualLayout>
                  <c:x val="-2.0272332448374192E-3"/>
                  <c:y val="-4.047816137172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43-4792-AC74-5404B1AE8704}"/>
                </c:ext>
              </c:extLst>
            </c:dLbl>
            <c:dLbl>
              <c:idx val="4"/>
              <c:layout>
                <c:manualLayout>
                  <c:x val="-4.0544664896748385E-3"/>
                  <c:y val="-0.13299967307851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43-4792-AC74-5404B1AE8704}"/>
                </c:ext>
              </c:extLst>
            </c:dLbl>
            <c:dLbl>
              <c:idx val="5"/>
              <c:layout>
                <c:manualLayout>
                  <c:x val="-2.0272332448374192E-3"/>
                  <c:y val="-7.517372826177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43-4792-AC74-5404B1AE8704}"/>
                </c:ext>
              </c:extLst>
            </c:dLbl>
            <c:dLbl>
              <c:idx val="6"/>
              <c:layout>
                <c:manualLayout>
                  <c:x val="4.0544664896748385E-3"/>
                  <c:y val="-3.1804269649210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05109777074579E-2"/>
                      <c:h val="5.09157444111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43-4792-AC74-5404B1AE8704}"/>
                </c:ext>
              </c:extLst>
            </c:dLbl>
            <c:dLbl>
              <c:idx val="7"/>
              <c:layout>
                <c:manualLayout>
                  <c:x val="4.0544664896748385E-3"/>
                  <c:y val="-7.517372826177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43-4792-AC74-5404B1AE8704}"/>
                </c:ext>
              </c:extLst>
            </c:dLbl>
            <c:dLbl>
              <c:idx val="8"/>
              <c:layout>
                <c:manualLayout>
                  <c:x val="0"/>
                  <c:y val="-8.9630214465956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43-4792-AC74-5404B1AE8704}"/>
                </c:ext>
              </c:extLst>
            </c:dLbl>
            <c:dLbl>
              <c:idx val="9"/>
              <c:layout>
                <c:manualLayout>
                  <c:x val="-1.5962466502215931E-7"/>
                  <c:y val="-8.9630214465956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52870115325632E-2"/>
                      <c:h val="5.09157444111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843-4792-AC74-5404B1AE8704}"/>
                </c:ext>
              </c:extLst>
            </c:dLbl>
            <c:dLbl>
              <c:idx val="10"/>
              <c:layout>
                <c:manualLayout>
                  <c:x val="0"/>
                  <c:y val="-7.517372826177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43-4792-AC74-5404B1AE8704}"/>
                </c:ext>
              </c:extLst>
            </c:dLbl>
            <c:dLbl>
              <c:idx val="11"/>
              <c:layout>
                <c:manualLayout>
                  <c:x val="2.0272332448374192E-3"/>
                  <c:y val="-6.0717242057583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43-4792-AC74-5404B1AE8704}"/>
                </c:ext>
              </c:extLst>
            </c:dLbl>
            <c:dLbl>
              <c:idx val="12"/>
              <c:layout>
                <c:manualLayout>
                  <c:x val="-4.0544664896748385E-3"/>
                  <c:y val="-8.673891722511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43-4792-AC74-5404B1AE8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Sheet1!$B$2:$B$17</c:f>
              <c:strCache>
                <c:ptCount val="16"/>
                <c:pt idx="0">
                  <c:v>1. Verkehr</c:v>
                </c:pt>
                <c:pt idx="1">
                  <c:v>2. Energie</c:v>
                </c:pt>
                <c:pt idx="2">
                  <c:v>3. Industrie</c:v>
                </c:pt>
                <c:pt idx="3">
                  <c:v>4. R&amp;D, Skills, Verwaltung</c:v>
                </c:pt>
                <c:pt idx="4">
                  <c:v>5. Gebäude</c:v>
                </c:pt>
                <c:pt idx="5">
                  <c:v>6. Landwirtschaft</c:v>
                </c:pt>
                <c:pt idx="6">
                  <c:v>7. CO2-Speicher</c:v>
                </c:pt>
                <c:pt idx="7">
                  <c:v>Zusatz FF55/Paris: bis 2030</c:v>
                </c:pt>
                <c:pt idx="9">
                  <c:v>%-Anteile Gesamt</c:v>
                </c:pt>
                <c:pt idx="10">
                  <c:v>%-Anteile Sektoren 1-4</c:v>
                </c:pt>
                <c:pt idx="11">
                  <c:v>Vgl: Anteile Juncker-Fonds</c:v>
                </c:pt>
                <c:pt idx="13">
                  <c:v>Digitale Transformation?</c:v>
                </c:pt>
                <c:pt idx="14">
                  <c:v>Resilienz/EU-Produktion?</c:v>
                </c:pt>
                <c:pt idx="15">
                  <c:v>Klimaanpassung?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72</c:v>
                </c:pt>
                <c:pt idx="1">
                  <c:v>20</c:v>
                </c:pt>
                <c:pt idx="2">
                  <c:v>5.0999999999999996</c:v>
                </c:pt>
                <c:pt idx="3">
                  <c:v>12</c:v>
                </c:pt>
                <c:pt idx="4">
                  <c:v>96</c:v>
                </c:pt>
                <c:pt idx="5">
                  <c:v>44</c:v>
                </c:pt>
                <c:pt idx="6">
                  <c:v>6.7</c:v>
                </c:pt>
                <c:pt idx="7">
                  <c:v>43.64</c:v>
                </c:pt>
                <c:pt idx="9">
                  <c:v>60</c:v>
                </c:pt>
                <c:pt idx="10">
                  <c:v>47.2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43-4792-AC74-5404B1AE870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Gesamte Investitionen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3.4924612336803061E-3"/>
                  <c:y val="-0.18476783002946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43-4792-AC74-5404B1AE8704}"/>
                </c:ext>
              </c:extLst>
            </c:dLbl>
            <c:dLbl>
              <c:idx val="14"/>
              <c:layout>
                <c:manualLayout>
                  <c:x val="1.7462306168400251E-3"/>
                  <c:y val="-0.1455746539626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43-4792-AC74-5404B1AE8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Sheet1!$B$2:$B$17</c:f>
              <c:strCache>
                <c:ptCount val="16"/>
                <c:pt idx="0">
                  <c:v>1. Verkehr</c:v>
                </c:pt>
                <c:pt idx="1">
                  <c:v>2. Energie</c:v>
                </c:pt>
                <c:pt idx="2">
                  <c:v>3. Industrie</c:v>
                </c:pt>
                <c:pt idx="3">
                  <c:v>4. R&amp;D, Skills, Verwaltung</c:v>
                </c:pt>
                <c:pt idx="4">
                  <c:v>5. Gebäude</c:v>
                </c:pt>
                <c:pt idx="5">
                  <c:v>6. Landwirtschaft</c:v>
                </c:pt>
                <c:pt idx="6">
                  <c:v>7. CO2-Speicher</c:v>
                </c:pt>
                <c:pt idx="7">
                  <c:v>Zusatz FF55/Paris: bis 2030</c:v>
                </c:pt>
                <c:pt idx="9">
                  <c:v>%-Anteile Gesamt</c:v>
                </c:pt>
                <c:pt idx="10">
                  <c:v>%-Anteile Sektoren 1-4</c:v>
                </c:pt>
                <c:pt idx="11">
                  <c:v>Vgl: Anteile Juncker-Fonds</c:v>
                </c:pt>
                <c:pt idx="13">
                  <c:v>Digitale Transformation?</c:v>
                </c:pt>
                <c:pt idx="14">
                  <c:v>Resilienz/EU-Produktion?</c:v>
                </c:pt>
                <c:pt idx="15">
                  <c:v>Klimaanpassung?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13">
                  <c:v>125</c:v>
                </c:pt>
                <c:pt idx="1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843-4792-AC74-5404B1AE8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4627327"/>
        <c:axId val="227019455"/>
      </c:barChart>
      <c:catAx>
        <c:axId val="2004627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de-DE"/>
          </a:p>
        </c:txPr>
        <c:crossAx val="227019455"/>
        <c:crosses val="autoZero"/>
        <c:auto val="1"/>
        <c:lblAlgn val="ctr"/>
        <c:lblOffset val="100"/>
        <c:noMultiLvlLbl val="0"/>
      </c:catAx>
      <c:valAx>
        <c:axId val="22701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462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90182254009002"/>
          <c:y val="0.87312808863171953"/>
          <c:w val="0.50219635491981995"/>
          <c:h val="0.11007892263941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BE2E8B-0D66-56E4-6E98-861DF6BB4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B38B26-FE3E-9CA9-3526-39004475B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33C6-46D7-4125-A761-338A9A47B28C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0F4CAD-2227-2B47-B83E-CB2618F8FE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684BC3-18C9-B383-0BF8-E75D5B1AA0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0D51D-1A97-4C0D-98A6-18CED2A6A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2557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74737DBB-9298-43F3-8FCC-9BC90E67B600}" type="datetimeFigureOut">
              <a:rPr lang="de-DE" smtClean="0"/>
              <a:pPr/>
              <a:t>23.04.2024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248F2D2D-5CE0-46BF-85D8-6C0B8A790A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02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216000" indent="-216000" algn="l" defTabSz="914400" rtl="0" eaLnBrk="1" latinLnBrk="0" hangingPunct="1">
      <a:spcBef>
        <a:spcPts val="6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432000" indent="-216000" algn="l" defTabSz="914400" rtl="0" eaLnBrk="1" latinLnBrk="0" hangingPunct="1"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648000" indent="-216000" algn="l" defTabSz="914400" rtl="0" eaLnBrk="1" latinLnBrk="0" hangingPunct="1"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864000" indent="-216000" algn="l" defTabSz="914400" rtl="0" eaLnBrk="1" latinLnBrk="0" hangingPunct="1">
      <a:spcBef>
        <a:spcPts val="600"/>
      </a:spcBef>
      <a:buClr>
        <a:schemeClr val="accent5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2D2D-5CE0-46BF-85D8-6C0B8A790A1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82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2D2D-5CE0-46BF-85D8-6C0B8A790A1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59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2D2D-5CE0-46BF-85D8-6C0B8A790A1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63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F2D2D-5CE0-46BF-85D8-6C0B8A790A1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3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albkreis re">
            <a:extLst>
              <a:ext uri="{FF2B5EF4-FFF2-40B4-BE49-F238E27FC236}">
                <a16:creationId xmlns:a16="http://schemas.microsoft.com/office/drawing/2014/main" id="{23014364-968F-69A5-B2A9-F1B9D45FBB2E}"/>
              </a:ext>
            </a:extLst>
          </p:cNvPr>
          <p:cNvSpPr/>
          <p:nvPr/>
        </p:nvSpPr>
        <p:spPr>
          <a:xfrm>
            <a:off x="7752185" y="0"/>
            <a:ext cx="4439815" cy="6858001"/>
          </a:xfrm>
          <a:custGeom>
            <a:avLst/>
            <a:gdLst>
              <a:gd name="connsiteX0" fmla="*/ 1132257 w 4439815"/>
              <a:gd name="connsiteY0" fmla="*/ 0 h 6858001"/>
              <a:gd name="connsiteX1" fmla="*/ 4439815 w 4439815"/>
              <a:gd name="connsiteY1" fmla="*/ 0 h 6858001"/>
              <a:gd name="connsiteX2" fmla="*/ 4439815 w 4439815"/>
              <a:gd name="connsiteY2" fmla="*/ 6858001 h 6858001"/>
              <a:gd name="connsiteX3" fmla="*/ 1136522 w 4439815"/>
              <a:gd name="connsiteY3" fmla="*/ 6858001 h 6858001"/>
              <a:gd name="connsiteX4" fmla="*/ 954900 w 4439815"/>
              <a:gd name="connsiteY4" fmla="*/ 6606595 h 6858001"/>
              <a:gd name="connsiteX5" fmla="*/ 0 w 4439815"/>
              <a:gd name="connsiteY5" fmla="*/ 3429002 h 6858001"/>
              <a:gd name="connsiteX6" fmla="*/ 888892 w 4439815"/>
              <a:gd name="connsiteY6" fmla="*/ 35335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9815" h="6858001">
                <a:moveTo>
                  <a:pt x="1132257" y="0"/>
                </a:moveTo>
                <a:lnTo>
                  <a:pt x="4439815" y="0"/>
                </a:lnTo>
                <a:lnTo>
                  <a:pt x="4439815" y="6858001"/>
                </a:lnTo>
                <a:lnTo>
                  <a:pt x="1136522" y="6858001"/>
                </a:lnTo>
                <a:lnTo>
                  <a:pt x="954900" y="6606595"/>
                </a:lnTo>
                <a:cubicBezTo>
                  <a:pt x="351444" y="5695769"/>
                  <a:pt x="0" y="4603428"/>
                  <a:pt x="0" y="3429002"/>
                </a:cubicBezTo>
                <a:cubicBezTo>
                  <a:pt x="0" y="2298073"/>
                  <a:pt x="325894" y="1243261"/>
                  <a:pt x="888892" y="3533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7" name="DGB-Logo rot-weiss">
            <a:extLst>
              <a:ext uri="{FF2B5EF4-FFF2-40B4-BE49-F238E27FC236}">
                <a16:creationId xmlns:a16="http://schemas.microsoft.com/office/drawing/2014/main" id="{1315A572-5BAC-08BB-D52F-E9621045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00" y="259200"/>
            <a:ext cx="2069610" cy="7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CBEAAD-F8DC-F53D-CA45-E42C25424C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0" y="2290039"/>
            <a:ext cx="7344816" cy="2232000"/>
          </a:xfrm>
        </p:spPr>
        <p:txBody>
          <a:bodyPr anchor="b"/>
          <a:lstStyle>
            <a:lvl1pPr algn="l">
              <a:lnSpc>
                <a:spcPct val="105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E65253-47B2-77D7-1139-5B6A4E2EAF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4659213"/>
            <a:ext cx="7344816" cy="1152128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Anlass, Ort und Datum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794463A-AEAE-A2F7-545D-792B155E2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501567"/>
            <a:ext cx="7344816" cy="648000"/>
          </a:xfrm>
        </p:spPr>
        <p:txBody>
          <a:bodyPr anchor="b"/>
          <a:lstStyle>
            <a:lvl1pPr>
              <a:defRPr sz="2800" b="0"/>
            </a:lvl1pPr>
          </a:lstStyle>
          <a:p>
            <a:pPr lvl="0"/>
            <a:r>
              <a:rPr lang="de-DE" dirty="0"/>
              <a:t>Thema oder Anlass</a:t>
            </a:r>
          </a:p>
        </p:txBody>
      </p:sp>
    </p:spTree>
    <p:extLst>
      <p:ext uri="{BB962C8B-B14F-4D97-AF65-F5344CB8AC3E}">
        <p14:creationId xmlns:p14="http://schemas.microsoft.com/office/powerpoint/2010/main" val="92157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1E82-DFD4-909A-EB19-EFF2001A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C58463-B5EB-75F1-30C8-FA234F17B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376" y="1484314"/>
            <a:ext cx="11304638" cy="475297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73D319B5-C22D-02FD-A9BC-3D296A1446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E24BD1-944F-4567-A6AB-A37A0605005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FB70B1-7633-9067-2D80-EDF49867B9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380DE4-6924-03E5-1B7C-4DF8AD25E3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0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ßer Kreis re">
            <a:extLst>
              <a:ext uri="{FF2B5EF4-FFF2-40B4-BE49-F238E27FC236}">
                <a16:creationId xmlns:a16="http://schemas.microsoft.com/office/drawing/2014/main" id="{40C33766-EC24-E602-5382-6D3E0E80991B}"/>
              </a:ext>
            </a:extLst>
          </p:cNvPr>
          <p:cNvSpPr/>
          <p:nvPr/>
        </p:nvSpPr>
        <p:spPr>
          <a:xfrm>
            <a:off x="5227745" y="0"/>
            <a:ext cx="7024736" cy="6858000"/>
          </a:xfrm>
          <a:custGeom>
            <a:avLst/>
            <a:gdLst>
              <a:gd name="connsiteX0" fmla="*/ 1131860 w 7024736"/>
              <a:gd name="connsiteY0" fmla="*/ 0 h 6858000"/>
              <a:gd name="connsiteX1" fmla="*/ 7024736 w 7024736"/>
              <a:gd name="connsiteY1" fmla="*/ 0 h 6858000"/>
              <a:gd name="connsiteX2" fmla="*/ 7024736 w 7024736"/>
              <a:gd name="connsiteY2" fmla="*/ 6858000 h 6858000"/>
              <a:gd name="connsiteX3" fmla="*/ 1131860 w 7024736"/>
              <a:gd name="connsiteY3" fmla="*/ 6858000 h 6858000"/>
              <a:gd name="connsiteX4" fmla="*/ 983827 w 7024736"/>
              <a:gd name="connsiteY4" fmla="*/ 6649829 h 6858000"/>
              <a:gd name="connsiteX5" fmla="*/ 0 w 7024736"/>
              <a:gd name="connsiteY5" fmla="*/ 3429001 h 6858000"/>
              <a:gd name="connsiteX6" fmla="*/ 983826 w 7024736"/>
              <a:gd name="connsiteY6" fmla="*/ 208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736" h="6858000">
                <a:moveTo>
                  <a:pt x="1131860" y="0"/>
                </a:moveTo>
                <a:lnTo>
                  <a:pt x="7024736" y="0"/>
                </a:lnTo>
                <a:lnTo>
                  <a:pt x="7024736" y="6858000"/>
                </a:lnTo>
                <a:lnTo>
                  <a:pt x="1131860" y="6858000"/>
                </a:lnTo>
                <a:lnTo>
                  <a:pt x="983827" y="6649829"/>
                </a:lnTo>
                <a:cubicBezTo>
                  <a:pt x="362690" y="5730425"/>
                  <a:pt x="0" y="4622068"/>
                  <a:pt x="0" y="3429001"/>
                </a:cubicBezTo>
                <a:cubicBezTo>
                  <a:pt x="0" y="2235933"/>
                  <a:pt x="362689" y="1127576"/>
                  <a:pt x="983826" y="2081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3" name="DGB-Logo weiss">
            <a:extLst>
              <a:ext uri="{FF2B5EF4-FFF2-40B4-BE49-F238E27FC236}">
                <a16:creationId xmlns:a16="http://schemas.microsoft.com/office/drawing/2014/main" id="{0065D796-07FC-B00E-2DE9-ABF592FC7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5836" y="260350"/>
            <a:ext cx="1162638" cy="720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2E330C-DEDD-1D36-16E8-4A6FFCB3C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1483200"/>
            <a:ext cx="8424936" cy="3456384"/>
          </a:xfrm>
        </p:spPr>
        <p:txBody>
          <a:bodyPr anchor="ctr"/>
          <a:lstStyle>
            <a:lvl1pPr>
              <a:lnSpc>
                <a:spcPct val="105000"/>
              </a:lnSpc>
              <a:defRPr sz="4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Hier steht ein sehr wichtiges Zitat, das groß dargestellt werden soll</a:t>
            </a:r>
            <a:br>
              <a:rPr lang="de-DE" dirty="0"/>
            </a:br>
            <a:r>
              <a:rPr lang="de-DE" dirty="0"/>
              <a:t>Text, weiterer Text</a:t>
            </a:r>
          </a:p>
        </p:txBody>
      </p:sp>
      <p:sp>
        <p:nvSpPr>
          <p:cNvPr id="14" name="Datumsplatzhalter 13" hidden="1">
            <a:extLst>
              <a:ext uri="{FF2B5EF4-FFF2-40B4-BE49-F238E27FC236}">
                <a16:creationId xmlns:a16="http://schemas.microsoft.com/office/drawing/2014/main" id="{6F915157-100D-C962-FFE5-342D031A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7E7-29AC-406E-951E-58DC9EF75899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0B9321EC-3398-7F3D-628E-44FCA5E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ED9EA76B-2064-2C28-D2ED-BFF5C2CC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1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E330C-DEDD-1D36-16E8-4A6FFCB3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Datumsplatzhalter 7" hidden="1">
            <a:extLst>
              <a:ext uri="{FF2B5EF4-FFF2-40B4-BE49-F238E27FC236}">
                <a16:creationId xmlns:a16="http://schemas.microsoft.com/office/drawing/2014/main" id="{E1A21B47-8236-AD7F-9EF7-FFDBD1FA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E57-3AF9-46E3-B32D-0C81954C3E0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7A8FFA3-7E49-F23D-0FFD-C091469F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4699C88-4596-CABB-C34F-BC057E8A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40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 hidden="1">
            <a:extLst>
              <a:ext uri="{FF2B5EF4-FFF2-40B4-BE49-F238E27FC236}">
                <a16:creationId xmlns:a16="http://schemas.microsoft.com/office/drawing/2014/main" id="{800B9974-CBAA-5C3F-4CAD-AEFA5359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F4C2-07AE-4277-925A-C09E658E7DB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9436DC-F7C6-DA89-39F1-7012C8B1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0D9DAB-3929-999E-16BB-DF16CE2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ertelkreis">
            <a:extLst>
              <a:ext uri="{FF2B5EF4-FFF2-40B4-BE49-F238E27FC236}">
                <a16:creationId xmlns:a16="http://schemas.microsoft.com/office/drawing/2014/main" id="{724395D6-B5BD-226A-D469-F9CDC768FEE7}"/>
              </a:ext>
            </a:extLst>
          </p:cNvPr>
          <p:cNvSpPr/>
          <p:nvPr/>
        </p:nvSpPr>
        <p:spPr>
          <a:xfrm>
            <a:off x="9396190" y="4008415"/>
            <a:ext cx="2795810" cy="2849585"/>
          </a:xfrm>
          <a:custGeom>
            <a:avLst/>
            <a:gdLst>
              <a:gd name="connsiteX0" fmla="*/ 2795810 w 2795810"/>
              <a:gd name="connsiteY0" fmla="*/ 0 h 2849585"/>
              <a:gd name="connsiteX1" fmla="*/ 2795810 w 2795810"/>
              <a:gd name="connsiteY1" fmla="*/ 2849585 h 2849585"/>
              <a:gd name="connsiteX2" fmla="*/ 0 w 2795810"/>
              <a:gd name="connsiteY2" fmla="*/ 2849585 h 2849585"/>
              <a:gd name="connsiteX3" fmla="*/ 17617 w 2795810"/>
              <a:gd name="connsiteY3" fmla="*/ 2807387 h 2849585"/>
              <a:gd name="connsiteX4" fmla="*/ 2757389 w 2795810"/>
              <a:gd name="connsiteY4" fmla="*/ 17370 h 284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5810" h="2849585">
                <a:moveTo>
                  <a:pt x="2795810" y="0"/>
                </a:moveTo>
                <a:lnTo>
                  <a:pt x="2795810" y="2849585"/>
                </a:lnTo>
                <a:lnTo>
                  <a:pt x="0" y="2849585"/>
                </a:lnTo>
                <a:lnTo>
                  <a:pt x="17617" y="2807387"/>
                </a:lnTo>
                <a:cubicBezTo>
                  <a:pt x="577661" y="1588574"/>
                  <a:pt x="1550650" y="598837"/>
                  <a:pt x="2757389" y="1737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1" name="DGB-Logo farbig">
            <a:extLst>
              <a:ext uri="{FF2B5EF4-FFF2-40B4-BE49-F238E27FC236}">
                <a16:creationId xmlns:a16="http://schemas.microsoft.com/office/drawing/2014/main" id="{BC993399-AFFF-28F0-6F97-37D99672A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00" y="259200"/>
            <a:ext cx="2067296" cy="7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2E330C-DEDD-1D36-16E8-4A6FFCB3C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2492896"/>
            <a:ext cx="9074727" cy="1152000"/>
          </a:xfrm>
        </p:spPr>
        <p:txBody>
          <a:bodyPr anchor="ctr"/>
          <a:lstStyle>
            <a:lvl1pPr>
              <a:lnSpc>
                <a:spcPct val="105000"/>
              </a:lnSpc>
              <a:defRPr sz="4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5" name="Namens-Platzhalter">
            <a:extLst>
              <a:ext uri="{FF2B5EF4-FFF2-40B4-BE49-F238E27FC236}">
                <a16:creationId xmlns:a16="http://schemas.microsoft.com/office/drawing/2014/main" id="{45E3398B-C3C8-50CD-D73D-B145C81B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6" y="4221088"/>
            <a:ext cx="5400000" cy="2880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[Vorname Nachname eingeben]</a:t>
            </a:r>
          </a:p>
        </p:txBody>
      </p:sp>
      <p:sp>
        <p:nvSpPr>
          <p:cNvPr id="16" name="Abteilungs-Platzhalter">
            <a:extLst>
              <a:ext uri="{FF2B5EF4-FFF2-40B4-BE49-F238E27FC236}">
                <a16:creationId xmlns:a16="http://schemas.microsoft.com/office/drawing/2014/main" id="{8DE8EE2C-F1C7-4DB3-F58B-D23E268B54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6" y="4509120"/>
            <a:ext cx="5400000" cy="2880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[Abteilung eingeben]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170C3835-BCCC-426D-3816-958B6AE92A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366" y="4941168"/>
            <a:ext cx="5400000" cy="288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[Deutscher Gewerkschaftsbund (Bezirk) eingeben]</a:t>
            </a:r>
          </a:p>
        </p:txBody>
      </p:sp>
      <p:sp>
        <p:nvSpPr>
          <p:cNvPr id="18" name="Adress-Platzhalter">
            <a:extLst>
              <a:ext uri="{FF2B5EF4-FFF2-40B4-BE49-F238E27FC236}">
                <a16:creationId xmlns:a16="http://schemas.microsoft.com/office/drawing/2014/main" id="{A9C908E1-3191-316B-6ED7-0D2C84D7C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6" y="5193204"/>
            <a:ext cx="5400000" cy="288000"/>
          </a:xfrm>
        </p:spPr>
        <p:txBody>
          <a:bodyPr/>
          <a:lstStyle>
            <a:lvl1pPr>
              <a:tabLst>
                <a:tab pos="358775" algn="l"/>
              </a:tabLst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[Straße und Hausnummer eingeben], [PLZ und Ort eingeben]</a:t>
            </a:r>
          </a:p>
        </p:txBody>
      </p:sp>
      <p:sp>
        <p:nvSpPr>
          <p:cNvPr id="21" name="Email-Platzhalter">
            <a:extLst>
              <a:ext uri="{FF2B5EF4-FFF2-40B4-BE49-F238E27FC236}">
                <a16:creationId xmlns:a16="http://schemas.microsoft.com/office/drawing/2014/main" id="{3350F41F-94E8-7819-C834-5C3BD2B13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6" y="5445240"/>
            <a:ext cx="5400000" cy="288000"/>
          </a:xfrm>
        </p:spPr>
        <p:txBody>
          <a:bodyPr/>
          <a:lstStyle>
            <a:lvl1pPr>
              <a:tabLst>
                <a:tab pos="358775" algn="l"/>
              </a:tabLst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E        name@dgb.de [E-Mail-Adresse gemäß Beispiel eingeben]</a:t>
            </a:r>
          </a:p>
        </p:txBody>
      </p:sp>
      <p:sp>
        <p:nvSpPr>
          <p:cNvPr id="22" name="Telefon-Platzhalter">
            <a:extLst>
              <a:ext uri="{FF2B5EF4-FFF2-40B4-BE49-F238E27FC236}">
                <a16:creationId xmlns:a16="http://schemas.microsoft.com/office/drawing/2014/main" id="{6DA58089-64EA-F737-EC25-7E406A99D5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6" y="5697276"/>
            <a:ext cx="5400000" cy="288000"/>
          </a:xfrm>
        </p:spPr>
        <p:txBody>
          <a:bodyPr/>
          <a:lstStyle>
            <a:lvl1pPr>
              <a:tabLst>
                <a:tab pos="358775" algn="l"/>
              </a:tabLst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T        +49 30 24060-123 [Festnetz-Nummer gemäß Beispiel eingeben]</a:t>
            </a:r>
          </a:p>
        </p:txBody>
      </p:sp>
      <p:sp>
        <p:nvSpPr>
          <p:cNvPr id="23" name="Mobil-Platzhalter">
            <a:extLst>
              <a:ext uri="{FF2B5EF4-FFF2-40B4-BE49-F238E27FC236}">
                <a16:creationId xmlns:a16="http://schemas.microsoft.com/office/drawing/2014/main" id="{1C455740-FEBF-C851-5FA8-5CAFB2E391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5949312"/>
            <a:ext cx="5400000" cy="288000"/>
          </a:xfrm>
        </p:spPr>
        <p:txBody>
          <a:bodyPr/>
          <a:lstStyle>
            <a:lvl1pPr>
              <a:tabLst>
                <a:tab pos="358775" algn="l"/>
              </a:tabLst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M       +49 175 12 34 567 [Mobil-Nummer gemäß Beispiel eingeben]</a:t>
            </a:r>
          </a:p>
        </p:txBody>
      </p:sp>
    </p:spTree>
    <p:extLst>
      <p:ext uri="{BB962C8B-B14F-4D97-AF65-F5344CB8AC3E}">
        <p14:creationId xmlns:p14="http://schemas.microsoft.com/office/powerpoint/2010/main" val="256944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bkreis re">
            <a:extLst>
              <a:ext uri="{FF2B5EF4-FFF2-40B4-BE49-F238E27FC236}">
                <a16:creationId xmlns:a16="http://schemas.microsoft.com/office/drawing/2014/main" id="{2CDAA71A-4199-5C91-62FB-A9C752C06007}"/>
              </a:ext>
            </a:extLst>
          </p:cNvPr>
          <p:cNvSpPr/>
          <p:nvPr/>
        </p:nvSpPr>
        <p:spPr>
          <a:xfrm>
            <a:off x="7752185" y="0"/>
            <a:ext cx="4439815" cy="6858001"/>
          </a:xfrm>
          <a:custGeom>
            <a:avLst/>
            <a:gdLst>
              <a:gd name="connsiteX0" fmla="*/ 1132257 w 4439815"/>
              <a:gd name="connsiteY0" fmla="*/ 0 h 6858001"/>
              <a:gd name="connsiteX1" fmla="*/ 4439815 w 4439815"/>
              <a:gd name="connsiteY1" fmla="*/ 0 h 6858001"/>
              <a:gd name="connsiteX2" fmla="*/ 4439815 w 4439815"/>
              <a:gd name="connsiteY2" fmla="*/ 6858001 h 6858001"/>
              <a:gd name="connsiteX3" fmla="*/ 1136522 w 4439815"/>
              <a:gd name="connsiteY3" fmla="*/ 6858001 h 6858001"/>
              <a:gd name="connsiteX4" fmla="*/ 954900 w 4439815"/>
              <a:gd name="connsiteY4" fmla="*/ 6606595 h 6858001"/>
              <a:gd name="connsiteX5" fmla="*/ 0 w 4439815"/>
              <a:gd name="connsiteY5" fmla="*/ 3429002 h 6858001"/>
              <a:gd name="connsiteX6" fmla="*/ 888892 w 4439815"/>
              <a:gd name="connsiteY6" fmla="*/ 35335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9815" h="6858001">
                <a:moveTo>
                  <a:pt x="1132257" y="0"/>
                </a:moveTo>
                <a:lnTo>
                  <a:pt x="4439815" y="0"/>
                </a:lnTo>
                <a:lnTo>
                  <a:pt x="4439815" y="6858001"/>
                </a:lnTo>
                <a:lnTo>
                  <a:pt x="1136522" y="6858001"/>
                </a:lnTo>
                <a:lnTo>
                  <a:pt x="954900" y="6606595"/>
                </a:lnTo>
                <a:cubicBezTo>
                  <a:pt x="351444" y="5695769"/>
                  <a:pt x="0" y="4603428"/>
                  <a:pt x="0" y="3429002"/>
                </a:cubicBezTo>
                <a:cubicBezTo>
                  <a:pt x="0" y="2298073"/>
                  <a:pt x="325894" y="1243261"/>
                  <a:pt x="888892" y="3533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7" name="DGB-Logo farbig">
            <a:extLst>
              <a:ext uri="{FF2B5EF4-FFF2-40B4-BE49-F238E27FC236}">
                <a16:creationId xmlns:a16="http://schemas.microsoft.com/office/drawing/2014/main" id="{1315A572-5BAC-08BB-D52F-E9621045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00" y="259200"/>
            <a:ext cx="2067296" cy="7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CBEAAD-F8DC-F53D-CA45-E42C25424C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0" y="2289599"/>
            <a:ext cx="7344816" cy="2232000"/>
          </a:xfrm>
        </p:spPr>
        <p:txBody>
          <a:bodyPr anchor="b"/>
          <a:lstStyle>
            <a:lvl1pPr algn="l">
              <a:lnSpc>
                <a:spcPct val="105000"/>
              </a:lnSpc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E65253-47B2-77D7-1139-5B6A4E2EAF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4658400"/>
            <a:ext cx="7344816" cy="115212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Anlass, Ort und Datum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794463A-AEAE-A2F7-545D-792B155E2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501200"/>
            <a:ext cx="7344816" cy="648000"/>
          </a:xfrm>
        </p:spPr>
        <p:txBody>
          <a:bodyPr anchor="b"/>
          <a:lstStyle>
            <a:lvl1pPr>
              <a:defRPr sz="2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Thema oder Anlass</a:t>
            </a:r>
          </a:p>
        </p:txBody>
      </p:sp>
    </p:spTree>
    <p:extLst>
      <p:ext uri="{BB962C8B-B14F-4D97-AF65-F5344CB8AC3E}">
        <p14:creationId xmlns:p14="http://schemas.microsoft.com/office/powerpoint/2010/main" val="392598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bkreis re">
            <a:extLst>
              <a:ext uri="{FF2B5EF4-FFF2-40B4-BE49-F238E27FC236}">
                <a16:creationId xmlns:a16="http://schemas.microsoft.com/office/drawing/2014/main" id="{D37AF410-1867-C09E-D85E-3B4B78682B0A}"/>
              </a:ext>
            </a:extLst>
          </p:cNvPr>
          <p:cNvSpPr/>
          <p:nvPr/>
        </p:nvSpPr>
        <p:spPr>
          <a:xfrm>
            <a:off x="7752185" y="0"/>
            <a:ext cx="4439815" cy="6858001"/>
          </a:xfrm>
          <a:custGeom>
            <a:avLst/>
            <a:gdLst>
              <a:gd name="connsiteX0" fmla="*/ 1132257 w 4439815"/>
              <a:gd name="connsiteY0" fmla="*/ 0 h 6858001"/>
              <a:gd name="connsiteX1" fmla="*/ 4439815 w 4439815"/>
              <a:gd name="connsiteY1" fmla="*/ 0 h 6858001"/>
              <a:gd name="connsiteX2" fmla="*/ 4439815 w 4439815"/>
              <a:gd name="connsiteY2" fmla="*/ 6858001 h 6858001"/>
              <a:gd name="connsiteX3" fmla="*/ 1136522 w 4439815"/>
              <a:gd name="connsiteY3" fmla="*/ 6858001 h 6858001"/>
              <a:gd name="connsiteX4" fmla="*/ 954900 w 4439815"/>
              <a:gd name="connsiteY4" fmla="*/ 6606595 h 6858001"/>
              <a:gd name="connsiteX5" fmla="*/ 0 w 4439815"/>
              <a:gd name="connsiteY5" fmla="*/ 3429002 h 6858001"/>
              <a:gd name="connsiteX6" fmla="*/ 888892 w 4439815"/>
              <a:gd name="connsiteY6" fmla="*/ 35335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9815" h="6858001">
                <a:moveTo>
                  <a:pt x="1132257" y="0"/>
                </a:moveTo>
                <a:lnTo>
                  <a:pt x="4439815" y="0"/>
                </a:lnTo>
                <a:lnTo>
                  <a:pt x="4439815" y="6858001"/>
                </a:lnTo>
                <a:lnTo>
                  <a:pt x="1136522" y="6858001"/>
                </a:lnTo>
                <a:lnTo>
                  <a:pt x="954900" y="6606595"/>
                </a:lnTo>
                <a:cubicBezTo>
                  <a:pt x="351444" y="5695769"/>
                  <a:pt x="0" y="4603428"/>
                  <a:pt x="0" y="3429002"/>
                </a:cubicBezTo>
                <a:cubicBezTo>
                  <a:pt x="0" y="2298073"/>
                  <a:pt x="325894" y="1243261"/>
                  <a:pt x="888892" y="3533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Bild-Platzhalter">
            <a:extLst>
              <a:ext uri="{FF2B5EF4-FFF2-40B4-BE49-F238E27FC236}">
                <a16:creationId xmlns:a16="http://schemas.microsoft.com/office/drawing/2014/main" id="{E98235A6-7E57-FDCA-DDA7-184D0A0570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888706" cy="6858000"/>
          </a:xfrm>
          <a:custGeom>
            <a:avLst/>
            <a:gdLst>
              <a:gd name="connsiteX0" fmla="*/ 12192000 w 12241213"/>
              <a:gd name="connsiteY0" fmla="*/ 0 h 6858000"/>
              <a:gd name="connsiteX1" fmla="*/ 12241213 w 12241213"/>
              <a:gd name="connsiteY1" fmla="*/ 0 h 6858000"/>
              <a:gd name="connsiteX2" fmla="*/ 12241213 w 12241213"/>
              <a:gd name="connsiteY2" fmla="*/ 6858000 h 6858000"/>
              <a:gd name="connsiteX3" fmla="*/ 12192000 w 12241213"/>
              <a:gd name="connsiteY3" fmla="*/ 6858000 h 6858000"/>
              <a:gd name="connsiteX4" fmla="*/ 0 w 12241213"/>
              <a:gd name="connsiteY4" fmla="*/ 0 h 6858000"/>
              <a:gd name="connsiteX5" fmla="*/ 8884442 w 12241213"/>
              <a:gd name="connsiteY5" fmla="*/ 0 h 6858000"/>
              <a:gd name="connsiteX6" fmla="*/ 8641077 w 12241213"/>
              <a:gd name="connsiteY6" fmla="*/ 353353 h 6858000"/>
              <a:gd name="connsiteX7" fmla="*/ 7752185 w 12241213"/>
              <a:gd name="connsiteY7" fmla="*/ 3429002 h 6858000"/>
              <a:gd name="connsiteX8" fmla="*/ 8707085 w 12241213"/>
              <a:gd name="connsiteY8" fmla="*/ 6606595 h 6858000"/>
              <a:gd name="connsiteX9" fmla="*/ 8888706 w 12241213"/>
              <a:gd name="connsiteY9" fmla="*/ 6858000 h 6858000"/>
              <a:gd name="connsiteX10" fmla="*/ 0 w 12241213"/>
              <a:gd name="connsiteY10" fmla="*/ 6858000 h 6858000"/>
              <a:gd name="connsiteX0" fmla="*/ 12192000 w 12241213"/>
              <a:gd name="connsiteY0" fmla="*/ 6858000 h 6858000"/>
              <a:gd name="connsiteX1" fmla="*/ 12241213 w 12241213"/>
              <a:gd name="connsiteY1" fmla="*/ 0 h 6858000"/>
              <a:gd name="connsiteX2" fmla="*/ 12241213 w 12241213"/>
              <a:gd name="connsiteY2" fmla="*/ 6858000 h 6858000"/>
              <a:gd name="connsiteX3" fmla="*/ 12192000 w 12241213"/>
              <a:gd name="connsiteY3" fmla="*/ 6858000 h 6858000"/>
              <a:gd name="connsiteX4" fmla="*/ 0 w 12241213"/>
              <a:gd name="connsiteY4" fmla="*/ 0 h 6858000"/>
              <a:gd name="connsiteX5" fmla="*/ 8884442 w 12241213"/>
              <a:gd name="connsiteY5" fmla="*/ 0 h 6858000"/>
              <a:gd name="connsiteX6" fmla="*/ 8641077 w 12241213"/>
              <a:gd name="connsiteY6" fmla="*/ 353353 h 6858000"/>
              <a:gd name="connsiteX7" fmla="*/ 7752185 w 12241213"/>
              <a:gd name="connsiteY7" fmla="*/ 3429002 h 6858000"/>
              <a:gd name="connsiteX8" fmla="*/ 8707085 w 12241213"/>
              <a:gd name="connsiteY8" fmla="*/ 6606595 h 6858000"/>
              <a:gd name="connsiteX9" fmla="*/ 8888706 w 12241213"/>
              <a:gd name="connsiteY9" fmla="*/ 6858000 h 6858000"/>
              <a:gd name="connsiteX10" fmla="*/ 0 w 12241213"/>
              <a:gd name="connsiteY10" fmla="*/ 6858000 h 6858000"/>
              <a:gd name="connsiteX11" fmla="*/ 0 w 12241213"/>
              <a:gd name="connsiteY11" fmla="*/ 0 h 6858000"/>
              <a:gd name="connsiteX0" fmla="*/ 12241213 w 12241213"/>
              <a:gd name="connsiteY0" fmla="*/ 6858000 h 6858000"/>
              <a:gd name="connsiteX1" fmla="*/ 12241213 w 12241213"/>
              <a:gd name="connsiteY1" fmla="*/ 0 h 6858000"/>
              <a:gd name="connsiteX2" fmla="*/ 12241213 w 12241213"/>
              <a:gd name="connsiteY2" fmla="*/ 6858000 h 6858000"/>
              <a:gd name="connsiteX3" fmla="*/ 0 w 12241213"/>
              <a:gd name="connsiteY3" fmla="*/ 0 h 6858000"/>
              <a:gd name="connsiteX4" fmla="*/ 8884442 w 12241213"/>
              <a:gd name="connsiteY4" fmla="*/ 0 h 6858000"/>
              <a:gd name="connsiteX5" fmla="*/ 8641077 w 12241213"/>
              <a:gd name="connsiteY5" fmla="*/ 353353 h 6858000"/>
              <a:gd name="connsiteX6" fmla="*/ 7752185 w 12241213"/>
              <a:gd name="connsiteY6" fmla="*/ 3429002 h 6858000"/>
              <a:gd name="connsiteX7" fmla="*/ 8707085 w 12241213"/>
              <a:gd name="connsiteY7" fmla="*/ 6606595 h 6858000"/>
              <a:gd name="connsiteX8" fmla="*/ 8888706 w 12241213"/>
              <a:gd name="connsiteY8" fmla="*/ 6858000 h 6858000"/>
              <a:gd name="connsiteX9" fmla="*/ 0 w 12241213"/>
              <a:gd name="connsiteY9" fmla="*/ 6858000 h 6858000"/>
              <a:gd name="connsiteX10" fmla="*/ 0 w 12241213"/>
              <a:gd name="connsiteY10" fmla="*/ 0 h 6858000"/>
              <a:gd name="connsiteX0" fmla="*/ 0 w 8888706"/>
              <a:gd name="connsiteY0" fmla="*/ 0 h 6858000"/>
              <a:gd name="connsiteX1" fmla="*/ 8884442 w 8888706"/>
              <a:gd name="connsiteY1" fmla="*/ 0 h 6858000"/>
              <a:gd name="connsiteX2" fmla="*/ 8641077 w 8888706"/>
              <a:gd name="connsiteY2" fmla="*/ 353353 h 6858000"/>
              <a:gd name="connsiteX3" fmla="*/ 7752185 w 8888706"/>
              <a:gd name="connsiteY3" fmla="*/ 3429002 h 6858000"/>
              <a:gd name="connsiteX4" fmla="*/ 8707085 w 8888706"/>
              <a:gd name="connsiteY4" fmla="*/ 6606595 h 6858000"/>
              <a:gd name="connsiteX5" fmla="*/ 8888706 w 8888706"/>
              <a:gd name="connsiteY5" fmla="*/ 6858000 h 6858000"/>
              <a:gd name="connsiteX6" fmla="*/ 0 w 8888706"/>
              <a:gd name="connsiteY6" fmla="*/ 6858000 h 6858000"/>
              <a:gd name="connsiteX7" fmla="*/ 0 w 888870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8706" h="6858000">
                <a:moveTo>
                  <a:pt x="0" y="0"/>
                </a:moveTo>
                <a:lnTo>
                  <a:pt x="8884442" y="0"/>
                </a:lnTo>
                <a:lnTo>
                  <a:pt x="8641077" y="353353"/>
                </a:lnTo>
                <a:cubicBezTo>
                  <a:pt x="8078079" y="1243261"/>
                  <a:pt x="7752185" y="2298073"/>
                  <a:pt x="7752185" y="3429002"/>
                </a:cubicBezTo>
                <a:cubicBezTo>
                  <a:pt x="7752185" y="4603428"/>
                  <a:pt x="8103629" y="5695769"/>
                  <a:pt x="8707085" y="6606595"/>
                </a:cubicBezTo>
                <a:lnTo>
                  <a:pt x="888870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r"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die Titel-Folie: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dirty="0"/>
              <a:t>Bitte zum Markieren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/>
              <a:t> oberhalb dieses Textes auf den Folienrand klicken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/>
              <a:t>und dann über die Registerkarte „Einfügen“,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/>
              <a:t>Schaltfläche „Bilder“ das gewünschte Bild wählen. 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11" name="Logo-Platzhalter">
            <a:extLst>
              <a:ext uri="{FF2B5EF4-FFF2-40B4-BE49-F238E27FC236}">
                <a16:creationId xmlns:a16="http://schemas.microsoft.com/office/drawing/2014/main" id="{95C5282A-EC6A-F00C-B253-D64B8591CC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62800" y="259200"/>
            <a:ext cx="20700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2pPr marL="0" indent="0">
              <a:buNone/>
              <a:defRPr/>
            </a:lvl2pPr>
            <a:lvl3pPr marL="216000" indent="0">
              <a:buNone/>
              <a:defRPr/>
            </a:lvl3pPr>
            <a:lvl4pPr marL="432000" indent="0">
              <a:buNone/>
              <a:defRPr/>
            </a:lvl4pPr>
            <a:lvl5pPr marL="648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CBEAAD-F8DC-F53D-CA45-E42C25424C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0" y="2289599"/>
            <a:ext cx="7344816" cy="2232000"/>
          </a:xfrm>
        </p:spPr>
        <p:txBody>
          <a:bodyPr anchor="b"/>
          <a:lstStyle>
            <a:lvl1pPr algn="l">
              <a:lnSpc>
                <a:spcPct val="10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E65253-47B2-77D7-1139-5B6A4E2EAF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4658400"/>
            <a:ext cx="7344816" cy="115212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Anlass, Ort und Datum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794463A-AEAE-A2F7-545D-792B155E2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501200"/>
            <a:ext cx="7344816" cy="648000"/>
          </a:xfrm>
        </p:spPr>
        <p:txBody>
          <a:bodyPr anchor="b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Thema oder Anlass</a:t>
            </a:r>
          </a:p>
        </p:txBody>
      </p:sp>
    </p:spTree>
    <p:extLst>
      <p:ext uri="{BB962C8B-B14F-4D97-AF65-F5344CB8AC3E}">
        <p14:creationId xmlns:p14="http://schemas.microsoft.com/office/powerpoint/2010/main" val="226360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ertelkreis re u">
            <a:extLst>
              <a:ext uri="{FF2B5EF4-FFF2-40B4-BE49-F238E27FC236}">
                <a16:creationId xmlns:a16="http://schemas.microsoft.com/office/drawing/2014/main" id="{1DD84FB8-4E5E-94E0-2724-4326363266C2}"/>
              </a:ext>
            </a:extLst>
          </p:cNvPr>
          <p:cNvSpPr/>
          <p:nvPr/>
        </p:nvSpPr>
        <p:spPr>
          <a:xfrm>
            <a:off x="9396190" y="4008415"/>
            <a:ext cx="2795810" cy="2849585"/>
          </a:xfrm>
          <a:custGeom>
            <a:avLst/>
            <a:gdLst>
              <a:gd name="connsiteX0" fmla="*/ 2795810 w 2795810"/>
              <a:gd name="connsiteY0" fmla="*/ 0 h 2849585"/>
              <a:gd name="connsiteX1" fmla="*/ 2795810 w 2795810"/>
              <a:gd name="connsiteY1" fmla="*/ 2849585 h 2849585"/>
              <a:gd name="connsiteX2" fmla="*/ 0 w 2795810"/>
              <a:gd name="connsiteY2" fmla="*/ 2849585 h 2849585"/>
              <a:gd name="connsiteX3" fmla="*/ 17617 w 2795810"/>
              <a:gd name="connsiteY3" fmla="*/ 2807387 h 2849585"/>
              <a:gd name="connsiteX4" fmla="*/ 2757389 w 2795810"/>
              <a:gd name="connsiteY4" fmla="*/ 17370 h 284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5810" h="2849585">
                <a:moveTo>
                  <a:pt x="2795810" y="0"/>
                </a:moveTo>
                <a:lnTo>
                  <a:pt x="2795810" y="2849585"/>
                </a:lnTo>
                <a:lnTo>
                  <a:pt x="0" y="2849585"/>
                </a:lnTo>
                <a:lnTo>
                  <a:pt x="17617" y="2807387"/>
                </a:lnTo>
                <a:cubicBezTo>
                  <a:pt x="577661" y="1588574"/>
                  <a:pt x="1550650" y="598837"/>
                  <a:pt x="2757389" y="1737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B33A86-A1B5-6951-716F-46488B6AF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95F9A-0C74-CB96-A74A-9E620276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9" y="1484784"/>
            <a:ext cx="8712966" cy="4752623"/>
          </a:xfrm>
        </p:spPr>
        <p:txBody>
          <a:bodyPr/>
          <a:lstStyle>
            <a:lvl1pPr marL="216000" indent="-2160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  <a:latin typeface="+mj-lt"/>
              </a:defRPr>
            </a:lvl1pPr>
            <a:lvl2pPr marL="216000" indent="0">
              <a:spcBef>
                <a:spcPts val="200"/>
              </a:spcBef>
              <a:buFontTx/>
              <a:buNone/>
              <a:defRPr>
                <a:solidFill>
                  <a:schemeClr val="accent5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Datumsplatzhalter 9" hidden="1">
            <a:extLst>
              <a:ext uri="{FF2B5EF4-FFF2-40B4-BE49-F238E27FC236}">
                <a16:creationId xmlns:a16="http://schemas.microsoft.com/office/drawing/2014/main" id="{5460E19C-19A7-4751-3532-EBCC4713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13E3-3393-4723-BF28-FBFF7568D56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49FE44F-DB96-0D23-8110-3BC70693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7297C3-4715-1B26-9D27-F461C3E2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39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3A86-A1B5-6951-716F-46488B6A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95F9A-0C74-CB96-A74A-9E620276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 hidden="1">
            <a:extLst>
              <a:ext uri="{FF2B5EF4-FFF2-40B4-BE49-F238E27FC236}">
                <a16:creationId xmlns:a16="http://schemas.microsoft.com/office/drawing/2014/main" id="{B9594E1C-D63A-0FD8-1C6D-03D2CBFE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B42D-6720-4839-941E-54347B04A3F1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F46084-0F48-EFC8-A657-E3A07E55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A522932-CF54-01E9-95AB-E41CEA75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farbi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bkreis negativ">
            <a:extLst>
              <a:ext uri="{FF2B5EF4-FFF2-40B4-BE49-F238E27FC236}">
                <a16:creationId xmlns:a16="http://schemas.microsoft.com/office/drawing/2014/main" id="{9ABF58C6-1C29-FC72-8AE9-8E5C4C32496B}"/>
              </a:ext>
            </a:extLst>
          </p:cNvPr>
          <p:cNvSpPr/>
          <p:nvPr/>
        </p:nvSpPr>
        <p:spPr>
          <a:xfrm>
            <a:off x="8000458" y="0"/>
            <a:ext cx="4191543" cy="6858000"/>
          </a:xfrm>
          <a:custGeom>
            <a:avLst/>
            <a:gdLst>
              <a:gd name="connsiteX0" fmla="*/ 0 w 4191543"/>
              <a:gd name="connsiteY0" fmla="*/ 0 h 6858000"/>
              <a:gd name="connsiteX1" fmla="*/ 4191543 w 4191543"/>
              <a:gd name="connsiteY1" fmla="*/ 0 h 6858000"/>
              <a:gd name="connsiteX2" fmla="*/ 4191543 w 4191543"/>
              <a:gd name="connsiteY2" fmla="*/ 6858000 h 6858000"/>
              <a:gd name="connsiteX3" fmla="*/ 0 w 4191543"/>
              <a:gd name="connsiteY3" fmla="*/ 6858000 h 6858000"/>
              <a:gd name="connsiteX4" fmla="*/ 148033 w 4191543"/>
              <a:gd name="connsiteY4" fmla="*/ 6649829 h 6858000"/>
              <a:gd name="connsiteX5" fmla="*/ 1131860 w 4191543"/>
              <a:gd name="connsiteY5" fmla="*/ 3429000 h 6858000"/>
              <a:gd name="connsiteX6" fmla="*/ 148033 w 4191543"/>
              <a:gd name="connsiteY6" fmla="*/ 2081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543" h="6858000">
                <a:moveTo>
                  <a:pt x="0" y="0"/>
                </a:moveTo>
                <a:lnTo>
                  <a:pt x="4191543" y="0"/>
                </a:lnTo>
                <a:lnTo>
                  <a:pt x="4191543" y="6858000"/>
                </a:lnTo>
                <a:lnTo>
                  <a:pt x="0" y="6858000"/>
                </a:lnTo>
                <a:lnTo>
                  <a:pt x="148033" y="6649829"/>
                </a:lnTo>
                <a:cubicBezTo>
                  <a:pt x="769170" y="5730425"/>
                  <a:pt x="1131860" y="4622068"/>
                  <a:pt x="1131860" y="3429000"/>
                </a:cubicBezTo>
                <a:cubicBezTo>
                  <a:pt x="1131860" y="2235932"/>
                  <a:pt x="769170" y="1127575"/>
                  <a:pt x="148033" y="2081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1" name="DGB-Logo weiss">
            <a:extLst>
              <a:ext uri="{FF2B5EF4-FFF2-40B4-BE49-F238E27FC236}">
                <a16:creationId xmlns:a16="http://schemas.microsoft.com/office/drawing/2014/main" id="{3682F6E1-DC66-B544-87C2-1AEAF77D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5836" y="260350"/>
            <a:ext cx="1162638" cy="720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4A0BF2-E2A3-5EFA-98F7-D58788F7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124745"/>
            <a:ext cx="8137464" cy="2808312"/>
          </a:xfrm>
        </p:spPr>
        <p:txBody>
          <a:bodyPr anchor="b"/>
          <a:lstStyle>
            <a:lvl1pPr>
              <a:lnSpc>
                <a:spcPct val="105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 vor dem nächsten Kapitel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2D6060-23DC-FB00-BAAA-F495E49A37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800" y="3933057"/>
            <a:ext cx="8136000" cy="115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17536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bschnittsüberschrift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bkreis negativ">
            <a:extLst>
              <a:ext uri="{FF2B5EF4-FFF2-40B4-BE49-F238E27FC236}">
                <a16:creationId xmlns:a16="http://schemas.microsoft.com/office/drawing/2014/main" id="{9ABF58C6-1C29-FC72-8AE9-8E5C4C32496B}"/>
              </a:ext>
            </a:extLst>
          </p:cNvPr>
          <p:cNvSpPr/>
          <p:nvPr/>
        </p:nvSpPr>
        <p:spPr>
          <a:xfrm>
            <a:off x="8000458" y="0"/>
            <a:ext cx="4191543" cy="6858000"/>
          </a:xfrm>
          <a:custGeom>
            <a:avLst/>
            <a:gdLst>
              <a:gd name="connsiteX0" fmla="*/ 0 w 4191543"/>
              <a:gd name="connsiteY0" fmla="*/ 0 h 6858000"/>
              <a:gd name="connsiteX1" fmla="*/ 4191543 w 4191543"/>
              <a:gd name="connsiteY1" fmla="*/ 0 h 6858000"/>
              <a:gd name="connsiteX2" fmla="*/ 4191543 w 4191543"/>
              <a:gd name="connsiteY2" fmla="*/ 6858000 h 6858000"/>
              <a:gd name="connsiteX3" fmla="*/ 0 w 4191543"/>
              <a:gd name="connsiteY3" fmla="*/ 6858000 h 6858000"/>
              <a:gd name="connsiteX4" fmla="*/ 148033 w 4191543"/>
              <a:gd name="connsiteY4" fmla="*/ 6649829 h 6858000"/>
              <a:gd name="connsiteX5" fmla="*/ 1131860 w 4191543"/>
              <a:gd name="connsiteY5" fmla="*/ 3429000 h 6858000"/>
              <a:gd name="connsiteX6" fmla="*/ 148033 w 4191543"/>
              <a:gd name="connsiteY6" fmla="*/ 2081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543" h="6858000">
                <a:moveTo>
                  <a:pt x="0" y="0"/>
                </a:moveTo>
                <a:lnTo>
                  <a:pt x="4191543" y="0"/>
                </a:lnTo>
                <a:lnTo>
                  <a:pt x="4191543" y="6858000"/>
                </a:lnTo>
                <a:lnTo>
                  <a:pt x="0" y="6858000"/>
                </a:lnTo>
                <a:lnTo>
                  <a:pt x="148033" y="6649829"/>
                </a:lnTo>
                <a:cubicBezTo>
                  <a:pt x="769170" y="5730425"/>
                  <a:pt x="1131860" y="4622068"/>
                  <a:pt x="1131860" y="3429000"/>
                </a:cubicBezTo>
                <a:cubicBezTo>
                  <a:pt x="1131860" y="2235932"/>
                  <a:pt x="769170" y="1127575"/>
                  <a:pt x="148033" y="20817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1" name="DGB-Logo weiss">
            <a:extLst>
              <a:ext uri="{FF2B5EF4-FFF2-40B4-BE49-F238E27FC236}">
                <a16:creationId xmlns:a16="http://schemas.microsoft.com/office/drawing/2014/main" id="{3682F6E1-DC66-B544-87C2-1AEAF77D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5836" y="260350"/>
            <a:ext cx="1162638" cy="720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4A0BF2-E2A3-5EFA-98F7-D58788F7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124745"/>
            <a:ext cx="8137464" cy="2808312"/>
          </a:xfrm>
        </p:spPr>
        <p:txBody>
          <a:bodyPr anchor="b"/>
          <a:lstStyle>
            <a:lvl1pPr>
              <a:lnSpc>
                <a:spcPct val="105000"/>
              </a:lnSpc>
              <a:defRPr sz="46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Zwischenüberschrift vor dem nächsten Kapitel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2D6060-23DC-FB00-BAAA-F495E49A37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800" y="3933057"/>
            <a:ext cx="8136000" cy="115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05408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1E82-DFD4-909A-EB19-EFF2001A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DD5F9-1B89-05C8-A408-098DD3C73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83200"/>
            <a:ext cx="5472012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161D16-734E-7431-BB74-81A143DC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89" y="1483200"/>
            <a:ext cx="5472000" cy="475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 hidden="1">
            <a:extLst>
              <a:ext uri="{FF2B5EF4-FFF2-40B4-BE49-F238E27FC236}">
                <a16:creationId xmlns:a16="http://schemas.microsoft.com/office/drawing/2014/main" id="{C9D01F13-E0FD-68F1-BA80-9D4B5559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5B9B-3182-4B66-AA1F-07CC7279E8D6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00D9DD1-A93F-DD27-D174-2EB0F28C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E428EC3-BF22-AB42-5E86-291D310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31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1E82-DFD4-909A-EB19-EFF2001A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DD5F9-1B89-05C8-A408-098DD3C73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83200"/>
            <a:ext cx="4391916" cy="4752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C58463-B5EB-75F1-30C8-FA234F17B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1904" y="1484314"/>
            <a:ext cx="6552109" cy="475297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Datumsplatzhalter 11" hidden="1">
            <a:extLst>
              <a:ext uri="{FF2B5EF4-FFF2-40B4-BE49-F238E27FC236}">
                <a16:creationId xmlns:a16="http://schemas.microsoft.com/office/drawing/2014/main" id="{2FD26E26-65DD-ABE8-1787-14E042B00F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A872A5-4136-4A38-8352-94848AAE521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34B3B751-C781-A7F0-6D39-86A88F629B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0BC4A0E-2CA2-2227-0B0C-7CA90EC289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3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GB-Logo rot">
            <a:extLst>
              <a:ext uri="{FF2B5EF4-FFF2-40B4-BE49-F238E27FC236}">
                <a16:creationId xmlns:a16="http://schemas.microsoft.com/office/drawing/2014/main" id="{0C51A54B-763B-9D60-442A-5198F212E9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5835" y="260350"/>
            <a:ext cx="1162640" cy="72007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7B208-31F1-E0A8-9D48-2F01E10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10081120" cy="86400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0E5FE-68A9-50FB-AA8E-4262D3291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484784"/>
            <a:ext cx="11376645" cy="475262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F8E9C03A-B97C-17B1-064B-18BCD2E1E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6189" y="6381327"/>
            <a:ext cx="1788611" cy="288034"/>
          </a:xfrm>
          <a:prstGeom prst="rect">
            <a:avLst/>
          </a:prstGeom>
        </p:spPr>
        <p:txBody>
          <a:bodyPr vert="horz" lIns="72000" tIns="36000" rIns="72000" bIns="36000" rtlCol="0" anchor="b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2DE96F07-4173-4580-95BC-304A74B3D17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8C2819-12A7-2017-9391-40719977A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6" y="6383325"/>
            <a:ext cx="8712969" cy="288033"/>
          </a:xfrm>
          <a:prstGeom prst="rect">
            <a:avLst/>
          </a:prstGeom>
        </p:spPr>
        <p:txBody>
          <a:bodyPr vert="horz" lIns="72000" tIns="36000" rIns="72000" bIns="36000" rtlCol="0" anchor="b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DF217-085A-71A7-165C-669462F01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656" y="6383325"/>
            <a:ext cx="540000" cy="288033"/>
          </a:xfrm>
          <a:prstGeom prst="rect">
            <a:avLst/>
          </a:prstGeom>
        </p:spPr>
        <p:txBody>
          <a:bodyPr vert="horz" lIns="72000" tIns="36000" rIns="72000" bIns="36000" rtlCol="0" anchor="b" anchorCtr="0"/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FF5C4DC4-96A9-4D6A-83FC-B1E7B9100F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4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7" r:id="rId4"/>
    <p:sldLayoutId id="2147483650" r:id="rId5"/>
    <p:sldLayoutId id="2147483651" r:id="rId6"/>
    <p:sldLayoutId id="2147483662" r:id="rId7"/>
    <p:sldLayoutId id="2147483652" r:id="rId8"/>
    <p:sldLayoutId id="2147483663" r:id="rId9"/>
    <p:sldLayoutId id="2147483664" r:id="rId10"/>
    <p:sldLayoutId id="2147483665" r:id="rId11"/>
    <p:sldLayoutId id="2147483654" r:id="rId12"/>
    <p:sldLayoutId id="2147483655" r:id="rId13"/>
    <p:sldLayoutId id="2147483666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3840">
          <p15:clr>
            <a:srgbClr val="F26B43"/>
          </p15:clr>
        </p15:guide>
        <p15:guide id="3" pos="7514">
          <p15:clr>
            <a:srgbClr val="F26B43"/>
          </p15:clr>
        </p15:guide>
        <p15:guide id="4" pos="257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929">
          <p15:clr>
            <a:srgbClr val="F26B43"/>
          </p15:clr>
        </p15:guide>
        <p15:guide id="8" pos="7423">
          <p15:clr>
            <a:srgbClr val="F26B43"/>
          </p15:clr>
        </p15:guide>
        <p15:guide id="9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FD08B-29C5-E7E4-B9FA-3CDF9DB5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852936"/>
            <a:ext cx="7344816" cy="1656184"/>
          </a:xfrm>
        </p:spPr>
        <p:txBody>
          <a:bodyPr/>
          <a:lstStyle/>
          <a:p>
            <a:r>
              <a:rPr lang="de-DE" sz="2400" dirty="0"/>
              <a:t>Rückkehr der Austeritätspolitik? Zur Diskussion um die Reform des Stabilitäts- und Wachstumspaktes und  der EU </a:t>
            </a:r>
            <a:r>
              <a:rPr lang="de-DE" sz="2400" dirty="0" err="1"/>
              <a:t>economic</a:t>
            </a:r>
            <a:r>
              <a:rPr lang="de-DE" sz="2400" dirty="0"/>
              <a:t> </a:t>
            </a:r>
            <a:r>
              <a:rPr lang="de-DE" sz="2400" dirty="0" err="1"/>
              <a:t>governance</a:t>
            </a:r>
            <a:endParaRPr lang="de-DE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36C6A2-341A-3226-0B71-5EFA2621C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4869159"/>
            <a:ext cx="7344816" cy="942181"/>
          </a:xfrm>
        </p:spPr>
        <p:txBody>
          <a:bodyPr/>
          <a:lstStyle/>
          <a:p>
            <a:r>
              <a:rPr lang="de-DE" sz="1800" dirty="0"/>
              <a:t>24. April 2024 online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B04029-81EC-56C6-6691-F9D0349E4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1412776"/>
            <a:ext cx="7344816" cy="1296144"/>
          </a:xfrm>
        </p:spPr>
        <p:txBody>
          <a:bodyPr/>
          <a:lstStyle/>
          <a:p>
            <a:endParaRPr lang="de-DE" sz="2800" dirty="0"/>
          </a:p>
          <a:p>
            <a:endParaRPr lang="de-DE" dirty="0"/>
          </a:p>
          <a:p>
            <a:endParaRPr lang="de-DE" sz="2800" dirty="0"/>
          </a:p>
          <a:p>
            <a:endParaRPr lang="de-DE" dirty="0"/>
          </a:p>
          <a:p>
            <a:r>
              <a:rPr lang="de-DE" dirty="0"/>
              <a:t>Attac AG Europa</a:t>
            </a:r>
          </a:p>
        </p:txBody>
      </p:sp>
    </p:spTree>
    <p:extLst>
      <p:ext uri="{BB962C8B-B14F-4D97-AF65-F5344CB8AC3E}">
        <p14:creationId xmlns:p14="http://schemas.microsoft.com/office/powerpoint/2010/main" val="266127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5982-3691-245F-CF69-47047DF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4) Wie geht es weiter?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5F1611-7BE0-5770-5593-DCAA1F8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6" y="6237407"/>
            <a:ext cx="9289034" cy="620593"/>
          </a:xfrm>
        </p:spPr>
        <p:txBody>
          <a:bodyPr/>
          <a:lstStyle/>
          <a:p>
            <a:r>
              <a:rPr lang="de-DE" sz="1800" b="1" dirty="0"/>
              <a:t>Konservativ geschätzt:</a:t>
            </a:r>
            <a:r>
              <a:rPr lang="de-DE" sz="1800" dirty="0"/>
              <a:t> öffentlicher Anteil mindestens 25-50% nötig</a:t>
            </a:r>
          </a:p>
          <a:p>
            <a:r>
              <a:rPr lang="de-DE" sz="1800" dirty="0"/>
              <a:t>= 1-2% des EU-BIPs </a:t>
            </a:r>
            <a:r>
              <a:rPr lang="de-DE" sz="1800" b="1" i="1" dirty="0"/>
              <a:t>pro Jahr </a:t>
            </a:r>
            <a:r>
              <a:rPr lang="de-DE" sz="1800" i="1" dirty="0"/>
              <a:t>(≈ 1-2 Mal gesamter 7-jähriger EU Haushalt!)</a:t>
            </a:r>
            <a:endParaRPr lang="de-DE" sz="1800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D5BDA-C93F-0CF0-B897-8124CA92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3A50DB9-F876-74BE-7F24-63D2F970AEE0}"/>
              </a:ext>
            </a:extLst>
          </p:cNvPr>
          <p:cNvSpPr/>
          <p:nvPr/>
        </p:nvSpPr>
        <p:spPr>
          <a:xfrm>
            <a:off x="3143672" y="1195742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</a:rPr>
              <a:t>Riesige Investitionslücken in der Transformation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FD1F07-88CE-8377-BDE9-B34B4964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62ED51B3-9C9B-4749-EA7C-076436AF9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304941"/>
              </p:ext>
            </p:extLst>
          </p:nvPr>
        </p:nvGraphicFramePr>
        <p:xfrm>
          <a:off x="827584" y="1699799"/>
          <a:ext cx="10633072" cy="453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1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1518-798D-4005-C8C5-169C6D1C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4) Wie geht es weiter?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6FAF1F-958C-3703-11C0-A960C5A5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D1EC2B-03A2-0DC7-5C35-7C20F99D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2FF63C4-9FD9-07C3-D034-A9FC394465E8}"/>
              </a:ext>
            </a:extLst>
          </p:cNvPr>
          <p:cNvSpPr/>
          <p:nvPr/>
        </p:nvSpPr>
        <p:spPr>
          <a:xfrm>
            <a:off x="5087271" y="1700808"/>
            <a:ext cx="3529011" cy="4176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Aufbau-</a:t>
            </a:r>
            <a:r>
              <a:rPr lang="de-DE" b="1" dirty="0" err="1"/>
              <a:t>Resilienzfazilität</a:t>
            </a:r>
            <a:endParaRPr lang="de-DE" b="1" dirty="0"/>
          </a:p>
          <a:p>
            <a:pPr algn="ctr"/>
            <a:r>
              <a:rPr lang="de-DE" dirty="0"/>
              <a:t> 168 Mrd. € (Zuschüsse) 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41A879B-5FFF-2AAE-F660-C58A05FD871D}"/>
              </a:ext>
            </a:extLst>
          </p:cNvPr>
          <p:cNvSpPr/>
          <p:nvPr/>
        </p:nvSpPr>
        <p:spPr>
          <a:xfrm>
            <a:off x="8222153" y="2572486"/>
            <a:ext cx="3168352" cy="273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Strukturfonds</a:t>
            </a:r>
            <a:r>
              <a:rPr lang="de-DE" dirty="0"/>
              <a:t> (inkl. Just Transition Fonds</a:t>
            </a:r>
          </a:p>
          <a:p>
            <a:pPr algn="ctr"/>
            <a:r>
              <a:rPr lang="de-DE" dirty="0"/>
              <a:t>120 Mrd. €</a:t>
            </a:r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AFCD979E-FCDC-F79E-C154-93451394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247" y="4594605"/>
            <a:ext cx="3449135" cy="20882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DE" sz="1800" b="1" dirty="0"/>
              <a:t>ETS-Fonds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Modernisierungsfonds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Innovationsfonds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Sozialer Klimafonds</a:t>
            </a:r>
          </a:p>
          <a:p>
            <a:pPr algn="ctr"/>
            <a:r>
              <a:rPr lang="de-DE" sz="1800" dirty="0"/>
              <a:t> 100 Mrd. €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FBA9096-9C42-76C0-BCC3-6199E07A4F64}"/>
              </a:ext>
            </a:extLst>
          </p:cNvPr>
          <p:cNvSpPr/>
          <p:nvPr/>
        </p:nvSpPr>
        <p:spPr>
          <a:xfrm>
            <a:off x="518962" y="1591538"/>
            <a:ext cx="3707792" cy="4536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5"/>
                </a:solidFill>
              </a:rPr>
              <a:t> </a:t>
            </a:r>
          </a:p>
          <a:p>
            <a:r>
              <a:rPr lang="de-DE" sz="2800" dirty="0">
                <a:solidFill>
                  <a:schemeClr val="accent5"/>
                </a:solidFill>
              </a:rPr>
              <a:t>Bestehende EU-Förderinstrumente reichen nicht aus und laufen (teilweise) absehbar aus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7EBEBDA-956E-6B1F-AF92-8840C54A2D06}"/>
              </a:ext>
            </a:extLst>
          </p:cNvPr>
          <p:cNvSpPr/>
          <p:nvPr/>
        </p:nvSpPr>
        <p:spPr>
          <a:xfrm>
            <a:off x="4511824" y="6128042"/>
            <a:ext cx="3168354" cy="397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</a:rPr>
              <a:t>Quelle: EU Climate Funding Tracker/Agora Energiewende, eigene Ergänzungen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9BF017-BF6F-0815-FEDB-D0DC255A3269}"/>
              </a:ext>
            </a:extLst>
          </p:cNvPr>
          <p:cNvSpPr txBox="1"/>
          <p:nvPr/>
        </p:nvSpPr>
        <p:spPr>
          <a:xfrm>
            <a:off x="6023992" y="1212644"/>
            <a:ext cx="61680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5"/>
                </a:solidFill>
              </a:rPr>
              <a:t>Klimainvestitionen in EU-Förderprogrammen</a:t>
            </a:r>
          </a:p>
          <a:p>
            <a:endParaRPr lang="de-DE" dirty="0"/>
          </a:p>
        </p:txBody>
      </p:sp>
      <p:sp>
        <p:nvSpPr>
          <p:cNvPr id="6" name="Inhaltsplatzhalter 33">
            <a:extLst>
              <a:ext uri="{FF2B5EF4-FFF2-40B4-BE49-F238E27FC236}">
                <a16:creationId xmlns:a16="http://schemas.microsoft.com/office/drawing/2014/main" id="{63FAB90D-2329-50FF-37B8-DB23BA94AC1B}"/>
              </a:ext>
            </a:extLst>
          </p:cNvPr>
          <p:cNvSpPr txBox="1">
            <a:spLocks/>
          </p:cNvSpPr>
          <p:nvPr/>
        </p:nvSpPr>
        <p:spPr>
          <a:xfrm>
            <a:off x="8117647" y="4747005"/>
            <a:ext cx="3449135" cy="2088208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2000" tIns="36000" rIns="7200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sz="1800" b="1" dirty="0"/>
              <a:t>ETS-Fonds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Modernisierungsfonds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Innovationsfonds</a:t>
            </a:r>
          </a:p>
          <a:p>
            <a:pPr algn="ctr">
              <a:spcBef>
                <a:spcPts val="0"/>
              </a:spcBef>
            </a:pPr>
            <a:r>
              <a:rPr lang="de-DE" sz="1800" dirty="0"/>
              <a:t>Sozialer Klimafonds</a:t>
            </a:r>
          </a:p>
          <a:p>
            <a:pPr algn="ctr"/>
            <a:r>
              <a:rPr lang="de-DE" sz="1800" dirty="0"/>
              <a:t> 100 Mrd. €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D177DB-64A7-F653-9B48-E50A8A091E01}"/>
              </a:ext>
            </a:extLst>
          </p:cNvPr>
          <p:cNvSpPr/>
          <p:nvPr/>
        </p:nvSpPr>
        <p:spPr>
          <a:xfrm>
            <a:off x="7957800" y="1787028"/>
            <a:ext cx="3168352" cy="120761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Invest</a:t>
            </a:r>
            <a:r>
              <a:rPr lang="de-DE" b="1" dirty="0"/>
              <a:t> EU</a:t>
            </a:r>
          </a:p>
          <a:p>
            <a:pPr algn="ctr"/>
            <a:r>
              <a:rPr lang="de-DE" dirty="0"/>
              <a:t> 16 Mrd. €</a:t>
            </a:r>
          </a:p>
        </p:txBody>
      </p:sp>
    </p:spTree>
    <p:extLst>
      <p:ext uri="{BB962C8B-B14F-4D97-AF65-F5344CB8AC3E}">
        <p14:creationId xmlns:p14="http://schemas.microsoft.com/office/powerpoint/2010/main" val="42141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C2BAE-4199-13A0-7E83-BC6855F7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4) Wie geht es weiter? </a:t>
            </a:r>
            <a:br>
              <a:rPr lang="de-DE" dirty="0"/>
            </a:br>
            <a:r>
              <a:rPr lang="de-DE" dirty="0"/>
              <a:t>Politische Forderung: EU-Zukunftsfonds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E194D-823D-5FA8-F166-75F2EB63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6B8799-9E0E-BC84-541B-0711553C2E72}"/>
              </a:ext>
            </a:extLst>
          </p:cNvPr>
          <p:cNvSpPr/>
          <p:nvPr/>
        </p:nvSpPr>
        <p:spPr>
          <a:xfrm>
            <a:off x="357641" y="6093296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F090DE-A2FD-0604-3287-EE9D50C5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96" y="1125234"/>
            <a:ext cx="8530139" cy="4752623"/>
          </a:xfrm>
        </p:spPr>
        <p:txBody>
          <a:bodyPr/>
          <a:lstStyle/>
          <a:p>
            <a:endParaRPr lang="de-DE" dirty="0"/>
          </a:p>
          <a:p>
            <a:r>
              <a:rPr lang="de-DE" dirty="0">
                <a:solidFill>
                  <a:schemeClr val="accent5"/>
                </a:solidFill>
              </a:rPr>
              <a:t>Elemente</a:t>
            </a:r>
          </a:p>
          <a:p>
            <a:endParaRPr lang="de-DE" dirty="0">
              <a:solidFill>
                <a:schemeClr val="accent5"/>
              </a:solidFill>
            </a:endParaRPr>
          </a:p>
          <a:p>
            <a:pPr marL="457200" indent="-457200">
              <a:buAutoNum type="arabicParenR"/>
            </a:pPr>
            <a:r>
              <a:rPr lang="de-DE" dirty="0">
                <a:solidFill>
                  <a:schemeClr val="accent5"/>
                </a:solidFill>
              </a:rPr>
              <a:t>Volumen: 1% des BIPs</a:t>
            </a:r>
          </a:p>
          <a:p>
            <a:pPr marL="457200" indent="-457200">
              <a:buFontTx/>
              <a:buAutoNum type="arabicParenR"/>
            </a:pPr>
            <a:r>
              <a:rPr lang="de-DE" dirty="0">
                <a:solidFill>
                  <a:schemeClr val="accent5"/>
                </a:solidFill>
              </a:rPr>
              <a:t>Finanzierung über </a:t>
            </a:r>
            <a:r>
              <a:rPr lang="de-DE" dirty="0" err="1">
                <a:solidFill>
                  <a:schemeClr val="accent5"/>
                </a:solidFill>
              </a:rPr>
              <a:t>Emmission</a:t>
            </a:r>
            <a:r>
              <a:rPr lang="de-DE" dirty="0">
                <a:solidFill>
                  <a:schemeClr val="accent5"/>
                </a:solidFill>
              </a:rPr>
              <a:t> gemeinschaftlicher Anleihen</a:t>
            </a:r>
          </a:p>
          <a:p>
            <a:pPr marL="457200" indent="-457200">
              <a:buAutoNum type="arabicParenR"/>
            </a:pPr>
            <a:r>
              <a:rPr lang="de-DE" dirty="0">
                <a:solidFill>
                  <a:schemeClr val="accent5"/>
                </a:solidFill>
              </a:rPr>
              <a:t>Grenzüberschreitende &amp; national verwaltete Investitionsprojekte</a:t>
            </a:r>
          </a:p>
          <a:p>
            <a:pPr marL="457200" indent="-457200">
              <a:buAutoNum type="arabicParenR"/>
            </a:pPr>
            <a:r>
              <a:rPr lang="de-DE" dirty="0">
                <a:solidFill>
                  <a:schemeClr val="accent5"/>
                </a:solidFill>
              </a:rPr>
              <a:t>Investitionsfelder: Fokus auf Infrastruktur, Energieunion, Stärkung der europäischen Industriestandorte, Weiterbildung &amp; Qualifizierung</a:t>
            </a:r>
          </a:p>
          <a:p>
            <a:pPr marL="457200" indent="-457200">
              <a:buAutoNum type="arabicParenR"/>
            </a:pPr>
            <a:r>
              <a:rPr lang="de-DE" dirty="0">
                <a:solidFill>
                  <a:schemeClr val="accent5"/>
                </a:solidFill>
              </a:rPr>
              <a:t>Finanzierung öffentlicher Investitionen und Instrumente zur Förderung privater Investitionen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5"/>
                </a:solidFill>
                <a:sym typeface="Wingdings" panose="05000000000000000000" pitchFamily="2" charset="2"/>
              </a:rPr>
              <a:t>Keine Konkurrenz zu Strukturfonds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err="1">
                <a:solidFill>
                  <a:schemeClr val="accent5"/>
                </a:solidFill>
                <a:sym typeface="Wingdings" panose="05000000000000000000" pitchFamily="2" charset="2"/>
              </a:rPr>
              <a:t>Governance</a:t>
            </a:r>
            <a:r>
              <a:rPr lang="de-DE" dirty="0">
                <a:solidFill>
                  <a:schemeClr val="accent5"/>
                </a:solidFill>
                <a:sym typeface="Wingdings" panose="05000000000000000000" pitchFamily="2" charset="2"/>
              </a:rPr>
              <a:t>: Partnerschaftsprinzip und soziale Konditionalitäten</a:t>
            </a:r>
            <a:endParaRPr lang="de-DE" dirty="0">
              <a:solidFill>
                <a:schemeClr val="accent5"/>
              </a:solidFill>
            </a:endParaRPr>
          </a:p>
          <a:p>
            <a:pPr marL="457200" indent="-457200">
              <a:buAutoNum type="arabicParenR"/>
            </a:pPr>
            <a:endParaRPr lang="de-DE" dirty="0">
              <a:solidFill>
                <a:schemeClr val="accent5"/>
              </a:solidFill>
            </a:endParaRPr>
          </a:p>
          <a:p>
            <a:pPr marL="457200" indent="-457200">
              <a:buAutoNum type="arabicParenR"/>
            </a:pPr>
            <a:endParaRPr lang="de-DE" dirty="0">
              <a:solidFill>
                <a:schemeClr val="accent5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91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33330-EC05-BFA6-F61A-C847D772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01603F-451C-FE3C-C0E7-60E318FE4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5A3571-44A4-270E-1B78-9F35585AF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063197-2C1A-EC90-10C3-2CFB43F85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EDCC6B-2AFF-2361-E26D-414C18CD1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9D66768-8FF2-A9CC-8104-A95D80E91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260CB6-DBFC-3FA0-BA9D-324BEAC7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4EA411-7EFC-B3B5-D35E-E95930FC39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5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85C3F-7B3F-7F84-006D-129FAD32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350"/>
            <a:ext cx="10081120" cy="864000"/>
          </a:xfrm>
        </p:spPr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2C77B-9DC0-D6DB-EA2E-57DFCD7A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3200" lvl="1" indent="-457200">
              <a:buFontTx/>
              <a:buAutoNum type="arabicParenR"/>
            </a:pPr>
            <a:r>
              <a:rPr lang="de-DE" sz="2800" dirty="0"/>
              <a:t>Kernforderungen DGB/EGB</a:t>
            </a:r>
          </a:p>
          <a:p>
            <a:pPr marL="673200" lvl="1" indent="-457200">
              <a:buAutoNum type="arabicParenR"/>
            </a:pPr>
            <a:r>
              <a:rPr lang="de-DE" sz="2800" dirty="0"/>
              <a:t>Was wurde beschlossen?</a:t>
            </a:r>
          </a:p>
          <a:p>
            <a:pPr marL="673200" lvl="1" indent="-457200">
              <a:buAutoNum type="arabicParenR"/>
            </a:pPr>
            <a:r>
              <a:rPr lang="de-DE" sz="2800" dirty="0"/>
              <a:t>Welche Auswirkungen? </a:t>
            </a:r>
          </a:p>
          <a:p>
            <a:pPr marL="673200" lvl="1" indent="-457200">
              <a:buAutoNum type="arabicParenR"/>
            </a:pPr>
            <a:r>
              <a:rPr lang="de-DE" sz="2800" dirty="0"/>
              <a:t>Wie geht es weiter </a:t>
            </a:r>
            <a:r>
              <a:rPr lang="de-DE" sz="2800" dirty="0">
                <a:sym typeface="Wingdings" panose="05000000000000000000" pitchFamily="2" charset="2"/>
              </a:rPr>
              <a:t> EU-Zukunftsfonds</a:t>
            </a:r>
            <a:endParaRPr lang="de-DE" sz="2800" dirty="0"/>
          </a:p>
          <a:p>
            <a:pPr marL="673200" lvl="1" indent="-457200">
              <a:buAutoNum type="arabicParenR"/>
            </a:pPr>
            <a:endParaRPr lang="de-DE" dirty="0"/>
          </a:p>
          <a:p>
            <a:pPr marL="673200" lvl="1" indent="-457200">
              <a:buAutoNum type="arabicParenR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DCCCF1-D586-FC8E-15D3-B8672422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34CEA8-5388-4CC5-CF79-B16F167D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28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85C3F-7B3F-7F84-006D-129FAD32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Kernforderungen DGB/EGB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2C77B-9DC0-D6DB-EA2E-57DFCD7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9" y="1484784"/>
            <a:ext cx="4932609" cy="1570389"/>
          </a:xfrm>
        </p:spPr>
        <p:txBody>
          <a:bodyPr/>
          <a:lstStyle/>
          <a:p>
            <a:pPr marL="673200" lvl="1" indent="-457200">
              <a:buAutoNum type="arabicParenR"/>
            </a:pPr>
            <a:r>
              <a:rPr lang="de-DE" sz="2800" dirty="0"/>
              <a:t>Demokratieprinzip stärken!</a:t>
            </a:r>
          </a:p>
          <a:p>
            <a:pPr marL="673200" lvl="1" indent="-457200">
              <a:buAutoNum type="arabicParenR"/>
            </a:pPr>
            <a:r>
              <a:rPr lang="de-DE" sz="2800" dirty="0"/>
              <a:t>Öffentliche Investitionen stärken!</a:t>
            </a:r>
          </a:p>
          <a:p>
            <a:pPr marL="673200" lvl="1" indent="-457200">
              <a:buAutoNum type="arabicParenR"/>
            </a:pPr>
            <a:r>
              <a:rPr lang="de-DE" sz="2800" dirty="0"/>
              <a:t>Soziale Dimension stärken!</a:t>
            </a:r>
            <a:endParaRPr lang="de-DE" dirty="0"/>
          </a:p>
          <a:p>
            <a:pPr marL="673200" lvl="1" indent="-457200">
              <a:buAutoNum type="arabicParenR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DCCCF1-D586-FC8E-15D3-B8672422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34CEA8-5388-4CC5-CF79-B16F167D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0F44A6CF-CC12-ACB4-1C2B-AD9AA756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208979"/>
            <a:ext cx="3672408" cy="49689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7ECE60-4B00-E6A6-DF30-7A30F56A1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90" y="3732722"/>
            <a:ext cx="4700206" cy="58772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B39420-5AA0-8394-2DA2-FBEDFEDD6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3415607"/>
            <a:ext cx="4176464" cy="48691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E52F179-5276-C945-E2A7-AA6BEE68F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751" y="1392550"/>
            <a:ext cx="3431705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0F1C3-A2BB-F20A-CD0D-4768BD4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2) Was wurde beschlossen?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92DC1E-B0CF-6750-9A9B-25CCF1F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7FD0D4-99B8-786D-71B8-30E0AE38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E0618E05-201C-6E47-CFB9-402C553547BB}"/>
              </a:ext>
            </a:extLst>
          </p:cNvPr>
          <p:cNvSpPr/>
          <p:nvPr/>
        </p:nvSpPr>
        <p:spPr>
          <a:xfrm>
            <a:off x="598340" y="1348676"/>
            <a:ext cx="3888432" cy="194421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Kommission veröffentlich für jeden MS Leitlinien zur mittelfristigen Haushaltspolitik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(min. 4 Jahre)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BF704C0-89AA-DDA0-867B-2532C95D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0" y="1338668"/>
            <a:ext cx="4032448" cy="194421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/>
              <a:t>MS legen „nationale mittelfristige strukturelle finanzpolitische Pläne vor“ + ggf. Reform- und Investitionspaket</a:t>
            </a: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7E30E226-1579-E6CD-0D99-86B2947441AB}"/>
              </a:ext>
            </a:extLst>
          </p:cNvPr>
          <p:cNvSpPr/>
          <p:nvPr/>
        </p:nvSpPr>
        <p:spPr>
          <a:xfrm>
            <a:off x="7370448" y="1335071"/>
            <a:ext cx="3888432" cy="194421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KOM prüft nationale Pläne, Rat entscheidet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614F7BF-53B9-9BFF-465A-84CC1FDE2CD3}"/>
              </a:ext>
            </a:extLst>
          </p:cNvPr>
          <p:cNvSpPr/>
          <p:nvPr/>
        </p:nvSpPr>
        <p:spPr>
          <a:xfrm>
            <a:off x="591443" y="3645025"/>
            <a:ext cx="3534941" cy="122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Technischer Zielpfad für Nettoausgaben auf Basis von Schuldentragfähigkeitsanalyse und numerischen Zielgrößen (sog. </a:t>
            </a:r>
            <a:r>
              <a:rPr lang="de-DE" dirty="0" err="1">
                <a:solidFill>
                  <a:schemeClr val="tx1"/>
                </a:solidFill>
              </a:rPr>
              <a:t>safeguards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D04398-E53C-C8B7-2094-A18925E067AE}"/>
              </a:ext>
            </a:extLst>
          </p:cNvPr>
          <p:cNvSpPr/>
          <p:nvPr/>
        </p:nvSpPr>
        <p:spPr>
          <a:xfrm>
            <a:off x="7430988" y="3292892"/>
            <a:ext cx="3312367" cy="2357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schwache Sozialpartnereinbindung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Rolle nationaler Parlamente unklar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Rolle des EP beschränkt sich auf beratende 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14A596-EFD0-EEC8-F23E-464611E2A32F}"/>
              </a:ext>
            </a:extLst>
          </p:cNvPr>
          <p:cNvSpPr/>
          <p:nvPr/>
        </p:nvSpPr>
        <p:spPr>
          <a:xfrm>
            <a:off x="4126385" y="3717032"/>
            <a:ext cx="3312367" cy="1824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4 Jahre Anpassungszeitraum, ggf. Verlängerung um 3 Jahre bei Vorlage eines Reform und Investitionspakets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An Voraussetzungen geknüpft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997FF3-E852-BBA1-C224-3324D411CC7D}"/>
              </a:ext>
            </a:extLst>
          </p:cNvPr>
          <p:cNvSpPr/>
          <p:nvPr/>
        </p:nvSpPr>
        <p:spPr>
          <a:xfrm>
            <a:off x="6600056" y="5712551"/>
            <a:ext cx="3312367" cy="8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09551-80A9-C81A-BBDD-0E19C881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0350"/>
            <a:ext cx="11017224" cy="864000"/>
          </a:xfrm>
        </p:spPr>
        <p:txBody>
          <a:bodyPr/>
          <a:lstStyle/>
          <a:p>
            <a:r>
              <a:rPr lang="de-DE" dirty="0"/>
              <a:t>2) Was wurde beschlossen?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A3E9ACD2-D0B2-9433-4A94-A1367DC74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72446"/>
              </p:ext>
            </p:extLst>
          </p:nvPr>
        </p:nvGraphicFramePr>
        <p:xfrm>
          <a:off x="354632" y="1501116"/>
          <a:ext cx="11376024" cy="392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012">
                  <a:extLst>
                    <a:ext uri="{9D8B030D-6E8A-4147-A177-3AD203B41FA5}">
                      <a16:colId xmlns:a16="http://schemas.microsoft.com/office/drawing/2014/main" val="1838235025"/>
                    </a:ext>
                  </a:extLst>
                </a:gridCol>
                <a:gridCol w="5688012">
                  <a:extLst>
                    <a:ext uri="{9D8B030D-6E8A-4147-A177-3AD203B41FA5}">
                      <a16:colId xmlns:a16="http://schemas.microsoft.com/office/drawing/2014/main" val="3578289395"/>
                    </a:ext>
                  </a:extLst>
                </a:gridCol>
              </a:tblGrid>
              <a:tr h="342267">
                <a:tc>
                  <a:txBody>
                    <a:bodyPr/>
                    <a:lstStyle/>
                    <a:p>
                      <a:r>
                        <a:rPr lang="de-DE" dirty="0"/>
                        <a:t>Rigiditäten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Flexibilität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24550"/>
                  </a:ext>
                </a:extLst>
              </a:tr>
              <a:tr h="598967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Regel zum Schuldenabbau (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debt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safeguard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: 90% ≥ 1 %, 60-90% : 0,5%)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Abweichungen vom Nettoausgabenpfad möglich.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20569"/>
                  </a:ext>
                </a:extLst>
              </a:tr>
              <a:tr h="1369068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Regeln zum Defizitabbau (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safeguards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1. Technischer Zielpfad muss sicherstellen, dass ein strukturelles Defizit von 1,5% erreicht wird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2. Bei Überschreitung des 3% Defizits: Anpassung des strukturellen Saldos um 0,5% jährlich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Investitionen in EU Prioritäten als relevanter Faktor, der Exzessives Defizitverfahren (EDP) verhindern kann.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99407"/>
                  </a:ext>
                </a:extLst>
              </a:tr>
              <a:tr h="812224"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No-backloading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Klausel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Nationale Ko-Finanzierung von EU-Förderprogrammen wird beim Nettoausgabenpfad nicht berücksichtigt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17958"/>
                  </a:ext>
                </a:extLst>
              </a:tr>
              <a:tr h="5989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Keine demokratische Kontrolle bei der Methode der Schuldentragfähigkeitsanalyse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Berücksichtigung des veränderten Zinsumfeldes beim EDP bis 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3754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FAD94C-9478-E827-E9F1-59663098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BB46CA1-D2D4-9288-D429-B4FBCF2F4BB9}"/>
              </a:ext>
            </a:extLst>
          </p:cNvPr>
          <p:cNvSpPr/>
          <p:nvPr/>
        </p:nvSpPr>
        <p:spPr>
          <a:xfrm>
            <a:off x="1991544" y="5013176"/>
            <a:ext cx="9649072" cy="1370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2F323-433E-885D-0681-B432BE98A0A8}"/>
              </a:ext>
            </a:extLst>
          </p:cNvPr>
          <p:cNvSpPr/>
          <p:nvPr/>
        </p:nvSpPr>
        <p:spPr>
          <a:xfrm>
            <a:off x="1919536" y="5068850"/>
            <a:ext cx="9649072" cy="35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73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09551-80A9-C81A-BBDD-0E19C881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0350"/>
            <a:ext cx="11017224" cy="864000"/>
          </a:xfrm>
        </p:spPr>
        <p:txBody>
          <a:bodyPr/>
          <a:lstStyle/>
          <a:p>
            <a:r>
              <a:rPr lang="de-DE" dirty="0"/>
              <a:t>2) Was wurde beschlossen?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A3E9ACD2-D0B2-9433-4A94-A1367DC74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27615"/>
              </p:ext>
            </p:extLst>
          </p:nvPr>
        </p:nvGraphicFramePr>
        <p:xfrm>
          <a:off x="317328" y="1073197"/>
          <a:ext cx="113232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76">
                  <a:extLst>
                    <a:ext uri="{9D8B030D-6E8A-4147-A177-3AD203B41FA5}">
                      <a16:colId xmlns:a16="http://schemas.microsoft.com/office/drawing/2014/main" val="1838235025"/>
                    </a:ext>
                  </a:extLst>
                </a:gridCol>
                <a:gridCol w="5688012">
                  <a:extLst>
                    <a:ext uri="{9D8B030D-6E8A-4147-A177-3AD203B41FA5}">
                      <a16:colId xmlns:a16="http://schemas.microsoft.com/office/drawing/2014/main" val="3578289395"/>
                    </a:ext>
                  </a:extLst>
                </a:gridCol>
              </a:tblGrid>
              <a:tr h="344864">
                <a:tc>
                  <a:txBody>
                    <a:bodyPr/>
                    <a:lstStyle/>
                    <a:p>
                      <a:r>
                        <a:rPr lang="de-DE" dirty="0"/>
                        <a:t>Rigiditäten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Flexibilität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24550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Regel zum Schuldenabbau (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debt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safeguard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: 90% ≥ 1 %, 60-90% : 0,5%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Abweichungen vom Nettoausgabenpfad möglich.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20569"/>
                  </a:ext>
                </a:extLst>
              </a:tr>
              <a:tr h="1379455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Regeln zum Defizitabbau (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safeguards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1. Technischer Zielpfad muss sicherstellen, dass ein strukturelles Defizit von 1,5% erreicht wird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2. Bei Überschreitung des 3% Defizits: Anpassung des strukturellen Saldos um 0,5% jährlich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Investitionen in EU Prioritäten als relevanter Faktor der Exzessives Defizitverfahren verhindern kann.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99407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No-backloading</a:t>
                      </a: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Klausel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Nationale Ko-Finanzierung von EU-Förderprogrammen wird beim Nettoausgabenpfad nicht berücksichtigt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17958"/>
                  </a:ext>
                </a:extLst>
              </a:tr>
              <a:tr h="862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Keine demokratische, politische Kontrolle bei  der Methode der  Schuldentragfähigkeitsanalyse</a:t>
                      </a:r>
                    </a:p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Berücksichtigung des veränderten Zinsumfeldes beim EDP bis 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3754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FAD94C-9478-E827-E9F1-59663098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3D73CF8-A422-5A63-7BAD-A8BBD36325DF}"/>
              </a:ext>
            </a:extLst>
          </p:cNvPr>
          <p:cNvSpPr/>
          <p:nvPr/>
        </p:nvSpPr>
        <p:spPr>
          <a:xfrm>
            <a:off x="658880" y="5143276"/>
            <a:ext cx="432048" cy="28722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1EC4A8D-43A5-75B8-17A0-F2A5250D4278}"/>
              </a:ext>
            </a:extLst>
          </p:cNvPr>
          <p:cNvSpPr/>
          <p:nvPr/>
        </p:nvSpPr>
        <p:spPr>
          <a:xfrm>
            <a:off x="658880" y="5705918"/>
            <a:ext cx="432048" cy="251501"/>
          </a:xfrm>
          <a:prstGeom prst="rightArrow">
            <a:avLst>
              <a:gd name="adj1" fmla="val 6094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50D2355-1E13-DD99-F401-6A0427D45930}"/>
              </a:ext>
            </a:extLst>
          </p:cNvPr>
          <p:cNvSpPr/>
          <p:nvPr/>
        </p:nvSpPr>
        <p:spPr>
          <a:xfrm>
            <a:off x="639617" y="6232838"/>
            <a:ext cx="432048" cy="2880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BB46CA1-D2D4-9288-D429-B4FBCF2F4BB9}"/>
              </a:ext>
            </a:extLst>
          </p:cNvPr>
          <p:cNvSpPr/>
          <p:nvPr/>
        </p:nvSpPr>
        <p:spPr>
          <a:xfrm>
            <a:off x="1991544" y="4941168"/>
            <a:ext cx="9649072" cy="144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endParaRPr lang="de-DE" dirty="0">
              <a:solidFill>
                <a:schemeClr val="accent5"/>
              </a:solidFill>
            </a:endParaRPr>
          </a:p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dirty="0">
                <a:solidFill>
                  <a:schemeClr val="accent5"/>
                </a:solidFill>
              </a:rPr>
              <a:t>Unsoziale Sparpolitik nicht ausgeschlossen</a:t>
            </a:r>
          </a:p>
          <a:p>
            <a:endParaRPr lang="de-DE" sz="1800" dirty="0">
              <a:solidFill>
                <a:schemeClr val="accent5"/>
              </a:solidFill>
            </a:endParaRPr>
          </a:p>
          <a:p>
            <a:r>
              <a:rPr lang="de-DE" dirty="0">
                <a:solidFill>
                  <a:schemeClr val="accent5"/>
                </a:solidFill>
              </a:rPr>
              <a:t>Demokratiedefizit der EU </a:t>
            </a:r>
            <a:r>
              <a:rPr lang="de-DE" dirty="0" err="1">
                <a:solidFill>
                  <a:schemeClr val="accent5"/>
                </a:solidFill>
              </a:rPr>
              <a:t>ecnomic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governance</a:t>
            </a:r>
            <a:r>
              <a:rPr lang="de-DE" dirty="0">
                <a:solidFill>
                  <a:schemeClr val="accent5"/>
                </a:solidFill>
              </a:rPr>
              <a:t> wird nicht behoben</a:t>
            </a:r>
            <a:endParaRPr lang="de-DE" sz="1800" dirty="0">
              <a:solidFill>
                <a:schemeClr val="accent5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2F323-433E-885D-0681-B432BE98A0A8}"/>
              </a:ext>
            </a:extLst>
          </p:cNvPr>
          <p:cNvSpPr/>
          <p:nvPr/>
        </p:nvSpPr>
        <p:spPr>
          <a:xfrm>
            <a:off x="1919536" y="5068850"/>
            <a:ext cx="9649072" cy="35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accent5"/>
                </a:solidFill>
              </a:rPr>
              <a:t> kein fiskalischer Spielraum für Zukunftsinvestitionen</a:t>
            </a:r>
          </a:p>
        </p:txBody>
      </p:sp>
    </p:spTree>
    <p:extLst>
      <p:ext uri="{BB962C8B-B14F-4D97-AF65-F5344CB8AC3E}">
        <p14:creationId xmlns:p14="http://schemas.microsoft.com/office/powerpoint/2010/main" val="121045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5982-3691-245F-CF69-47047DF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3) Welche Auswirkungen?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AA049-FD97-9E94-F4C4-55CF8888B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5F1611-7BE0-5770-5593-DCAA1F8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D5BDA-C93F-0CF0-B897-8124CA92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8647C5-F159-2D31-033A-94736546A200}"/>
              </a:ext>
            </a:extLst>
          </p:cNvPr>
          <p:cNvGrpSpPr>
            <a:grpSpLocks noChangeAspect="1"/>
          </p:cNvGrpSpPr>
          <p:nvPr/>
        </p:nvGrpSpPr>
        <p:grpSpPr>
          <a:xfrm>
            <a:off x="983433" y="1411099"/>
            <a:ext cx="9937104" cy="5035412"/>
            <a:chOff x="5057583" y="2375809"/>
            <a:chExt cx="4050918" cy="2882201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F8B2E84-CED1-BB5D-7417-544B7052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583" y="4482875"/>
              <a:ext cx="4050918" cy="775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Abbildung 3:</a:t>
              </a:r>
              <a:r>
                <a:rPr kumimoji="0" lang="de-DE" alt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Fiskalische Anpassung ab 2025 nach den neuen EU-Fiskalregeln (Strukturelle Anpassung des Primärsaldos in % des BIPs, bei einem Anpassungszeitraum von 4 oder 7 Jahren). Quelle: EU-Kommission (2024)</a:t>
              </a:r>
              <a:endPara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" name="Grafik 2">
              <a:extLst>
                <a:ext uri="{FF2B5EF4-FFF2-40B4-BE49-F238E27FC236}">
                  <a16:creationId xmlns:a16="http://schemas.microsoft.com/office/drawing/2014/main" id="{6893240C-5263-F64D-F85D-CCB65B57A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584" y="2375809"/>
              <a:ext cx="3877370" cy="2108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6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5982-3691-245F-CF69-47047DF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4) Wie geht es weiter?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5F1611-7BE0-5770-5593-DCAA1F8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D5BDA-C93F-0CF0-B897-8124CA92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3A50DB9-F876-74BE-7F24-63D2F970AEE0}"/>
              </a:ext>
            </a:extLst>
          </p:cNvPr>
          <p:cNvSpPr/>
          <p:nvPr/>
        </p:nvSpPr>
        <p:spPr>
          <a:xfrm>
            <a:off x="1055440" y="1484784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E156E60-414C-7EC7-DBB8-0E0DC08B8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3200" lvl="1" indent="-457200">
              <a:spcBef>
                <a:spcPts val="200"/>
              </a:spcBef>
              <a:buFontTx/>
              <a:buAutoNum type="arabicParenR"/>
            </a:pPr>
            <a:r>
              <a:rPr lang="de-DE" sz="2800" dirty="0">
                <a:solidFill>
                  <a:schemeClr val="accent5"/>
                </a:solidFill>
              </a:rPr>
              <a:t>Reform der </a:t>
            </a:r>
            <a:r>
              <a:rPr lang="de-DE" sz="2800" dirty="0" err="1">
                <a:solidFill>
                  <a:schemeClr val="accent5"/>
                </a:solidFill>
              </a:rPr>
              <a:t>Schuldentragfähigkeitsananalyse</a:t>
            </a:r>
            <a:r>
              <a:rPr lang="de-DE" sz="2800" dirty="0">
                <a:solidFill>
                  <a:schemeClr val="accent5"/>
                </a:solidFill>
              </a:rPr>
              <a:t> </a:t>
            </a:r>
          </a:p>
          <a:p>
            <a:pPr marL="673200" lvl="1" indent="-457200">
              <a:spcBef>
                <a:spcPts val="200"/>
              </a:spcBef>
              <a:buFontTx/>
              <a:buAutoNum type="arabicParenR"/>
            </a:pPr>
            <a:r>
              <a:rPr lang="de-DE" sz="2800" dirty="0">
                <a:solidFill>
                  <a:schemeClr val="accent5"/>
                </a:solidFill>
              </a:rPr>
              <a:t>Soziale Dimension im Europäischen Semester stärken</a:t>
            </a:r>
          </a:p>
          <a:p>
            <a:pPr marL="673200" lvl="1" indent="-457200">
              <a:spcBef>
                <a:spcPts val="200"/>
              </a:spcBef>
              <a:buFontTx/>
              <a:buAutoNum type="arabicParenR"/>
            </a:pPr>
            <a:r>
              <a:rPr lang="de-DE" sz="2800" b="1" dirty="0">
                <a:solidFill>
                  <a:schemeClr val="accent5"/>
                </a:solidFill>
              </a:rPr>
              <a:t>EU-Zukunftsfonds zu Finanzierung der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567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5982-3691-245F-CF69-47047DF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4) Wie geht es weiter?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5F1611-7BE0-5770-5593-DCAA1F8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D5BDA-C93F-0CF0-B897-8124CA92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4DC4-96A9-4D6A-83FC-B1E7B9100F3A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63277811-10D4-8987-00F3-64CD26A5F4B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07988" y="1772815"/>
          <a:ext cx="11376025" cy="461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13A50DB9-F876-74BE-7F24-63D2F970AEE0}"/>
              </a:ext>
            </a:extLst>
          </p:cNvPr>
          <p:cNvSpPr/>
          <p:nvPr/>
        </p:nvSpPr>
        <p:spPr>
          <a:xfrm>
            <a:off x="2819636" y="1195742"/>
            <a:ext cx="6552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</a:rPr>
              <a:t>Riesige Investitionslücken in der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8090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DGB-Präsentation Kreis bordeaux-rot">
  <a:themeElements>
    <a:clrScheme name="DGB_Color">
      <a:dk1>
        <a:sysClr val="windowText" lastClr="000000"/>
      </a:dk1>
      <a:lt1>
        <a:sysClr val="window" lastClr="FFFFFF"/>
      </a:lt1>
      <a:dk2>
        <a:srgbClr val="ED1C24"/>
      </a:dk2>
      <a:lt2>
        <a:srgbClr val="2364D2"/>
      </a:lt2>
      <a:accent1>
        <a:srgbClr val="007C8A"/>
      </a:accent1>
      <a:accent2>
        <a:srgbClr val="70BC79"/>
      </a:accent2>
      <a:accent3>
        <a:srgbClr val="960B5A"/>
      </a:accent3>
      <a:accent4>
        <a:srgbClr val="E785B5"/>
      </a:accent4>
      <a:accent5>
        <a:srgbClr val="3A2D7B"/>
      </a:accent5>
      <a:accent6>
        <a:srgbClr val="65C2C2"/>
      </a:accent6>
      <a:hlink>
        <a:srgbClr val="ED1C24"/>
      </a:hlink>
      <a:folHlink>
        <a:srgbClr val="ED1C24"/>
      </a:folHlink>
    </a:clrScheme>
    <a:fontScheme name="DGB_Font">
      <a:majorFont>
        <a:latin typeface="Poppins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GB-Praesentationsvorlage_16-9_Kreis-Bordeaux-Rot.potx" id="{CA9783FA-5768-4298-B505-5F1C4A528E18}" vid="{B0A54FA1-4017-495F-A320-EA8B92BC18B6}"/>
    </a:ext>
  </a:extLst>
</a:theme>
</file>

<file path=ppt/theme/theme2.xml><?xml version="1.0" encoding="utf-8"?>
<a:theme xmlns:a="http://schemas.openxmlformats.org/drawingml/2006/main" name="Office">
  <a:themeElements>
    <a:clrScheme name="DGB_Color">
      <a:dk1>
        <a:sysClr val="windowText" lastClr="000000"/>
      </a:dk1>
      <a:lt1>
        <a:sysClr val="window" lastClr="FFFFFF"/>
      </a:lt1>
      <a:dk2>
        <a:srgbClr val="ED1C24"/>
      </a:dk2>
      <a:lt2>
        <a:srgbClr val="2364D2"/>
      </a:lt2>
      <a:accent1>
        <a:srgbClr val="007C8A"/>
      </a:accent1>
      <a:accent2>
        <a:srgbClr val="70BC79"/>
      </a:accent2>
      <a:accent3>
        <a:srgbClr val="960B5A"/>
      </a:accent3>
      <a:accent4>
        <a:srgbClr val="E785B5"/>
      </a:accent4>
      <a:accent5>
        <a:srgbClr val="3A2D7B"/>
      </a:accent5>
      <a:accent6>
        <a:srgbClr val="65C2C2"/>
      </a:accent6>
      <a:hlink>
        <a:srgbClr val="ED1C24"/>
      </a:hlink>
      <a:folHlink>
        <a:srgbClr val="ED1C24"/>
      </a:folHlink>
    </a:clrScheme>
    <a:fontScheme name="DGB_Font">
      <a:majorFont>
        <a:latin typeface="Poppins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DGB_Color">
      <a:dk1>
        <a:sysClr val="windowText" lastClr="000000"/>
      </a:dk1>
      <a:lt1>
        <a:sysClr val="window" lastClr="FFFFFF"/>
      </a:lt1>
      <a:dk2>
        <a:srgbClr val="ED1C24"/>
      </a:dk2>
      <a:lt2>
        <a:srgbClr val="2364D2"/>
      </a:lt2>
      <a:accent1>
        <a:srgbClr val="007C8A"/>
      </a:accent1>
      <a:accent2>
        <a:srgbClr val="70BC79"/>
      </a:accent2>
      <a:accent3>
        <a:srgbClr val="960B5A"/>
      </a:accent3>
      <a:accent4>
        <a:srgbClr val="E785B5"/>
      </a:accent4>
      <a:accent5>
        <a:srgbClr val="3A2D7B"/>
      </a:accent5>
      <a:accent6>
        <a:srgbClr val="65C2C2"/>
      </a:accent6>
      <a:hlink>
        <a:srgbClr val="ED1C24"/>
      </a:hlink>
      <a:folHlink>
        <a:srgbClr val="ED1C24"/>
      </a:folHlink>
    </a:clrScheme>
    <a:fontScheme name="DGB_Font">
      <a:majorFont>
        <a:latin typeface="Poppins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eeb6ff-be0a-4f28-ab53-644fb819d047">
      <Terms xmlns="http://schemas.microsoft.com/office/infopath/2007/PartnerControls"/>
    </lcf76f155ced4ddcb4097134ff3c332f>
    <TaxCatchAll xmlns="8a12b8a7-95fb-4148-ac3b-35d70d25cc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F66A2A9E32A24998161150A59D893A" ma:contentTypeVersion="11" ma:contentTypeDescription="Ein neues Dokument erstellen." ma:contentTypeScope="" ma:versionID="83c952ff108e407df9a56b6cdf64f75e">
  <xsd:schema xmlns:xsd="http://www.w3.org/2001/XMLSchema" xmlns:xs="http://www.w3.org/2001/XMLSchema" xmlns:p="http://schemas.microsoft.com/office/2006/metadata/properties" xmlns:ns2="53eeb6ff-be0a-4f28-ab53-644fb819d047" xmlns:ns3="8a12b8a7-95fb-4148-ac3b-35d70d25cc7b" targetNamespace="http://schemas.microsoft.com/office/2006/metadata/properties" ma:root="true" ma:fieldsID="3ff80e1d43764ec1ba5474f9fe75b8a0" ns2:_="" ns3:_="">
    <xsd:import namespace="53eeb6ff-be0a-4f28-ab53-644fb819d047"/>
    <xsd:import namespace="8a12b8a7-95fb-4148-ac3b-35d70d25cc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eb6ff-be0a-4f28-ab53-644fb819d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6fb7d23e-8099-4920-aa92-76155a1f71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2b8a7-95fb-4148-ac3b-35d70d25cc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f859ba6-dc68-4a34-879b-2d81dd459e5f}" ma:internalName="TaxCatchAll" ma:showField="CatchAllData" ma:web="8a12b8a7-95fb-4148-ac3b-35d70d25c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90EA61-1999-4A01-8684-907ED5025416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53eeb6ff-be0a-4f28-ab53-644fb819d047"/>
    <ds:schemaRef ds:uri="8a12b8a7-95fb-4148-ac3b-35d70d25cc7b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25FAD4-FE7A-445B-9C01-7EC6E7468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C1493-6D18-4F8A-8630-C8396DC6F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eeb6ff-be0a-4f28-ab53-644fb819d047"/>
    <ds:schemaRef ds:uri="8a12b8a7-95fb-4148-ac3b-35d70d25c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DGB-Praesentationsvorlage_16-9_Kreis-Bordeaux-Rot</Template>
  <TotalTime>0</TotalTime>
  <Words>739</Words>
  <Application>Microsoft Office PowerPoint</Application>
  <PresentationFormat>Breitbild</PresentationFormat>
  <Paragraphs>151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Wingdings</vt:lpstr>
      <vt:lpstr>Arial</vt:lpstr>
      <vt:lpstr>Poppins ExtraBold</vt:lpstr>
      <vt:lpstr>Calibri</vt:lpstr>
      <vt:lpstr>Garamond</vt:lpstr>
      <vt:lpstr>Source Sans Pro</vt:lpstr>
      <vt:lpstr>DGB-Präsentation Kreis bordeaux-rot</vt:lpstr>
      <vt:lpstr>Rückkehr der Austeritätspolitik? Zur Diskussion um die Reform des Stabilitäts- und Wachstumspaktes und  der EU economic governance</vt:lpstr>
      <vt:lpstr>Struktur</vt:lpstr>
      <vt:lpstr>1) Kernforderungen DGB/EGB</vt:lpstr>
      <vt:lpstr>2) Was wurde beschlossen? </vt:lpstr>
      <vt:lpstr>2) Was wurde beschlossen?</vt:lpstr>
      <vt:lpstr>2) Was wurde beschlossen?</vt:lpstr>
      <vt:lpstr>3) Welche Auswirkungen?</vt:lpstr>
      <vt:lpstr>4) Wie geht es weiter?</vt:lpstr>
      <vt:lpstr>4) Wie geht es weiter?</vt:lpstr>
      <vt:lpstr>4) Wie geht es weiter?</vt:lpstr>
      <vt:lpstr>4) Wie geht es weiter?</vt:lpstr>
      <vt:lpstr>4) Wie geht es weiter?  Politische Forderung: EU-Zukunftsfonds 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Droht die Rückkkehr zur Austeritätspolitik? Zur Diskussion um die Reform des Stabilitäts- und Wachstumspakts und der EU Economic Governance</dc:title>
  <dc:subject>Präsentationsvorlage 16:9, Kreis: Bordeaux/Rot</dc:subject>
  <dc:creator>Biegon, Dominika (DGB-BVV)</dc:creator>
  <dc:description>© Deutscher Gewerkschaftsbund_x000d_
Alle Daten urheberrechtlich geschützt. Jegliches Kopieren verboten._x000d_
All copyrights for data reserved. Unauthorized downloading or other kinds of copying prohibited._x000d_
www.dgb.de</dc:description>
  <cp:lastModifiedBy>Biegon, Dominika (DGB-BVV)</cp:lastModifiedBy>
  <cp:revision>26</cp:revision>
  <dcterms:created xsi:type="dcterms:W3CDTF">2023-11-28T13:20:03Z</dcterms:created>
  <dcterms:modified xsi:type="dcterms:W3CDTF">2024-04-23T15:53:56Z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Date">
    <vt:filetime>2023-08-01T10:00:00Z</vt:filetime>
  </property>
  <property fmtid="{D5CDD505-2E9C-101B-9397-08002B2CF9AE}" pid="3" name="docVersion">
    <vt:i4>1</vt:i4>
  </property>
  <property fmtid="{D5CDD505-2E9C-101B-9397-08002B2CF9AE}" pid="4" name="docType">
    <vt:lpwstr>DGB-Praesentationsvorlage_16-9_Kreis-Bordeaux-Rot</vt:lpwstr>
  </property>
</Properties>
</file>