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ink/ink1.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530" r:id="rId2"/>
    <p:sldId id="256" r:id="rId3"/>
    <p:sldId id="286" r:id="rId4"/>
    <p:sldId id="531" r:id="rId5"/>
    <p:sldId id="533" r:id="rId6"/>
    <p:sldId id="542" r:id="rId7"/>
    <p:sldId id="516" r:id="rId8"/>
    <p:sldId id="453" r:id="rId9"/>
    <p:sldId id="541" r:id="rId10"/>
    <p:sldId id="536" r:id="rId11"/>
    <p:sldId id="544" r:id="rId12"/>
    <p:sldId id="550" r:id="rId13"/>
    <p:sldId id="549" r:id="rId14"/>
    <p:sldId id="548" r:id="rId15"/>
    <p:sldId id="545" r:id="rId16"/>
    <p:sldId id="546" r:id="rId17"/>
    <p:sldId id="556" r:id="rId18"/>
    <p:sldId id="547" r:id="rId19"/>
    <p:sldId id="537" r:id="rId20"/>
    <p:sldId id="551" r:id="rId21"/>
    <p:sldId id="553" r:id="rId22"/>
    <p:sldId id="554" r:id="rId23"/>
    <p:sldId id="555" r:id="rId24"/>
    <p:sldId id="534" r:id="rId25"/>
    <p:sldId id="500" r:id="rId26"/>
    <p:sldId id="532" r:id="rId27"/>
    <p:sldId id="535" r:id="rId28"/>
    <p:sldId id="540" r:id="rId29"/>
    <p:sldId id="494" r:id="rId30"/>
    <p:sldId id="498" r:id="rId3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wettscher, Klaus-Dieter" initials="SK" lastIdx="1" clrIdx="0">
    <p:extLst>
      <p:ext uri="{19B8F6BF-5375-455C-9EA6-DF929625EA0E}">
        <p15:presenceInfo xmlns:p15="http://schemas.microsoft.com/office/powerpoint/2012/main" userId="S-1-5-21-2475249613-440823905-3066272528-1334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27A06"/>
    <a:srgbClr val="009500"/>
    <a:srgbClr val="0797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55"/>
    <p:restoredTop sz="93878"/>
  </p:normalViewPr>
  <p:slideViewPr>
    <p:cSldViewPr snapToGrid="0" snapToObjects="1">
      <p:cViewPr varScale="1">
        <p:scale>
          <a:sx n="102" d="100"/>
          <a:sy n="102" d="100"/>
        </p:scale>
        <p:origin x="82"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E:\Reiner\oekonomie\eigene_datensammlungen\rentendaten\renten_oe_d_2019_wsi.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E:\Reiner\oekonomie\eigene_datensammlungen\rentendaten\renten_oe_d_2019_wsi.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E:\Reiner\oekonomie\eigene_datensammlungen\rentendaten\renten_oe_d_2019_wsi.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Reiner\oekonomie\eigene_datensammlungen\rentendaten\renten_oe_d_2019_wsi.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reinerheyse\Qsync\reiner\oekonomie\eigene_datensammlungen\rentendaten\loehne_renten_2021_2035_rentenversicherungsbericht_2021.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en-US" sz="2000" b="1" dirty="0" err="1"/>
              <a:t>Durchschnittliche</a:t>
            </a:r>
            <a:r>
              <a:rPr lang="en-US" sz="2000" b="1" dirty="0"/>
              <a:t> </a:t>
            </a:r>
            <a:r>
              <a:rPr lang="en-US" sz="2000" b="1" dirty="0" err="1"/>
              <a:t>monatliche</a:t>
            </a:r>
            <a:r>
              <a:rPr lang="en-US" sz="2000" b="1" dirty="0"/>
              <a:t> </a:t>
            </a:r>
            <a:r>
              <a:rPr lang="en-US" sz="2000" b="1" dirty="0" err="1"/>
              <a:t>Bruttorenten</a:t>
            </a:r>
            <a:r>
              <a:rPr lang="en-US" sz="2000" b="1" dirty="0"/>
              <a:t> - </a:t>
            </a:r>
            <a:r>
              <a:rPr lang="en-US" sz="2000" b="1" dirty="0" err="1"/>
              <a:t>Zugang</a:t>
            </a:r>
            <a:r>
              <a:rPr lang="en-US" sz="2000" b="1" dirty="0"/>
              <a:t> 2019 </a:t>
            </a:r>
          </a:p>
        </c:rich>
      </c:tx>
      <c:layout>
        <c:manualLayout>
          <c:xMode val="edge"/>
          <c:yMode val="edge"/>
          <c:x val="0.18679827124082993"/>
          <c:y val="1.9398642095053348E-2"/>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FF0000"/>
              </a:solidFill>
              <a:ln>
                <a:noFill/>
              </a:ln>
              <a:effectLst/>
            </c:spPr>
            <c:extLst>
              <c:ext xmlns:c16="http://schemas.microsoft.com/office/drawing/2014/chart" uri="{C3380CC4-5D6E-409C-BE32-E72D297353CC}">
                <c16:uniqueId val="{00000001-953A-4870-82CB-EF7F77756D0E}"/>
              </c:ext>
            </c:extLst>
          </c:dPt>
          <c:dPt>
            <c:idx val="3"/>
            <c:invertIfNegative val="0"/>
            <c:bubble3D val="0"/>
            <c:spPr>
              <a:solidFill>
                <a:srgbClr val="FF0000"/>
              </a:solidFill>
              <a:ln>
                <a:noFill/>
              </a:ln>
              <a:effectLst/>
            </c:spPr>
            <c:extLst>
              <c:ext xmlns:c16="http://schemas.microsoft.com/office/drawing/2014/chart" uri="{C3380CC4-5D6E-409C-BE32-E72D297353CC}">
                <c16:uniqueId val="{00000003-953A-4870-82CB-EF7F77756D0E}"/>
              </c:ext>
            </c:extLst>
          </c:dPt>
          <c:dPt>
            <c:idx val="5"/>
            <c:invertIfNegative val="0"/>
            <c:bubble3D val="0"/>
            <c:spPr>
              <a:solidFill>
                <a:srgbClr val="FF0000"/>
              </a:solidFill>
              <a:ln>
                <a:noFill/>
              </a:ln>
              <a:effectLst/>
            </c:spPr>
            <c:extLst>
              <c:ext xmlns:c16="http://schemas.microsoft.com/office/drawing/2014/chart" uri="{C3380CC4-5D6E-409C-BE32-E72D297353CC}">
                <c16:uniqueId val="{00000005-953A-4870-82CB-EF7F77756D0E}"/>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Tabelle1!$B$4:$G$4</c:f>
              <c:numCache>
                <c:formatCode>#,##0\ "€"</c:formatCode>
                <c:ptCount val="6"/>
                <c:pt idx="0">
                  <c:v>1028</c:v>
                </c:pt>
                <c:pt idx="1">
                  <c:v>1711</c:v>
                </c:pt>
                <c:pt idx="2">
                  <c:v>1203</c:v>
                </c:pt>
                <c:pt idx="3">
                  <c:v>2063</c:v>
                </c:pt>
                <c:pt idx="4">
                  <c:v>873</c:v>
                </c:pt>
                <c:pt idx="5">
                  <c:v>1416</c:v>
                </c:pt>
              </c:numCache>
            </c:numRef>
          </c:val>
          <c:extLst>
            <c:ext xmlns:c16="http://schemas.microsoft.com/office/drawing/2014/chart" uri="{C3380CC4-5D6E-409C-BE32-E72D297353CC}">
              <c16:uniqueId val="{00000006-953A-4870-82CB-EF7F77756D0E}"/>
            </c:ext>
          </c:extLst>
        </c:ser>
        <c:dLbls>
          <c:showLegendKey val="0"/>
          <c:showVal val="0"/>
          <c:showCatName val="0"/>
          <c:showSerName val="0"/>
          <c:showPercent val="0"/>
          <c:showBubbleSize val="0"/>
        </c:dLbls>
        <c:gapWidth val="219"/>
        <c:overlap val="-27"/>
        <c:axId val="602273392"/>
        <c:axId val="602275056"/>
      </c:barChart>
      <c:catAx>
        <c:axId val="60227339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602275056"/>
        <c:crosses val="autoZero"/>
        <c:auto val="1"/>
        <c:lblAlgn val="ctr"/>
        <c:lblOffset val="100"/>
        <c:noMultiLvlLbl val="0"/>
      </c:catAx>
      <c:valAx>
        <c:axId val="602275056"/>
        <c:scaling>
          <c:orientation val="minMax"/>
        </c:scaling>
        <c:delete val="0"/>
        <c:axPos val="l"/>
        <c:majorGridlines>
          <c:spPr>
            <a:ln w="9525" cap="flat" cmpd="sng" algn="ctr">
              <a:solidFill>
                <a:schemeClr val="tx1">
                  <a:lumMod val="15000"/>
                  <a:lumOff val="85000"/>
                </a:schemeClr>
              </a:solidFill>
              <a:round/>
            </a:ln>
            <a:effectLst/>
          </c:spPr>
        </c:majorGridlines>
        <c:numFmt formatCode="#,##0\ &quot;€&quot;"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de-DE"/>
          </a:p>
        </c:txPr>
        <c:crossAx val="602273392"/>
        <c:crosses val="autoZero"/>
        <c:crossBetween val="between"/>
      </c:valAx>
      <c:spPr>
        <a:solidFill>
          <a:srgbClr val="FFFFCC"/>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sz="2400" b="1" dirty="0"/>
              <a:t>Wirtschaftskraft – </a:t>
            </a:r>
            <a:r>
              <a:rPr lang="de-DE" sz="2000" b="0" dirty="0"/>
              <a:t>(kaufkraftparitätisch)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FF0000"/>
              </a:solidFill>
              <a:ln>
                <a:noFill/>
              </a:ln>
              <a:effectLst/>
            </c:spPr>
            <c:extLst>
              <c:ext xmlns:c16="http://schemas.microsoft.com/office/drawing/2014/chart" uri="{C3380CC4-5D6E-409C-BE32-E72D297353CC}">
                <c16:uniqueId val="{00000001-77A1-4F37-928D-E28D929EFB0B}"/>
              </c:ext>
            </c:extLst>
          </c:dPt>
          <c:dPt>
            <c:idx val="3"/>
            <c:invertIfNegative val="0"/>
            <c:bubble3D val="0"/>
            <c:spPr>
              <a:solidFill>
                <a:srgbClr val="FF0000"/>
              </a:solidFill>
              <a:ln>
                <a:noFill/>
              </a:ln>
              <a:effectLst/>
            </c:spPr>
            <c:extLst>
              <c:ext xmlns:c16="http://schemas.microsoft.com/office/drawing/2014/chart" uri="{C3380CC4-5D6E-409C-BE32-E72D297353CC}">
                <c16:uniqueId val="{00000003-77A1-4F37-928D-E28D929EFB0B}"/>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Tabelle1!$B$44:$E$44</c:f>
              <c:numCache>
                <c:formatCode>#,##0\ [$€-407];\-#,##0\ [$€-407]</c:formatCode>
                <c:ptCount val="4"/>
                <c:pt idx="0">
                  <c:v>25194</c:v>
                </c:pt>
                <c:pt idx="1">
                  <c:v>26300</c:v>
                </c:pt>
                <c:pt idx="2">
                  <c:v>49803</c:v>
                </c:pt>
                <c:pt idx="3">
                  <c:v>52750</c:v>
                </c:pt>
              </c:numCache>
            </c:numRef>
          </c:val>
          <c:extLst>
            <c:ext xmlns:c16="http://schemas.microsoft.com/office/drawing/2014/chart" uri="{C3380CC4-5D6E-409C-BE32-E72D297353CC}">
              <c16:uniqueId val="{00000004-77A1-4F37-928D-E28D929EFB0B}"/>
            </c:ext>
          </c:extLst>
        </c:ser>
        <c:dLbls>
          <c:showLegendKey val="0"/>
          <c:showVal val="0"/>
          <c:showCatName val="0"/>
          <c:showSerName val="0"/>
          <c:showPercent val="0"/>
          <c:showBubbleSize val="0"/>
        </c:dLbls>
        <c:gapWidth val="219"/>
        <c:overlap val="-27"/>
        <c:axId val="927782992"/>
        <c:axId val="927765104"/>
      </c:barChart>
      <c:catAx>
        <c:axId val="92778299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927765104"/>
        <c:crosses val="autoZero"/>
        <c:auto val="1"/>
        <c:lblAlgn val="ctr"/>
        <c:lblOffset val="100"/>
        <c:noMultiLvlLbl val="0"/>
      </c:catAx>
      <c:valAx>
        <c:axId val="927765104"/>
        <c:scaling>
          <c:orientation val="minMax"/>
        </c:scaling>
        <c:delete val="0"/>
        <c:axPos val="l"/>
        <c:majorGridlines>
          <c:spPr>
            <a:ln w="9525" cap="flat" cmpd="sng" algn="ctr">
              <a:solidFill>
                <a:schemeClr val="tx1">
                  <a:lumMod val="15000"/>
                  <a:lumOff val="85000"/>
                </a:schemeClr>
              </a:solidFill>
              <a:round/>
            </a:ln>
            <a:effectLst/>
          </c:spPr>
        </c:majorGridlines>
        <c:numFmt formatCode="#,##0\ [$€-407];\-#,##0\ [$€-407]"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de-DE"/>
          </a:p>
        </c:txPr>
        <c:crossAx val="927782992"/>
        <c:crosses val="autoZero"/>
        <c:crossBetween val="between"/>
      </c:valAx>
      <c:spPr>
        <a:solidFill>
          <a:srgbClr val="FFFFCC"/>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b="1" dirty="0"/>
              <a:t>Rentenkosten in Prozent des Bruttoinputprodukts</a:t>
            </a:r>
          </a:p>
        </c:rich>
      </c:tx>
      <c:layout>
        <c:manualLayout>
          <c:xMode val="edge"/>
          <c:yMode val="edge"/>
          <c:x val="0.13788888888888889"/>
          <c:y val="2.005899767136622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Tabelle1!$A$68:$A$71</c:f>
              <c:numCache>
                <c:formatCode>General</c:formatCode>
                <c:ptCount val="4"/>
                <c:pt idx="0">
                  <c:v>2019</c:v>
                </c:pt>
                <c:pt idx="1">
                  <c:v>2030</c:v>
                </c:pt>
                <c:pt idx="2">
                  <c:v>2040</c:v>
                </c:pt>
                <c:pt idx="3">
                  <c:v>2050</c:v>
                </c:pt>
              </c:numCache>
            </c:numRef>
          </c:cat>
          <c:val>
            <c:numRef>
              <c:f>Tabelle1!$B$68:$B$71</c:f>
              <c:numCache>
                <c:formatCode>0.0%</c:formatCode>
                <c:ptCount val="4"/>
                <c:pt idx="0">
                  <c:v>0.10299999999999999</c:v>
                </c:pt>
                <c:pt idx="1">
                  <c:v>0.115</c:v>
                </c:pt>
                <c:pt idx="2">
                  <c:v>0.12</c:v>
                </c:pt>
                <c:pt idx="3">
                  <c:v>0.122</c:v>
                </c:pt>
              </c:numCache>
            </c:numRef>
          </c:val>
          <c:smooth val="0"/>
          <c:extLst>
            <c:ext xmlns:c16="http://schemas.microsoft.com/office/drawing/2014/chart" uri="{C3380CC4-5D6E-409C-BE32-E72D297353CC}">
              <c16:uniqueId val="{00000000-CD76-4A82-A472-B7BA80FA10E8}"/>
            </c:ext>
          </c:extLst>
        </c:ser>
        <c:ser>
          <c:idx val="1"/>
          <c:order val="1"/>
          <c:spPr>
            <a:ln w="28575" cap="rnd">
              <a:solidFill>
                <a:schemeClr val="accent2"/>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t" anchorCtr="0">
                <a:spAutoFit/>
              </a:bodyPr>
              <a:lstStyle/>
              <a:p>
                <a:pPr>
                  <a:defRPr sz="1200" b="1" i="0" u="none" strike="noStrike" kern="1200" baseline="0">
                    <a:solidFill>
                      <a:schemeClr val="tx1">
                        <a:lumMod val="75000"/>
                        <a:lumOff val="25000"/>
                      </a:schemeClr>
                    </a:solidFill>
                    <a:latin typeface="+mn-lt"/>
                    <a:ea typeface="+mn-ea"/>
                    <a:cs typeface="+mn-cs"/>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Tabelle1!$A$68:$A$71</c:f>
              <c:numCache>
                <c:formatCode>General</c:formatCode>
                <c:ptCount val="4"/>
                <c:pt idx="0">
                  <c:v>2019</c:v>
                </c:pt>
                <c:pt idx="1">
                  <c:v>2030</c:v>
                </c:pt>
                <c:pt idx="2">
                  <c:v>2040</c:v>
                </c:pt>
                <c:pt idx="3">
                  <c:v>2050</c:v>
                </c:pt>
              </c:numCache>
            </c:numRef>
          </c:cat>
          <c:val>
            <c:numRef>
              <c:f>Tabelle1!$C$68:$C$71</c:f>
              <c:numCache>
                <c:formatCode>0.0%</c:formatCode>
                <c:ptCount val="4"/>
                <c:pt idx="0">
                  <c:v>0.13300000000000001</c:v>
                </c:pt>
                <c:pt idx="1">
                  <c:v>0.151</c:v>
                </c:pt>
                <c:pt idx="2">
                  <c:v>0.151</c:v>
                </c:pt>
                <c:pt idx="3">
                  <c:v>0.14699999999999999</c:v>
                </c:pt>
              </c:numCache>
            </c:numRef>
          </c:val>
          <c:smooth val="0"/>
          <c:extLst>
            <c:ext xmlns:c16="http://schemas.microsoft.com/office/drawing/2014/chart" uri="{C3380CC4-5D6E-409C-BE32-E72D297353CC}">
              <c16:uniqueId val="{00000001-CD76-4A82-A472-B7BA80FA10E8}"/>
            </c:ext>
          </c:extLst>
        </c:ser>
        <c:dLbls>
          <c:showLegendKey val="0"/>
          <c:showVal val="0"/>
          <c:showCatName val="0"/>
          <c:showSerName val="0"/>
          <c:showPercent val="0"/>
          <c:showBubbleSize val="0"/>
        </c:dLbls>
        <c:smooth val="0"/>
        <c:axId val="865713727"/>
        <c:axId val="865700415"/>
      </c:lineChart>
      <c:catAx>
        <c:axId val="86571372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de-DE"/>
          </a:p>
        </c:txPr>
        <c:crossAx val="865700415"/>
        <c:crosses val="autoZero"/>
        <c:auto val="1"/>
        <c:lblAlgn val="ctr"/>
        <c:lblOffset val="100"/>
        <c:noMultiLvlLbl val="0"/>
      </c:catAx>
      <c:valAx>
        <c:axId val="865700415"/>
        <c:scaling>
          <c:orientation val="minMax"/>
          <c:min val="8.0000000000000016E-2"/>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de-DE"/>
          </a:p>
        </c:txPr>
        <c:crossAx val="865713727"/>
        <c:crosses val="autoZero"/>
        <c:crossBetween val="between"/>
      </c:valAx>
      <c:spPr>
        <a:solidFill>
          <a:srgbClr val="FFFFCC"/>
        </a:solidFill>
        <a:ln>
          <a:solidFill>
            <a:srgbClr val="FFFFCC"/>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err="1"/>
              <a:t>Älterenanteil</a:t>
            </a:r>
            <a:r>
              <a:rPr lang="en-US" b="1" dirty="0"/>
              <a:t> (65+) an der </a:t>
            </a:r>
            <a:r>
              <a:rPr lang="en-US" b="1" dirty="0" err="1"/>
              <a:t>Gesamtbevölkerung</a:t>
            </a:r>
            <a:endParaRPr lang="en-US" b="1" dirty="0"/>
          </a:p>
          <a:p>
            <a:pPr>
              <a:defRPr/>
            </a:pPr>
            <a:r>
              <a:rPr lang="en-US" b="1" dirty="0" err="1"/>
              <a:t>Gestrichelte</a:t>
            </a:r>
            <a:r>
              <a:rPr lang="en-US" b="1" dirty="0"/>
              <a:t> </a:t>
            </a:r>
            <a:r>
              <a:rPr lang="en-US" b="1" dirty="0" err="1"/>
              <a:t>Linie</a:t>
            </a:r>
            <a:r>
              <a:rPr lang="en-US" b="1" dirty="0"/>
              <a:t>: 67+ in Deutschland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8.9470034995625544E-2"/>
          <c:y val="0.19486111111111112"/>
          <c:w val="0.86608552055993004"/>
          <c:h val="0.72088764946048411"/>
        </c:manualLayout>
      </c:layout>
      <c:lineChart>
        <c:grouping val="standar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Tabelle1!$A$68:$A$71</c:f>
              <c:numCache>
                <c:formatCode>General</c:formatCode>
                <c:ptCount val="4"/>
                <c:pt idx="0">
                  <c:v>2019</c:v>
                </c:pt>
                <c:pt idx="1">
                  <c:v>2030</c:v>
                </c:pt>
                <c:pt idx="2">
                  <c:v>2040</c:v>
                </c:pt>
                <c:pt idx="3">
                  <c:v>2050</c:v>
                </c:pt>
              </c:numCache>
            </c:numRef>
          </c:cat>
          <c:val>
            <c:numRef>
              <c:f>Tabelle1!$D$68:$D$71</c:f>
              <c:numCache>
                <c:formatCode>0.0%</c:formatCode>
                <c:ptCount val="4"/>
                <c:pt idx="0">
                  <c:v>0.217</c:v>
                </c:pt>
                <c:pt idx="1">
                  <c:v>0.25600000000000001</c:v>
                </c:pt>
                <c:pt idx="2">
                  <c:v>0.27900000000000003</c:v>
                </c:pt>
                <c:pt idx="3">
                  <c:v>0.28100000000000003</c:v>
                </c:pt>
              </c:numCache>
            </c:numRef>
          </c:val>
          <c:smooth val="0"/>
          <c:extLst>
            <c:ext xmlns:c16="http://schemas.microsoft.com/office/drawing/2014/chart" uri="{C3380CC4-5D6E-409C-BE32-E72D297353CC}">
              <c16:uniqueId val="{00000000-D48F-422C-8858-57815DD28485}"/>
            </c:ext>
          </c:extLst>
        </c:ser>
        <c:ser>
          <c:idx val="1"/>
          <c:order val="1"/>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de-DE"/>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Tabelle1!$A$68:$A$71</c:f>
              <c:numCache>
                <c:formatCode>General</c:formatCode>
                <c:ptCount val="4"/>
                <c:pt idx="0">
                  <c:v>2019</c:v>
                </c:pt>
                <c:pt idx="1">
                  <c:v>2030</c:v>
                </c:pt>
                <c:pt idx="2">
                  <c:v>2040</c:v>
                </c:pt>
                <c:pt idx="3">
                  <c:v>2050</c:v>
                </c:pt>
              </c:numCache>
            </c:numRef>
          </c:cat>
          <c:val>
            <c:numRef>
              <c:f>Tabelle1!$E$68:$E$71</c:f>
              <c:numCache>
                <c:formatCode>0.0%</c:formatCode>
                <c:ptCount val="4"/>
                <c:pt idx="0">
                  <c:v>0.189</c:v>
                </c:pt>
                <c:pt idx="1">
                  <c:v>0.23200000000000001</c:v>
                </c:pt>
                <c:pt idx="2">
                  <c:v>0.26500000000000001</c:v>
                </c:pt>
                <c:pt idx="3">
                  <c:v>0.27800000000000002</c:v>
                </c:pt>
              </c:numCache>
            </c:numRef>
          </c:val>
          <c:smooth val="0"/>
          <c:extLst>
            <c:ext xmlns:c16="http://schemas.microsoft.com/office/drawing/2014/chart" uri="{C3380CC4-5D6E-409C-BE32-E72D297353CC}">
              <c16:uniqueId val="{00000001-D48F-422C-8858-57815DD28485}"/>
            </c:ext>
          </c:extLst>
        </c:ser>
        <c:ser>
          <c:idx val="2"/>
          <c:order val="2"/>
          <c:spPr>
            <a:ln w="28575" cap="rnd">
              <a:solidFill>
                <a:schemeClr val="accent3"/>
              </a:solidFill>
              <a:prstDash val="sysDash"/>
              <a:round/>
            </a:ln>
            <a:effectLst/>
          </c:spPr>
          <c:marker>
            <c:symbol val="none"/>
          </c:marker>
          <c:val>
            <c:numRef>
              <c:f>Tabelle1!$F$68:$F$71</c:f>
              <c:numCache>
                <c:formatCode>0.0%</c:formatCode>
                <c:ptCount val="4"/>
                <c:pt idx="0">
                  <c:v>0.193</c:v>
                </c:pt>
                <c:pt idx="1">
                  <c:v>0.22800000000000001</c:v>
                </c:pt>
                <c:pt idx="2">
                  <c:v>0.26</c:v>
                </c:pt>
                <c:pt idx="3">
                  <c:v>0.26200000000000001</c:v>
                </c:pt>
              </c:numCache>
            </c:numRef>
          </c:val>
          <c:smooth val="0"/>
          <c:extLst>
            <c:ext xmlns:c16="http://schemas.microsoft.com/office/drawing/2014/chart" uri="{C3380CC4-5D6E-409C-BE32-E72D297353CC}">
              <c16:uniqueId val="{00000002-D48F-422C-8858-57815DD28485}"/>
            </c:ext>
          </c:extLst>
        </c:ser>
        <c:dLbls>
          <c:showLegendKey val="0"/>
          <c:showVal val="0"/>
          <c:showCatName val="0"/>
          <c:showSerName val="0"/>
          <c:showPercent val="0"/>
          <c:showBubbleSize val="0"/>
        </c:dLbls>
        <c:smooth val="0"/>
        <c:axId val="250579903"/>
        <c:axId val="865714559"/>
      </c:lineChart>
      <c:catAx>
        <c:axId val="25057990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de-DE"/>
          </a:p>
        </c:txPr>
        <c:crossAx val="865714559"/>
        <c:crosses val="autoZero"/>
        <c:auto val="1"/>
        <c:lblAlgn val="ctr"/>
        <c:lblOffset val="100"/>
        <c:noMultiLvlLbl val="0"/>
      </c:catAx>
      <c:valAx>
        <c:axId val="865714559"/>
        <c:scaling>
          <c:orientation val="minMax"/>
          <c:min val="0.15000000000000002"/>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de-DE"/>
          </a:p>
        </c:txPr>
        <c:crossAx val="250579903"/>
        <c:crosses val="autoZero"/>
        <c:crossBetween val="between"/>
      </c:valAx>
      <c:spPr>
        <a:solidFill>
          <a:srgbClr val="FFFFCC"/>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sz="1600" b="1" dirty="0"/>
              <a:t>Entwicklung der Löhne und der Renten von 2020</a:t>
            </a:r>
            <a:r>
              <a:rPr lang="de-DE" sz="1600" b="1" baseline="0" dirty="0"/>
              <a:t> bis 2035</a:t>
            </a:r>
          </a:p>
          <a:p>
            <a:pPr>
              <a:defRPr/>
            </a:pPr>
            <a:r>
              <a:rPr lang="de-DE" sz="1600" b="1" baseline="0" dirty="0"/>
              <a:t>nach den Rentenversicherungsberichten 2020/2021 (noch ohne Nachholfaktor)</a:t>
            </a:r>
            <a:endParaRPr lang="de-DE" sz="16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spPr>
            <a:ln w="28575" cap="rnd">
              <a:solidFill>
                <a:schemeClr val="accent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60C4-314F-B701-DB481829F6A6}"/>
                </c:ext>
              </c:extLst>
            </c:dLbl>
            <c:dLbl>
              <c:idx val="1"/>
              <c:delete val="1"/>
              <c:extLst>
                <c:ext xmlns:c15="http://schemas.microsoft.com/office/drawing/2012/chart" uri="{CE6537A1-D6FC-4f65-9D91-7224C49458BB}"/>
                <c:ext xmlns:c16="http://schemas.microsoft.com/office/drawing/2014/chart" uri="{C3380CC4-5D6E-409C-BE32-E72D297353CC}">
                  <c16:uniqueId val="{00000001-60C4-314F-B701-DB481829F6A6}"/>
                </c:ext>
              </c:extLst>
            </c:dLbl>
            <c:dLbl>
              <c:idx val="2"/>
              <c:delete val="1"/>
              <c:extLst>
                <c:ext xmlns:c15="http://schemas.microsoft.com/office/drawing/2012/chart" uri="{CE6537A1-D6FC-4f65-9D91-7224C49458BB}"/>
                <c:ext xmlns:c16="http://schemas.microsoft.com/office/drawing/2014/chart" uri="{C3380CC4-5D6E-409C-BE32-E72D297353CC}">
                  <c16:uniqueId val="{00000002-60C4-314F-B701-DB481829F6A6}"/>
                </c:ext>
              </c:extLst>
            </c:dLbl>
            <c:dLbl>
              <c:idx val="3"/>
              <c:delete val="1"/>
              <c:extLst>
                <c:ext xmlns:c15="http://schemas.microsoft.com/office/drawing/2012/chart" uri="{CE6537A1-D6FC-4f65-9D91-7224C49458BB}"/>
                <c:ext xmlns:c16="http://schemas.microsoft.com/office/drawing/2014/chart" uri="{C3380CC4-5D6E-409C-BE32-E72D297353CC}">
                  <c16:uniqueId val="{00000003-60C4-314F-B701-DB481829F6A6}"/>
                </c:ext>
              </c:extLst>
            </c:dLbl>
            <c:dLbl>
              <c:idx val="4"/>
              <c:delete val="1"/>
              <c:extLst>
                <c:ext xmlns:c15="http://schemas.microsoft.com/office/drawing/2012/chart" uri="{CE6537A1-D6FC-4f65-9D91-7224C49458BB}"/>
                <c:ext xmlns:c16="http://schemas.microsoft.com/office/drawing/2014/chart" uri="{C3380CC4-5D6E-409C-BE32-E72D297353CC}">
                  <c16:uniqueId val="{00000004-60C4-314F-B701-DB481829F6A6}"/>
                </c:ext>
              </c:extLst>
            </c:dLbl>
            <c:dLbl>
              <c:idx val="5"/>
              <c:delete val="1"/>
              <c:extLst>
                <c:ext xmlns:c15="http://schemas.microsoft.com/office/drawing/2012/chart" uri="{CE6537A1-D6FC-4f65-9D91-7224C49458BB}"/>
                <c:ext xmlns:c16="http://schemas.microsoft.com/office/drawing/2014/chart" uri="{C3380CC4-5D6E-409C-BE32-E72D297353CC}">
                  <c16:uniqueId val="{00000005-60C4-314F-B701-DB481829F6A6}"/>
                </c:ext>
              </c:extLst>
            </c:dLbl>
            <c:dLbl>
              <c:idx val="6"/>
              <c:delete val="1"/>
              <c:extLst>
                <c:ext xmlns:c15="http://schemas.microsoft.com/office/drawing/2012/chart" uri="{CE6537A1-D6FC-4f65-9D91-7224C49458BB}"/>
                <c:ext xmlns:c16="http://schemas.microsoft.com/office/drawing/2014/chart" uri="{C3380CC4-5D6E-409C-BE32-E72D297353CC}">
                  <c16:uniqueId val="{00000006-60C4-314F-B701-DB481829F6A6}"/>
                </c:ext>
              </c:extLst>
            </c:dLbl>
            <c:dLbl>
              <c:idx val="7"/>
              <c:delete val="1"/>
              <c:extLst>
                <c:ext xmlns:c15="http://schemas.microsoft.com/office/drawing/2012/chart" uri="{CE6537A1-D6FC-4f65-9D91-7224C49458BB}"/>
                <c:ext xmlns:c16="http://schemas.microsoft.com/office/drawing/2014/chart" uri="{C3380CC4-5D6E-409C-BE32-E72D297353CC}">
                  <c16:uniqueId val="{00000007-60C4-314F-B701-DB481829F6A6}"/>
                </c:ext>
              </c:extLst>
            </c:dLbl>
            <c:dLbl>
              <c:idx val="8"/>
              <c:delete val="1"/>
              <c:extLst>
                <c:ext xmlns:c15="http://schemas.microsoft.com/office/drawing/2012/chart" uri="{CE6537A1-D6FC-4f65-9D91-7224C49458BB}"/>
                <c:ext xmlns:c16="http://schemas.microsoft.com/office/drawing/2014/chart" uri="{C3380CC4-5D6E-409C-BE32-E72D297353CC}">
                  <c16:uniqueId val="{00000008-60C4-314F-B701-DB481829F6A6}"/>
                </c:ext>
              </c:extLst>
            </c:dLbl>
            <c:dLbl>
              <c:idx val="9"/>
              <c:delete val="1"/>
              <c:extLst>
                <c:ext xmlns:c15="http://schemas.microsoft.com/office/drawing/2012/chart" uri="{CE6537A1-D6FC-4f65-9D91-7224C49458BB}"/>
                <c:ext xmlns:c16="http://schemas.microsoft.com/office/drawing/2014/chart" uri="{C3380CC4-5D6E-409C-BE32-E72D297353CC}">
                  <c16:uniqueId val="{00000009-60C4-314F-B701-DB481829F6A6}"/>
                </c:ext>
              </c:extLst>
            </c:dLbl>
            <c:dLbl>
              <c:idx val="10"/>
              <c:delete val="1"/>
              <c:extLst>
                <c:ext xmlns:c15="http://schemas.microsoft.com/office/drawing/2012/chart" uri="{CE6537A1-D6FC-4f65-9D91-7224C49458BB}"/>
                <c:ext xmlns:c16="http://schemas.microsoft.com/office/drawing/2014/chart" uri="{C3380CC4-5D6E-409C-BE32-E72D297353CC}">
                  <c16:uniqueId val="{0000000A-60C4-314F-B701-DB481829F6A6}"/>
                </c:ext>
              </c:extLst>
            </c:dLbl>
            <c:dLbl>
              <c:idx val="11"/>
              <c:delete val="1"/>
              <c:extLst>
                <c:ext xmlns:c15="http://schemas.microsoft.com/office/drawing/2012/chart" uri="{CE6537A1-D6FC-4f65-9D91-7224C49458BB}"/>
                <c:ext xmlns:c16="http://schemas.microsoft.com/office/drawing/2014/chart" uri="{C3380CC4-5D6E-409C-BE32-E72D297353CC}">
                  <c16:uniqueId val="{0000000B-60C4-314F-B701-DB481829F6A6}"/>
                </c:ext>
              </c:extLst>
            </c:dLbl>
            <c:dLbl>
              <c:idx val="12"/>
              <c:delete val="1"/>
              <c:extLst>
                <c:ext xmlns:c15="http://schemas.microsoft.com/office/drawing/2012/chart" uri="{CE6537A1-D6FC-4f65-9D91-7224C49458BB}"/>
                <c:ext xmlns:c16="http://schemas.microsoft.com/office/drawing/2014/chart" uri="{C3380CC4-5D6E-409C-BE32-E72D297353CC}">
                  <c16:uniqueId val="{0000000C-60C4-314F-B701-DB481829F6A6}"/>
                </c:ext>
              </c:extLst>
            </c:dLbl>
            <c:dLbl>
              <c:idx val="13"/>
              <c:delete val="1"/>
              <c:extLst>
                <c:ext xmlns:c15="http://schemas.microsoft.com/office/drawing/2012/chart" uri="{CE6537A1-D6FC-4f65-9D91-7224C49458BB}"/>
                <c:ext xmlns:c16="http://schemas.microsoft.com/office/drawing/2014/chart" uri="{C3380CC4-5D6E-409C-BE32-E72D297353CC}">
                  <c16:uniqueId val="{0000000D-60C4-314F-B701-DB481829F6A6}"/>
                </c:ext>
              </c:extLst>
            </c:dLbl>
            <c:dLbl>
              <c:idx val="14"/>
              <c:delete val="1"/>
              <c:extLst>
                <c:ext xmlns:c15="http://schemas.microsoft.com/office/drawing/2012/chart" uri="{CE6537A1-D6FC-4f65-9D91-7224C49458BB}"/>
                <c:ext xmlns:c16="http://schemas.microsoft.com/office/drawing/2014/chart" uri="{C3380CC4-5D6E-409C-BE32-E72D297353CC}">
                  <c16:uniqueId val="{0000000E-60C4-314F-B701-DB481829F6A6}"/>
                </c:ext>
              </c:extLst>
            </c:dLbl>
            <c:dLbl>
              <c:idx val="15"/>
              <c:layout>
                <c:manualLayout>
                  <c:x val="0"/>
                  <c:y val="7.40740740740740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0C4-314F-B701-DB481829F6A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Tabelle1!$A$42:$A$57</c:f>
              <c:numCache>
                <c:formatCode>General</c:formatCode>
                <c:ptCount val="16"/>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numCache>
            </c:numRef>
          </c:cat>
          <c:val>
            <c:numRef>
              <c:f>Tabelle1!$E$42:$E$57</c:f>
              <c:numCache>
                <c:formatCode>0.0%</c:formatCode>
                <c:ptCount val="16"/>
                <c:pt idx="0" formatCode="0%">
                  <c:v>0</c:v>
                </c:pt>
                <c:pt idx="1">
                  <c:v>2.3831876940853647E-2</c:v>
                </c:pt>
                <c:pt idx="2">
                  <c:v>4.3057744811412446E-2</c:v>
                </c:pt>
                <c:pt idx="3">
                  <c:v>6.2259874405204751E-2</c:v>
                </c:pt>
                <c:pt idx="4">
                  <c:v>9.9133826760847477E-2</c:v>
                </c:pt>
                <c:pt idx="5">
                  <c:v>0.11711234986060326</c:v>
                </c:pt>
                <c:pt idx="6">
                  <c:v>0.15374366360699043</c:v>
                </c:pt>
                <c:pt idx="7">
                  <c:v>0.18744231785749554</c:v>
                </c:pt>
                <c:pt idx="8">
                  <c:v>0.2218125746340367</c:v>
                </c:pt>
                <c:pt idx="9">
                  <c:v>0.25740928896302862</c:v>
                </c:pt>
                <c:pt idx="10">
                  <c:v>0.28945584141267133</c:v>
                </c:pt>
                <c:pt idx="11">
                  <c:v>0.33045003374148463</c:v>
                </c:pt>
                <c:pt idx="12">
                  <c:v>0.3689576847912821</c:v>
                </c:pt>
                <c:pt idx="13">
                  <c:v>0.40882609151820648</c:v>
                </c:pt>
                <c:pt idx="14">
                  <c:v>0.44986952966584126</c:v>
                </c:pt>
                <c:pt idx="15">
                  <c:v>0.49211000959058304</c:v>
                </c:pt>
              </c:numCache>
            </c:numRef>
          </c:val>
          <c:smooth val="0"/>
          <c:extLst>
            <c:ext xmlns:c16="http://schemas.microsoft.com/office/drawing/2014/chart" uri="{C3380CC4-5D6E-409C-BE32-E72D297353CC}">
              <c16:uniqueId val="{00000010-60C4-314F-B701-DB481829F6A6}"/>
            </c:ext>
          </c:extLst>
        </c:ser>
        <c:ser>
          <c:idx val="1"/>
          <c:order val="1"/>
          <c:spPr>
            <a:ln w="28575" cap="rnd">
              <a:solidFill>
                <a:schemeClr val="accent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1-60C4-314F-B701-DB481829F6A6}"/>
                </c:ext>
              </c:extLst>
            </c:dLbl>
            <c:dLbl>
              <c:idx val="1"/>
              <c:delete val="1"/>
              <c:extLst>
                <c:ext xmlns:c15="http://schemas.microsoft.com/office/drawing/2012/chart" uri="{CE6537A1-D6FC-4f65-9D91-7224C49458BB}"/>
                <c:ext xmlns:c16="http://schemas.microsoft.com/office/drawing/2014/chart" uri="{C3380CC4-5D6E-409C-BE32-E72D297353CC}">
                  <c16:uniqueId val="{00000012-60C4-314F-B701-DB481829F6A6}"/>
                </c:ext>
              </c:extLst>
            </c:dLbl>
            <c:dLbl>
              <c:idx val="2"/>
              <c:delete val="1"/>
              <c:extLst>
                <c:ext xmlns:c15="http://schemas.microsoft.com/office/drawing/2012/chart" uri="{CE6537A1-D6FC-4f65-9D91-7224C49458BB}"/>
                <c:ext xmlns:c16="http://schemas.microsoft.com/office/drawing/2014/chart" uri="{C3380CC4-5D6E-409C-BE32-E72D297353CC}">
                  <c16:uniqueId val="{00000013-60C4-314F-B701-DB481829F6A6}"/>
                </c:ext>
              </c:extLst>
            </c:dLbl>
            <c:dLbl>
              <c:idx val="3"/>
              <c:delete val="1"/>
              <c:extLst>
                <c:ext xmlns:c15="http://schemas.microsoft.com/office/drawing/2012/chart" uri="{CE6537A1-D6FC-4f65-9D91-7224C49458BB}"/>
                <c:ext xmlns:c16="http://schemas.microsoft.com/office/drawing/2014/chart" uri="{C3380CC4-5D6E-409C-BE32-E72D297353CC}">
                  <c16:uniqueId val="{00000014-60C4-314F-B701-DB481829F6A6}"/>
                </c:ext>
              </c:extLst>
            </c:dLbl>
            <c:dLbl>
              <c:idx val="4"/>
              <c:delete val="1"/>
              <c:extLst>
                <c:ext xmlns:c15="http://schemas.microsoft.com/office/drawing/2012/chart" uri="{CE6537A1-D6FC-4f65-9D91-7224C49458BB}"/>
                <c:ext xmlns:c16="http://schemas.microsoft.com/office/drawing/2014/chart" uri="{C3380CC4-5D6E-409C-BE32-E72D297353CC}">
                  <c16:uniqueId val="{00000015-60C4-314F-B701-DB481829F6A6}"/>
                </c:ext>
              </c:extLst>
            </c:dLbl>
            <c:dLbl>
              <c:idx val="5"/>
              <c:delete val="1"/>
              <c:extLst>
                <c:ext xmlns:c15="http://schemas.microsoft.com/office/drawing/2012/chart" uri="{CE6537A1-D6FC-4f65-9D91-7224C49458BB}"/>
                <c:ext xmlns:c16="http://schemas.microsoft.com/office/drawing/2014/chart" uri="{C3380CC4-5D6E-409C-BE32-E72D297353CC}">
                  <c16:uniqueId val="{00000016-60C4-314F-B701-DB481829F6A6}"/>
                </c:ext>
              </c:extLst>
            </c:dLbl>
            <c:dLbl>
              <c:idx val="6"/>
              <c:delete val="1"/>
              <c:extLst>
                <c:ext xmlns:c15="http://schemas.microsoft.com/office/drawing/2012/chart" uri="{CE6537A1-D6FC-4f65-9D91-7224C49458BB}"/>
                <c:ext xmlns:c16="http://schemas.microsoft.com/office/drawing/2014/chart" uri="{C3380CC4-5D6E-409C-BE32-E72D297353CC}">
                  <c16:uniqueId val="{00000017-60C4-314F-B701-DB481829F6A6}"/>
                </c:ext>
              </c:extLst>
            </c:dLbl>
            <c:dLbl>
              <c:idx val="7"/>
              <c:delete val="1"/>
              <c:extLst>
                <c:ext xmlns:c15="http://schemas.microsoft.com/office/drawing/2012/chart" uri="{CE6537A1-D6FC-4f65-9D91-7224C49458BB}"/>
                <c:ext xmlns:c16="http://schemas.microsoft.com/office/drawing/2014/chart" uri="{C3380CC4-5D6E-409C-BE32-E72D297353CC}">
                  <c16:uniqueId val="{00000018-60C4-314F-B701-DB481829F6A6}"/>
                </c:ext>
              </c:extLst>
            </c:dLbl>
            <c:dLbl>
              <c:idx val="8"/>
              <c:delete val="1"/>
              <c:extLst>
                <c:ext xmlns:c15="http://schemas.microsoft.com/office/drawing/2012/chart" uri="{CE6537A1-D6FC-4f65-9D91-7224C49458BB}"/>
                <c:ext xmlns:c16="http://schemas.microsoft.com/office/drawing/2014/chart" uri="{C3380CC4-5D6E-409C-BE32-E72D297353CC}">
                  <c16:uniqueId val="{00000019-60C4-314F-B701-DB481829F6A6}"/>
                </c:ext>
              </c:extLst>
            </c:dLbl>
            <c:dLbl>
              <c:idx val="9"/>
              <c:delete val="1"/>
              <c:extLst>
                <c:ext xmlns:c15="http://schemas.microsoft.com/office/drawing/2012/chart" uri="{CE6537A1-D6FC-4f65-9D91-7224C49458BB}"/>
                <c:ext xmlns:c16="http://schemas.microsoft.com/office/drawing/2014/chart" uri="{C3380CC4-5D6E-409C-BE32-E72D297353CC}">
                  <c16:uniqueId val="{0000001A-60C4-314F-B701-DB481829F6A6}"/>
                </c:ext>
              </c:extLst>
            </c:dLbl>
            <c:dLbl>
              <c:idx val="10"/>
              <c:delete val="1"/>
              <c:extLst>
                <c:ext xmlns:c15="http://schemas.microsoft.com/office/drawing/2012/chart" uri="{CE6537A1-D6FC-4f65-9D91-7224C49458BB}"/>
                <c:ext xmlns:c16="http://schemas.microsoft.com/office/drawing/2014/chart" uri="{C3380CC4-5D6E-409C-BE32-E72D297353CC}">
                  <c16:uniqueId val="{0000001B-60C4-314F-B701-DB481829F6A6}"/>
                </c:ext>
              </c:extLst>
            </c:dLbl>
            <c:dLbl>
              <c:idx val="11"/>
              <c:delete val="1"/>
              <c:extLst>
                <c:ext xmlns:c15="http://schemas.microsoft.com/office/drawing/2012/chart" uri="{CE6537A1-D6FC-4f65-9D91-7224C49458BB}"/>
                <c:ext xmlns:c16="http://schemas.microsoft.com/office/drawing/2014/chart" uri="{C3380CC4-5D6E-409C-BE32-E72D297353CC}">
                  <c16:uniqueId val="{0000001C-60C4-314F-B701-DB481829F6A6}"/>
                </c:ext>
              </c:extLst>
            </c:dLbl>
            <c:dLbl>
              <c:idx val="12"/>
              <c:delete val="1"/>
              <c:extLst>
                <c:ext xmlns:c15="http://schemas.microsoft.com/office/drawing/2012/chart" uri="{CE6537A1-D6FC-4f65-9D91-7224C49458BB}"/>
                <c:ext xmlns:c16="http://schemas.microsoft.com/office/drawing/2014/chart" uri="{C3380CC4-5D6E-409C-BE32-E72D297353CC}">
                  <c16:uniqueId val="{0000001D-60C4-314F-B701-DB481829F6A6}"/>
                </c:ext>
              </c:extLst>
            </c:dLbl>
            <c:dLbl>
              <c:idx val="13"/>
              <c:delete val="1"/>
              <c:extLst>
                <c:ext xmlns:c15="http://schemas.microsoft.com/office/drawing/2012/chart" uri="{CE6537A1-D6FC-4f65-9D91-7224C49458BB}"/>
                <c:ext xmlns:c16="http://schemas.microsoft.com/office/drawing/2014/chart" uri="{C3380CC4-5D6E-409C-BE32-E72D297353CC}">
                  <c16:uniqueId val="{0000001E-60C4-314F-B701-DB481829F6A6}"/>
                </c:ext>
              </c:extLst>
            </c:dLbl>
            <c:dLbl>
              <c:idx val="14"/>
              <c:delete val="1"/>
              <c:extLst>
                <c:ext xmlns:c15="http://schemas.microsoft.com/office/drawing/2012/chart" uri="{CE6537A1-D6FC-4f65-9D91-7224C49458BB}"/>
                <c:ext xmlns:c16="http://schemas.microsoft.com/office/drawing/2014/chart" uri="{C3380CC4-5D6E-409C-BE32-E72D297353CC}">
                  <c16:uniqueId val="{0000001F-60C4-314F-B701-DB481829F6A6}"/>
                </c:ext>
              </c:extLst>
            </c:dLbl>
            <c:dLbl>
              <c:idx val="15"/>
              <c:layout>
                <c:manualLayout>
                  <c:x val="-2.7777777777778798E-3"/>
                  <c:y val="6.94444444444443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60C4-314F-B701-DB481829F6A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Tabelle1!$A$42:$A$57</c:f>
              <c:numCache>
                <c:formatCode>General</c:formatCode>
                <c:ptCount val="16"/>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numCache>
            </c:numRef>
          </c:cat>
          <c:val>
            <c:numRef>
              <c:f>Tabelle1!$I$42:$I$57</c:f>
              <c:numCache>
                <c:formatCode>0.0%</c:formatCode>
                <c:ptCount val="16"/>
                <c:pt idx="0" formatCode="0%">
                  <c:v>0</c:v>
                </c:pt>
                <c:pt idx="1">
                  <c:v>0</c:v>
                </c:pt>
                <c:pt idx="2">
                  <c:v>4.8956884561891734E-2</c:v>
                </c:pt>
                <c:pt idx="3">
                  <c:v>9.8708681683401522E-2</c:v>
                </c:pt>
                <c:pt idx="4">
                  <c:v>9.8708681683401522E-2</c:v>
                </c:pt>
                <c:pt idx="5">
                  <c:v>0.11250722085681919</c:v>
                </c:pt>
                <c:pt idx="6">
                  <c:v>0.14142560427358686</c:v>
                </c:pt>
                <c:pt idx="7">
                  <c:v>0.16646185880401432</c:v>
                </c:pt>
                <c:pt idx="8">
                  <c:v>0.18814754893833574</c:v>
                </c:pt>
                <c:pt idx="9">
                  <c:v>0.20786902617594594</c:v>
                </c:pt>
                <c:pt idx="10">
                  <c:v>0.23290847830868655</c:v>
                </c:pt>
                <c:pt idx="11">
                  <c:v>0.25543386447575078</c:v>
                </c:pt>
                <c:pt idx="12">
                  <c:v>0.2801953122674965</c:v>
                </c:pt>
                <c:pt idx="13">
                  <c:v>0.30327986709689703</c:v>
                </c:pt>
                <c:pt idx="14">
                  <c:v>0.3308279488376682</c:v>
                </c:pt>
                <c:pt idx="15">
                  <c:v>0.36170497021342496</c:v>
                </c:pt>
              </c:numCache>
            </c:numRef>
          </c:val>
          <c:smooth val="0"/>
          <c:extLst>
            <c:ext xmlns:c16="http://schemas.microsoft.com/office/drawing/2014/chart" uri="{C3380CC4-5D6E-409C-BE32-E72D297353CC}">
              <c16:uniqueId val="{00000021-60C4-314F-B701-DB481829F6A6}"/>
            </c:ext>
          </c:extLst>
        </c:ser>
        <c:dLbls>
          <c:showLegendKey val="0"/>
          <c:showVal val="0"/>
          <c:showCatName val="0"/>
          <c:showSerName val="0"/>
          <c:showPercent val="0"/>
          <c:showBubbleSize val="0"/>
        </c:dLbls>
        <c:smooth val="0"/>
        <c:axId val="717703024"/>
        <c:axId val="717707184"/>
      </c:lineChart>
      <c:catAx>
        <c:axId val="7177030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de-DE"/>
          </a:p>
        </c:txPr>
        <c:crossAx val="717707184"/>
        <c:crosses val="autoZero"/>
        <c:auto val="1"/>
        <c:lblAlgn val="ctr"/>
        <c:lblOffset val="100"/>
        <c:noMultiLvlLbl val="0"/>
      </c:catAx>
      <c:valAx>
        <c:axId val="717707184"/>
        <c:scaling>
          <c:orientation val="minMax"/>
        </c:scaling>
        <c:delete val="0"/>
        <c:axPos val="l"/>
        <c:majorGridlines>
          <c:spPr>
            <a:ln w="9525" cap="flat" cmpd="sng" algn="ctr">
              <a:solidFill>
                <a:schemeClr val="bg2">
                  <a:lumMod val="50000"/>
                </a:schemeClr>
              </a:solidFill>
              <a:round/>
            </a:ln>
            <a:effectLst/>
          </c:spPr>
        </c:majorGridlines>
        <c:minorGridlines>
          <c:spPr>
            <a:ln w="9525" cap="flat" cmpd="sng" algn="ctr">
              <a:solidFill>
                <a:schemeClr val="tx2">
                  <a:lumMod val="40000"/>
                  <a:lumOff val="60000"/>
                </a:schemeClr>
              </a:solidFill>
              <a:round/>
            </a:ln>
            <a:effectLst/>
          </c:spPr>
        </c:min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de-DE"/>
          </a:p>
        </c:txPr>
        <c:crossAx val="717703024"/>
        <c:crosses val="autoZero"/>
        <c:crossBetween val="between"/>
      </c:valAx>
      <c:spPr>
        <a:solidFill>
          <a:schemeClr val="accent4">
            <a:lumMod val="20000"/>
            <a:lumOff val="80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0.10672</cdr:x>
      <cdr:y>0.93792</cdr:y>
    </cdr:from>
    <cdr:to>
      <cdr:x>0.98658</cdr:x>
      <cdr:y>1</cdr:y>
    </cdr:to>
    <cdr:sp macro="" textlink="">
      <cdr:nvSpPr>
        <cdr:cNvPr id="2" name="Textfeld 1">
          <a:extLst xmlns:a="http://schemas.openxmlformats.org/drawingml/2006/main">
            <a:ext uri="{FF2B5EF4-FFF2-40B4-BE49-F238E27FC236}">
              <a16:creationId xmlns:a16="http://schemas.microsoft.com/office/drawing/2014/main" id="{6BE43FAA-4FE9-4DC1-AAB6-9E2702325BFE}"/>
            </a:ext>
          </a:extLst>
        </cdr:cNvPr>
        <cdr:cNvSpPr txBox="1"/>
      </cdr:nvSpPr>
      <cdr:spPr>
        <a:xfrm xmlns:a="http://schemas.openxmlformats.org/drawingml/2006/main">
          <a:off x="1010292" y="4610754"/>
          <a:ext cx="8329396" cy="305181"/>
        </a:xfrm>
        <a:prstGeom xmlns:a="http://schemas.openxmlformats.org/drawingml/2006/main" prst="rect">
          <a:avLst/>
        </a:prstGeom>
        <a:solidFill xmlns:a="http://schemas.openxmlformats.org/drawingml/2006/main">
          <a:srgbClr val="FFFF00"/>
        </a:solidFill>
      </cdr:spPr>
      <cdr:txBody>
        <a:bodyPr xmlns:a="http://schemas.openxmlformats.org/drawingml/2006/main" vertOverflow="clip" wrap="square" tIns="0" rtlCol="0"/>
        <a:lstStyle xmlns:a="http://schemas.openxmlformats.org/drawingml/2006/main"/>
        <a:p xmlns:a="http://schemas.openxmlformats.org/drawingml/2006/main">
          <a:r>
            <a:rPr lang="de-DE" sz="1400" b="1" dirty="0"/>
            <a:t>   </a:t>
          </a:r>
          <a:r>
            <a:rPr lang="de-DE" sz="2000" b="1" dirty="0"/>
            <a:t>Renten insgesamt</a:t>
          </a:r>
          <a:r>
            <a:rPr lang="de-DE" sz="1400" b="1" dirty="0"/>
            <a:t>	</a:t>
          </a:r>
          <a:r>
            <a:rPr lang="de-DE" sz="1400" b="1" baseline="0" dirty="0"/>
            <a:t>                   </a:t>
          </a:r>
          <a:r>
            <a:rPr lang="de-DE" sz="2000" b="1" dirty="0"/>
            <a:t>Männer</a:t>
          </a:r>
          <a:r>
            <a:rPr lang="de-DE" sz="1400" b="1" dirty="0"/>
            <a:t>	                 		  </a:t>
          </a:r>
          <a:r>
            <a:rPr lang="de-DE" sz="2000" b="1" dirty="0"/>
            <a:t>Frauen</a:t>
          </a:r>
        </a:p>
      </cdr:txBody>
    </cdr:sp>
  </cdr:relSizeAnchor>
  <cdr:relSizeAnchor xmlns:cdr="http://schemas.openxmlformats.org/drawingml/2006/chartDrawing">
    <cdr:from>
      <cdr:x>0.08349</cdr:x>
      <cdr:y>0.15531</cdr:y>
    </cdr:from>
    <cdr:to>
      <cdr:x>0.36151</cdr:x>
      <cdr:y>0.2122</cdr:y>
    </cdr:to>
    <cdr:sp macro="" textlink="">
      <cdr:nvSpPr>
        <cdr:cNvPr id="3" name="Textfeld 4">
          <a:extLst xmlns:a="http://schemas.openxmlformats.org/drawingml/2006/main">
            <a:ext uri="{FF2B5EF4-FFF2-40B4-BE49-F238E27FC236}">
              <a16:creationId xmlns:a16="http://schemas.microsoft.com/office/drawing/2014/main" id="{C9876B06-1D09-47B9-99A5-3F766CFC1254}"/>
            </a:ext>
          </a:extLst>
        </cdr:cNvPr>
        <cdr:cNvSpPr txBox="1"/>
      </cdr:nvSpPr>
      <cdr:spPr>
        <a:xfrm xmlns:a="http://schemas.openxmlformats.org/drawingml/2006/main">
          <a:off x="790388" y="763494"/>
          <a:ext cx="2631890" cy="279688"/>
        </a:xfrm>
        <a:prstGeom xmlns:a="http://schemas.openxmlformats.org/drawingml/2006/main" prst="rect">
          <a:avLst/>
        </a:prstGeom>
        <a:solidFill xmlns:a="http://schemas.openxmlformats.org/drawingml/2006/main">
          <a:srgbClr val="FFFF00"/>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tIns="0"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de-DE" sz="1800" b="1" dirty="0">
              <a:solidFill>
                <a:srgbClr val="3366FF"/>
              </a:solidFill>
            </a:rPr>
            <a:t>Deutschland </a:t>
          </a:r>
          <a:r>
            <a:rPr lang="de-DE" sz="1800" b="1" dirty="0"/>
            <a:t>    </a:t>
          </a:r>
          <a:r>
            <a:rPr lang="de-DE" sz="1800" b="1" dirty="0">
              <a:solidFill>
                <a:srgbClr val="C00000"/>
              </a:solidFill>
            </a:rPr>
            <a:t>Österreich</a:t>
          </a:r>
        </a:p>
      </cdr:txBody>
    </cdr:sp>
  </cdr:relSizeAnchor>
</c:userShapes>
</file>

<file path=ppt/drawings/drawing2.xml><?xml version="1.0" encoding="utf-8"?>
<c:userShapes xmlns:c="http://schemas.openxmlformats.org/drawingml/2006/chart">
  <cdr:relSizeAnchor xmlns:cdr="http://schemas.openxmlformats.org/drawingml/2006/chartDrawing">
    <cdr:from>
      <cdr:x>0.09845</cdr:x>
      <cdr:y>0.91618</cdr:y>
    </cdr:from>
    <cdr:to>
      <cdr:x>0.97961</cdr:x>
      <cdr:y>1</cdr:y>
    </cdr:to>
    <cdr:sp macro="" textlink="">
      <cdr:nvSpPr>
        <cdr:cNvPr id="2" name="Textfeld 1">
          <a:extLst xmlns:a="http://schemas.openxmlformats.org/drawingml/2006/main">
            <a:ext uri="{FF2B5EF4-FFF2-40B4-BE49-F238E27FC236}">
              <a16:creationId xmlns:a16="http://schemas.microsoft.com/office/drawing/2014/main" id="{52FACCD0-7BAB-4FD9-A9ED-EE6211F66639}"/>
            </a:ext>
          </a:extLst>
        </cdr:cNvPr>
        <cdr:cNvSpPr txBox="1"/>
      </cdr:nvSpPr>
      <cdr:spPr>
        <a:xfrm xmlns:a="http://schemas.openxmlformats.org/drawingml/2006/main">
          <a:off x="1015409" y="4250374"/>
          <a:ext cx="9088191" cy="388861"/>
        </a:xfrm>
        <a:prstGeom xmlns:a="http://schemas.openxmlformats.org/drawingml/2006/main" prst="rect">
          <a:avLst/>
        </a:prstGeom>
        <a:solidFill xmlns:a="http://schemas.openxmlformats.org/drawingml/2006/main">
          <a:srgbClr val="FFFF00"/>
        </a:solidFill>
      </cdr:spPr>
      <cdr:txBody>
        <a:bodyPr xmlns:a="http://schemas.openxmlformats.org/drawingml/2006/main" vertOverflow="clip" wrap="square" rtlCol="0"/>
        <a:lstStyle xmlns:a="http://schemas.openxmlformats.org/drawingml/2006/main"/>
        <a:p xmlns:a="http://schemas.openxmlformats.org/drawingml/2006/main">
          <a:r>
            <a:rPr lang="de-DE" sz="1400" b="1" dirty="0"/>
            <a:t>           </a:t>
          </a:r>
          <a:r>
            <a:rPr lang="de-DE" sz="2000" b="1" dirty="0"/>
            <a:t>Durchschnittslohn</a:t>
          </a:r>
          <a:r>
            <a:rPr lang="de-DE" sz="1100" dirty="0"/>
            <a:t> </a:t>
          </a:r>
          <a:r>
            <a:rPr lang="de-DE" sz="1600" dirty="0"/>
            <a:t>(netto - 2019)</a:t>
          </a:r>
          <a:r>
            <a:rPr lang="de-DE" sz="1100" dirty="0"/>
            <a:t>		   	     </a:t>
          </a:r>
          <a:r>
            <a:rPr lang="de-DE" sz="2000" b="1" dirty="0"/>
            <a:t>BIP / Einwohner </a:t>
          </a:r>
          <a:r>
            <a:rPr lang="de-DE" sz="1600" dirty="0"/>
            <a:t>(2020)</a:t>
          </a:r>
        </a:p>
      </cdr:txBody>
    </cdr:sp>
  </cdr:relSizeAnchor>
  <cdr:relSizeAnchor xmlns:cdr="http://schemas.openxmlformats.org/drawingml/2006/chartDrawing">
    <cdr:from>
      <cdr:x>0.12712</cdr:x>
      <cdr:y>0.13854</cdr:y>
    </cdr:from>
    <cdr:to>
      <cdr:x>0.47392</cdr:x>
      <cdr:y>0.2058</cdr:y>
    </cdr:to>
    <cdr:sp macro="" textlink="">
      <cdr:nvSpPr>
        <cdr:cNvPr id="3" name="Textfeld 4">
          <a:extLst xmlns:a="http://schemas.openxmlformats.org/drawingml/2006/main">
            <a:ext uri="{FF2B5EF4-FFF2-40B4-BE49-F238E27FC236}">
              <a16:creationId xmlns:a16="http://schemas.microsoft.com/office/drawing/2014/main" id="{C9876B06-1D09-47B9-99A5-3F766CFC1254}"/>
            </a:ext>
          </a:extLst>
        </cdr:cNvPr>
        <cdr:cNvSpPr txBox="1"/>
      </cdr:nvSpPr>
      <cdr:spPr>
        <a:xfrm xmlns:a="http://schemas.openxmlformats.org/drawingml/2006/main">
          <a:off x="1311088" y="642742"/>
          <a:ext cx="3576918" cy="312000"/>
        </a:xfrm>
        <a:prstGeom xmlns:a="http://schemas.openxmlformats.org/drawingml/2006/main" prst="rect">
          <a:avLst/>
        </a:prstGeom>
        <a:solidFill xmlns:a="http://schemas.openxmlformats.org/drawingml/2006/main">
          <a:srgbClr val="FFFF00"/>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tIns="0"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de-DE" sz="2000" b="1" dirty="0">
              <a:solidFill>
                <a:srgbClr val="3366FF"/>
              </a:solidFill>
            </a:rPr>
            <a:t>Deutschland</a:t>
          </a:r>
          <a:r>
            <a:rPr lang="de-DE" sz="1600" b="1" dirty="0">
              <a:solidFill>
                <a:srgbClr val="3366FF"/>
              </a:solidFill>
            </a:rPr>
            <a:t> </a:t>
          </a:r>
          <a:r>
            <a:rPr lang="de-DE" sz="1400" b="1" dirty="0"/>
            <a:t>  	           </a:t>
          </a:r>
          <a:r>
            <a:rPr lang="de-DE" sz="2000" b="1" dirty="0">
              <a:solidFill>
                <a:srgbClr val="C00000"/>
              </a:solidFill>
            </a:rPr>
            <a:t>Österreich</a:t>
          </a:r>
        </a:p>
      </cdr:txBody>
    </cdr:sp>
  </cdr:relSizeAnchor>
</c:userShapes>
</file>

<file path=ppt/drawings/drawing3.xml><?xml version="1.0" encoding="utf-8"?>
<c:userShapes xmlns:c="http://schemas.openxmlformats.org/drawingml/2006/chart">
  <cdr:relSizeAnchor xmlns:cdr="http://schemas.openxmlformats.org/drawingml/2006/chartDrawing">
    <cdr:from>
      <cdr:x>0.72609</cdr:x>
      <cdr:y>0.59163</cdr:y>
    </cdr:from>
    <cdr:to>
      <cdr:x>0.81556</cdr:x>
      <cdr:y>0.66224</cdr:y>
    </cdr:to>
    <cdr:sp macro="" textlink="">
      <cdr:nvSpPr>
        <cdr:cNvPr id="2" name="Textfeld 2">
          <a:extLst xmlns:a="http://schemas.openxmlformats.org/drawingml/2006/main">
            <a:ext uri="{FF2B5EF4-FFF2-40B4-BE49-F238E27FC236}">
              <a16:creationId xmlns:a16="http://schemas.microsoft.com/office/drawing/2014/main" id="{C731C19F-C8BB-3944-8DB5-09D195EF02D0}"/>
            </a:ext>
          </a:extLst>
        </cdr:cNvPr>
        <cdr:cNvSpPr txBox="1"/>
      </cdr:nvSpPr>
      <cdr:spPr>
        <a:xfrm xmlns:a="http://schemas.openxmlformats.org/drawingml/2006/main">
          <a:off x="7048674" y="3094625"/>
          <a:ext cx="868471"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de-DE" b="1" dirty="0">
              <a:solidFill>
                <a:srgbClr val="C00000"/>
              </a:solidFill>
            </a:rPr>
            <a:t>Renten</a:t>
          </a:r>
        </a:p>
      </cdr:txBody>
    </cdr: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4T17:33:51.945"/>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EEDEB7-0493-47C7-AEB8-F9BBE3950EFF}" type="datetimeFigureOut">
              <a:rPr lang="de-DE" smtClean="0"/>
              <a:t>04.03.2022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0AFB3C-6253-4051-A45B-F0817D507C58}" type="slidenum">
              <a:rPr lang="de-DE" smtClean="0"/>
              <a:t>‹Nr.›</a:t>
            </a:fld>
            <a:endParaRPr lang="de-DE"/>
          </a:p>
        </p:txBody>
      </p:sp>
    </p:spTree>
    <p:extLst>
      <p:ext uri="{BB962C8B-B14F-4D97-AF65-F5344CB8AC3E}">
        <p14:creationId xmlns:p14="http://schemas.microsoft.com/office/powerpoint/2010/main" val="570753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00AFB3C-6253-4051-A45B-F0817D507C58}" type="slidenum">
              <a:rPr lang="de-DE" smtClean="0"/>
              <a:t>5</a:t>
            </a:fld>
            <a:endParaRPr lang="de-DE"/>
          </a:p>
        </p:txBody>
      </p:sp>
    </p:spTree>
    <p:extLst>
      <p:ext uri="{BB962C8B-B14F-4D97-AF65-F5344CB8AC3E}">
        <p14:creationId xmlns:p14="http://schemas.microsoft.com/office/powerpoint/2010/main" val="1458728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00AFB3C-6253-4051-A45B-F0817D507C58}" type="slidenum">
              <a:rPr lang="de-DE" smtClean="0"/>
              <a:t>16</a:t>
            </a:fld>
            <a:endParaRPr lang="de-DE"/>
          </a:p>
        </p:txBody>
      </p:sp>
    </p:spTree>
    <p:extLst>
      <p:ext uri="{BB962C8B-B14F-4D97-AF65-F5344CB8AC3E}">
        <p14:creationId xmlns:p14="http://schemas.microsoft.com/office/powerpoint/2010/main" val="860550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00AFB3C-6253-4051-A45B-F0817D507C58}" type="slidenum">
              <a:rPr lang="de-DE" smtClean="0"/>
              <a:t>17</a:t>
            </a:fld>
            <a:endParaRPr lang="de-DE"/>
          </a:p>
        </p:txBody>
      </p:sp>
    </p:spTree>
    <p:extLst>
      <p:ext uri="{BB962C8B-B14F-4D97-AF65-F5344CB8AC3E}">
        <p14:creationId xmlns:p14="http://schemas.microsoft.com/office/powerpoint/2010/main" val="3031054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00AFB3C-6253-4051-A45B-F0817D507C58}" type="slidenum">
              <a:rPr lang="de-DE" smtClean="0"/>
              <a:t>18</a:t>
            </a:fld>
            <a:endParaRPr lang="de-DE"/>
          </a:p>
        </p:txBody>
      </p:sp>
    </p:spTree>
    <p:extLst>
      <p:ext uri="{BB962C8B-B14F-4D97-AF65-F5344CB8AC3E}">
        <p14:creationId xmlns:p14="http://schemas.microsoft.com/office/powerpoint/2010/main" val="3756586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00AFB3C-6253-4051-A45B-F0817D507C58}" type="slidenum">
              <a:rPr lang="de-DE" smtClean="0"/>
              <a:t>19</a:t>
            </a:fld>
            <a:endParaRPr lang="de-DE"/>
          </a:p>
        </p:txBody>
      </p:sp>
    </p:spTree>
    <p:extLst>
      <p:ext uri="{BB962C8B-B14F-4D97-AF65-F5344CB8AC3E}">
        <p14:creationId xmlns:p14="http://schemas.microsoft.com/office/powerpoint/2010/main" val="2316673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00AFB3C-6253-4051-A45B-F0817D507C58}" type="slidenum">
              <a:rPr lang="de-DE" smtClean="0"/>
              <a:t>20</a:t>
            </a:fld>
            <a:endParaRPr lang="de-DE"/>
          </a:p>
        </p:txBody>
      </p:sp>
    </p:spTree>
    <p:extLst>
      <p:ext uri="{BB962C8B-B14F-4D97-AF65-F5344CB8AC3E}">
        <p14:creationId xmlns:p14="http://schemas.microsoft.com/office/powerpoint/2010/main" val="3437366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324C9072-4ADC-407F-BA2D-974ECE1B6E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C2E1DB7-3F99-4E52-9449-7CC09C7D96EF}" type="slidenum">
              <a:rPr lang="de-DE" altLang="de-DE">
                <a:latin typeface="Times New Roman" panose="02020603050405020304" pitchFamily="18" charset="0"/>
              </a:rPr>
              <a:pPr>
                <a:spcBef>
                  <a:spcPct val="0"/>
                </a:spcBef>
              </a:pPr>
              <a:t>22</a:t>
            </a:fld>
            <a:endParaRPr lang="de-DE" altLang="de-DE">
              <a:latin typeface="Times New Roman" panose="02020603050405020304" pitchFamily="18" charset="0"/>
            </a:endParaRPr>
          </a:p>
        </p:txBody>
      </p:sp>
      <p:sp>
        <p:nvSpPr>
          <p:cNvPr id="29698" name="Rectangle 2">
            <a:extLst>
              <a:ext uri="{FF2B5EF4-FFF2-40B4-BE49-F238E27FC236}">
                <a16:creationId xmlns:a16="http://schemas.microsoft.com/office/drawing/2014/main" id="{183C0485-DCD7-4C53-8CCA-3D02C7A3A9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a:extLst>
              <a:ext uri="{FF2B5EF4-FFF2-40B4-BE49-F238E27FC236}">
                <a16:creationId xmlns:a16="http://schemas.microsoft.com/office/drawing/2014/main" id="{D6BE78D1-A03E-4F21-AD84-696B24EB03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extLst>
      <p:ext uri="{BB962C8B-B14F-4D97-AF65-F5344CB8AC3E}">
        <p14:creationId xmlns:p14="http://schemas.microsoft.com/office/powerpoint/2010/main" val="978499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a:extLst>
              <a:ext uri="{FF2B5EF4-FFF2-40B4-BE49-F238E27FC236}">
                <a16:creationId xmlns:a16="http://schemas.microsoft.com/office/drawing/2014/main" id="{BA2EDBBC-221F-174F-A960-0EED371144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izenplatzhalter 2">
            <a:extLst>
              <a:ext uri="{FF2B5EF4-FFF2-40B4-BE49-F238E27FC236}">
                <a16:creationId xmlns:a16="http://schemas.microsoft.com/office/drawing/2014/main" id="{3C2F96EC-CC4C-F941-9A62-DE43B32DE9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a:p>
        </p:txBody>
      </p:sp>
      <p:sp>
        <p:nvSpPr>
          <p:cNvPr id="51204" name="Foliennummernplatzhalter 3">
            <a:extLst>
              <a:ext uri="{FF2B5EF4-FFF2-40B4-BE49-F238E27FC236}">
                <a16:creationId xmlns:a16="http://schemas.microsoft.com/office/drawing/2014/main" id="{E64B6E94-C641-7944-9001-129DB9AC4A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7994AD6-8233-9A4C-8D4A-244093E6D6C5}" type="slidenum">
              <a:rPr lang="de-DE" altLang="de-DE" smtClean="0"/>
              <a:pPr/>
              <a:t>23</a:t>
            </a:fld>
            <a:endParaRPr lang="de-DE" altLang="de-DE"/>
          </a:p>
        </p:txBody>
      </p:sp>
    </p:spTree>
    <p:extLst>
      <p:ext uri="{BB962C8B-B14F-4D97-AF65-F5344CB8AC3E}">
        <p14:creationId xmlns:p14="http://schemas.microsoft.com/office/powerpoint/2010/main" val="2628071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00AFB3C-6253-4051-A45B-F0817D507C58}" type="slidenum">
              <a:rPr lang="de-DE" smtClean="0"/>
              <a:t>24</a:t>
            </a:fld>
            <a:endParaRPr lang="de-DE"/>
          </a:p>
        </p:txBody>
      </p:sp>
    </p:spTree>
    <p:extLst>
      <p:ext uri="{BB962C8B-B14F-4D97-AF65-F5344CB8AC3E}">
        <p14:creationId xmlns:p14="http://schemas.microsoft.com/office/powerpoint/2010/main" val="447257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00AFB3C-6253-4051-A45B-F0817D507C58}" type="slidenum">
              <a:rPr lang="de-DE" smtClean="0"/>
              <a:t>25</a:t>
            </a:fld>
            <a:endParaRPr lang="de-DE"/>
          </a:p>
        </p:txBody>
      </p:sp>
    </p:spTree>
    <p:extLst>
      <p:ext uri="{BB962C8B-B14F-4D97-AF65-F5344CB8AC3E}">
        <p14:creationId xmlns:p14="http://schemas.microsoft.com/office/powerpoint/2010/main" val="3370958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00AFB3C-6253-4051-A45B-F0817D507C58}" type="slidenum">
              <a:rPr lang="de-DE" smtClean="0"/>
              <a:t>26</a:t>
            </a:fld>
            <a:endParaRPr lang="de-DE"/>
          </a:p>
        </p:txBody>
      </p:sp>
    </p:spTree>
    <p:extLst>
      <p:ext uri="{BB962C8B-B14F-4D97-AF65-F5344CB8AC3E}">
        <p14:creationId xmlns:p14="http://schemas.microsoft.com/office/powerpoint/2010/main" val="4141323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00AFB3C-6253-4051-A45B-F0817D507C58}" type="slidenum">
              <a:rPr lang="de-DE" smtClean="0"/>
              <a:t>6</a:t>
            </a:fld>
            <a:endParaRPr lang="de-DE"/>
          </a:p>
        </p:txBody>
      </p:sp>
    </p:spTree>
    <p:extLst>
      <p:ext uri="{BB962C8B-B14F-4D97-AF65-F5344CB8AC3E}">
        <p14:creationId xmlns:p14="http://schemas.microsoft.com/office/powerpoint/2010/main" val="781099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00AFB3C-6253-4051-A45B-F0817D507C58}" type="slidenum">
              <a:rPr lang="de-DE" smtClean="0"/>
              <a:t>27</a:t>
            </a:fld>
            <a:endParaRPr lang="de-DE"/>
          </a:p>
        </p:txBody>
      </p:sp>
    </p:spTree>
    <p:extLst>
      <p:ext uri="{BB962C8B-B14F-4D97-AF65-F5344CB8AC3E}">
        <p14:creationId xmlns:p14="http://schemas.microsoft.com/office/powerpoint/2010/main" val="1672792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00AFB3C-6253-4051-A45B-F0817D507C58}" type="slidenum">
              <a:rPr lang="de-DE" smtClean="0"/>
              <a:t>29</a:t>
            </a:fld>
            <a:endParaRPr lang="de-DE"/>
          </a:p>
        </p:txBody>
      </p:sp>
    </p:spTree>
    <p:extLst>
      <p:ext uri="{BB962C8B-B14F-4D97-AF65-F5344CB8AC3E}">
        <p14:creationId xmlns:p14="http://schemas.microsoft.com/office/powerpoint/2010/main" val="3383564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0D0A70D5-801B-4942-85FC-09509B0FA29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739CD1A-2F9E-9F4A-8A35-124704B0C933}" type="slidenum">
              <a:rPr lang="de-DE" altLang="de-DE" smtClean="0">
                <a:latin typeface="Times New Roman" panose="02020603050405020304" pitchFamily="18" charset="0"/>
              </a:rPr>
              <a:pPr>
                <a:spcBef>
                  <a:spcPct val="0"/>
                </a:spcBef>
              </a:pPr>
              <a:t>8</a:t>
            </a:fld>
            <a:endParaRPr lang="de-DE" altLang="de-DE">
              <a:latin typeface="Times New Roman" panose="02020603050405020304" pitchFamily="18" charset="0"/>
            </a:endParaRPr>
          </a:p>
        </p:txBody>
      </p:sp>
      <p:sp>
        <p:nvSpPr>
          <p:cNvPr id="13315" name="Rectangle 2">
            <a:extLst>
              <a:ext uri="{FF2B5EF4-FFF2-40B4-BE49-F238E27FC236}">
                <a16:creationId xmlns:a16="http://schemas.microsoft.com/office/drawing/2014/main" id="{97D48CF0-D3A3-D143-9D43-E2CD1168D0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a:extLst>
              <a:ext uri="{FF2B5EF4-FFF2-40B4-BE49-F238E27FC236}">
                <a16:creationId xmlns:a16="http://schemas.microsoft.com/office/drawing/2014/main" id="{FAF7DA65-9625-7049-BCFB-E5FA1C6B4D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00AFB3C-6253-4051-A45B-F0817D507C58}" type="slidenum">
              <a:rPr lang="de-DE" smtClean="0"/>
              <a:t>9</a:t>
            </a:fld>
            <a:endParaRPr lang="de-DE"/>
          </a:p>
        </p:txBody>
      </p:sp>
    </p:spTree>
    <p:extLst>
      <p:ext uri="{BB962C8B-B14F-4D97-AF65-F5344CB8AC3E}">
        <p14:creationId xmlns:p14="http://schemas.microsoft.com/office/powerpoint/2010/main" val="2981106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00AFB3C-6253-4051-A45B-F0817D507C58}" type="slidenum">
              <a:rPr lang="de-DE" smtClean="0"/>
              <a:t>10</a:t>
            </a:fld>
            <a:endParaRPr lang="de-DE"/>
          </a:p>
        </p:txBody>
      </p:sp>
    </p:spTree>
    <p:extLst>
      <p:ext uri="{BB962C8B-B14F-4D97-AF65-F5344CB8AC3E}">
        <p14:creationId xmlns:p14="http://schemas.microsoft.com/office/powerpoint/2010/main" val="3668216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00AFB3C-6253-4051-A45B-F0817D507C58}" type="slidenum">
              <a:rPr lang="de-DE" smtClean="0"/>
              <a:t>11</a:t>
            </a:fld>
            <a:endParaRPr lang="de-DE"/>
          </a:p>
        </p:txBody>
      </p:sp>
    </p:spTree>
    <p:extLst>
      <p:ext uri="{BB962C8B-B14F-4D97-AF65-F5344CB8AC3E}">
        <p14:creationId xmlns:p14="http://schemas.microsoft.com/office/powerpoint/2010/main" val="2240220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00AFB3C-6253-4051-A45B-F0817D507C58}" type="slidenum">
              <a:rPr lang="de-DE" smtClean="0"/>
              <a:t>12</a:t>
            </a:fld>
            <a:endParaRPr lang="de-DE"/>
          </a:p>
        </p:txBody>
      </p:sp>
    </p:spTree>
    <p:extLst>
      <p:ext uri="{BB962C8B-B14F-4D97-AF65-F5344CB8AC3E}">
        <p14:creationId xmlns:p14="http://schemas.microsoft.com/office/powerpoint/2010/main" val="1050201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00AFB3C-6253-4051-A45B-F0817D507C58}" type="slidenum">
              <a:rPr lang="de-DE" smtClean="0"/>
              <a:t>14</a:t>
            </a:fld>
            <a:endParaRPr lang="de-DE"/>
          </a:p>
        </p:txBody>
      </p:sp>
    </p:spTree>
    <p:extLst>
      <p:ext uri="{BB962C8B-B14F-4D97-AF65-F5344CB8AC3E}">
        <p14:creationId xmlns:p14="http://schemas.microsoft.com/office/powerpoint/2010/main" val="2543076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00AFB3C-6253-4051-A45B-F0817D507C58}" type="slidenum">
              <a:rPr lang="de-DE" smtClean="0"/>
              <a:t>15</a:t>
            </a:fld>
            <a:endParaRPr lang="de-DE"/>
          </a:p>
        </p:txBody>
      </p:sp>
    </p:spTree>
    <p:extLst>
      <p:ext uri="{BB962C8B-B14F-4D97-AF65-F5344CB8AC3E}">
        <p14:creationId xmlns:p14="http://schemas.microsoft.com/office/powerpoint/2010/main" val="638273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E74340-88D9-4341-A4F8-A66373195461}"/>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6A069198-2CA4-9E42-B4A5-6248015115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71FC4707-C61A-FC45-A828-ED9D24DFF3C9}"/>
              </a:ext>
            </a:extLst>
          </p:cNvPr>
          <p:cNvSpPr>
            <a:spLocks noGrp="1"/>
          </p:cNvSpPr>
          <p:nvPr>
            <p:ph type="dt" sz="half" idx="10"/>
          </p:nvPr>
        </p:nvSpPr>
        <p:spPr/>
        <p:txBody>
          <a:bodyPr/>
          <a:lstStyle/>
          <a:p>
            <a:fld id="{1FE896D8-6CBB-D548-9CF0-359BA5A16CC8}" type="datetimeFigureOut">
              <a:rPr lang="de-DE" smtClean="0"/>
              <a:t>04.03.2022</a:t>
            </a:fld>
            <a:endParaRPr lang="de-DE"/>
          </a:p>
        </p:txBody>
      </p:sp>
      <p:sp>
        <p:nvSpPr>
          <p:cNvPr id="5" name="Fußzeilenplatzhalter 4">
            <a:extLst>
              <a:ext uri="{FF2B5EF4-FFF2-40B4-BE49-F238E27FC236}">
                <a16:creationId xmlns:a16="http://schemas.microsoft.com/office/drawing/2014/main" id="{B8BBBD25-B83F-D643-BD72-1F34DE96EDC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965D5E7-07AF-7D4B-9423-D4F5A7E3BD25}"/>
              </a:ext>
            </a:extLst>
          </p:cNvPr>
          <p:cNvSpPr>
            <a:spLocks noGrp="1"/>
          </p:cNvSpPr>
          <p:nvPr>
            <p:ph type="sldNum" sz="quarter" idx="12"/>
          </p:nvPr>
        </p:nvSpPr>
        <p:spPr/>
        <p:txBody>
          <a:bodyPr/>
          <a:lstStyle/>
          <a:p>
            <a:fld id="{DF047369-3AC1-4349-AAD1-F5DBCADCDCF9}" type="slidenum">
              <a:rPr lang="de-DE" smtClean="0"/>
              <a:t>‹Nr.›</a:t>
            </a:fld>
            <a:endParaRPr lang="de-DE"/>
          </a:p>
        </p:txBody>
      </p:sp>
    </p:spTree>
    <p:extLst>
      <p:ext uri="{BB962C8B-B14F-4D97-AF65-F5344CB8AC3E}">
        <p14:creationId xmlns:p14="http://schemas.microsoft.com/office/powerpoint/2010/main" val="1795132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65033D-910F-864D-91D6-A089595B7048}"/>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39AA8D5-E812-244E-9D88-F9E22DB64D4D}"/>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5581457-2602-CA4F-BBBA-3CE5FAC347B7}"/>
              </a:ext>
            </a:extLst>
          </p:cNvPr>
          <p:cNvSpPr>
            <a:spLocks noGrp="1"/>
          </p:cNvSpPr>
          <p:nvPr>
            <p:ph type="dt" sz="half" idx="10"/>
          </p:nvPr>
        </p:nvSpPr>
        <p:spPr/>
        <p:txBody>
          <a:bodyPr/>
          <a:lstStyle/>
          <a:p>
            <a:fld id="{1FE896D8-6CBB-D548-9CF0-359BA5A16CC8}" type="datetimeFigureOut">
              <a:rPr lang="de-DE" smtClean="0"/>
              <a:t>04.03.2022</a:t>
            </a:fld>
            <a:endParaRPr lang="de-DE"/>
          </a:p>
        </p:txBody>
      </p:sp>
      <p:sp>
        <p:nvSpPr>
          <p:cNvPr id="5" name="Fußzeilenplatzhalter 4">
            <a:extLst>
              <a:ext uri="{FF2B5EF4-FFF2-40B4-BE49-F238E27FC236}">
                <a16:creationId xmlns:a16="http://schemas.microsoft.com/office/drawing/2014/main" id="{CA14BF8C-6279-E846-966A-75F4A63B9B3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457C492-DE12-DC45-B364-F435B4328410}"/>
              </a:ext>
            </a:extLst>
          </p:cNvPr>
          <p:cNvSpPr>
            <a:spLocks noGrp="1"/>
          </p:cNvSpPr>
          <p:nvPr>
            <p:ph type="sldNum" sz="quarter" idx="12"/>
          </p:nvPr>
        </p:nvSpPr>
        <p:spPr/>
        <p:txBody>
          <a:bodyPr/>
          <a:lstStyle/>
          <a:p>
            <a:fld id="{DF047369-3AC1-4349-AAD1-F5DBCADCDCF9}" type="slidenum">
              <a:rPr lang="de-DE" smtClean="0"/>
              <a:t>‹Nr.›</a:t>
            </a:fld>
            <a:endParaRPr lang="de-DE"/>
          </a:p>
        </p:txBody>
      </p:sp>
    </p:spTree>
    <p:extLst>
      <p:ext uri="{BB962C8B-B14F-4D97-AF65-F5344CB8AC3E}">
        <p14:creationId xmlns:p14="http://schemas.microsoft.com/office/powerpoint/2010/main" val="4033521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5851A533-2E7C-C846-8186-C375C00B41D2}"/>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528AACA4-6029-DA4E-BFD8-5028CA562E78}"/>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FBFBD11-291A-144F-871F-C7E88633903E}"/>
              </a:ext>
            </a:extLst>
          </p:cNvPr>
          <p:cNvSpPr>
            <a:spLocks noGrp="1"/>
          </p:cNvSpPr>
          <p:nvPr>
            <p:ph type="dt" sz="half" idx="10"/>
          </p:nvPr>
        </p:nvSpPr>
        <p:spPr/>
        <p:txBody>
          <a:bodyPr/>
          <a:lstStyle/>
          <a:p>
            <a:fld id="{1FE896D8-6CBB-D548-9CF0-359BA5A16CC8}" type="datetimeFigureOut">
              <a:rPr lang="de-DE" smtClean="0"/>
              <a:t>04.03.2022</a:t>
            </a:fld>
            <a:endParaRPr lang="de-DE"/>
          </a:p>
        </p:txBody>
      </p:sp>
      <p:sp>
        <p:nvSpPr>
          <p:cNvPr id="5" name="Fußzeilenplatzhalter 4">
            <a:extLst>
              <a:ext uri="{FF2B5EF4-FFF2-40B4-BE49-F238E27FC236}">
                <a16:creationId xmlns:a16="http://schemas.microsoft.com/office/drawing/2014/main" id="{A5FD7BA6-8529-6F4D-AF79-CE1F2397C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BD71535-528E-384B-85CC-E9F8B47604D8}"/>
              </a:ext>
            </a:extLst>
          </p:cNvPr>
          <p:cNvSpPr>
            <a:spLocks noGrp="1"/>
          </p:cNvSpPr>
          <p:nvPr>
            <p:ph type="sldNum" sz="quarter" idx="12"/>
          </p:nvPr>
        </p:nvSpPr>
        <p:spPr/>
        <p:txBody>
          <a:bodyPr/>
          <a:lstStyle/>
          <a:p>
            <a:fld id="{DF047369-3AC1-4349-AAD1-F5DBCADCDCF9}" type="slidenum">
              <a:rPr lang="de-DE" smtClean="0"/>
              <a:t>‹Nr.›</a:t>
            </a:fld>
            <a:endParaRPr lang="de-DE"/>
          </a:p>
        </p:txBody>
      </p:sp>
    </p:spTree>
    <p:extLst>
      <p:ext uri="{BB962C8B-B14F-4D97-AF65-F5344CB8AC3E}">
        <p14:creationId xmlns:p14="http://schemas.microsoft.com/office/powerpoint/2010/main" val="1423353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11D06-D415-494B-A64A-F8F663CF19C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477F015-6F55-1C41-9768-B8A1B703157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F34CD9E-4EEB-6F4A-8F26-320F81B11795}"/>
              </a:ext>
            </a:extLst>
          </p:cNvPr>
          <p:cNvSpPr>
            <a:spLocks noGrp="1"/>
          </p:cNvSpPr>
          <p:nvPr>
            <p:ph type="dt" sz="half" idx="10"/>
          </p:nvPr>
        </p:nvSpPr>
        <p:spPr/>
        <p:txBody>
          <a:bodyPr/>
          <a:lstStyle/>
          <a:p>
            <a:fld id="{1FE896D8-6CBB-D548-9CF0-359BA5A16CC8}" type="datetimeFigureOut">
              <a:rPr lang="de-DE" smtClean="0"/>
              <a:t>04.03.2022</a:t>
            </a:fld>
            <a:endParaRPr lang="de-DE"/>
          </a:p>
        </p:txBody>
      </p:sp>
      <p:sp>
        <p:nvSpPr>
          <p:cNvPr id="5" name="Fußzeilenplatzhalter 4">
            <a:extLst>
              <a:ext uri="{FF2B5EF4-FFF2-40B4-BE49-F238E27FC236}">
                <a16:creationId xmlns:a16="http://schemas.microsoft.com/office/drawing/2014/main" id="{DF55917B-116F-754B-A3C6-BD76571E49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5359964-5194-D24D-8516-DE4AC988E6E6}"/>
              </a:ext>
            </a:extLst>
          </p:cNvPr>
          <p:cNvSpPr>
            <a:spLocks noGrp="1"/>
          </p:cNvSpPr>
          <p:nvPr>
            <p:ph type="sldNum" sz="quarter" idx="12"/>
          </p:nvPr>
        </p:nvSpPr>
        <p:spPr/>
        <p:txBody>
          <a:bodyPr/>
          <a:lstStyle/>
          <a:p>
            <a:fld id="{DF047369-3AC1-4349-AAD1-F5DBCADCDCF9}" type="slidenum">
              <a:rPr lang="de-DE" smtClean="0"/>
              <a:t>‹Nr.›</a:t>
            </a:fld>
            <a:endParaRPr lang="de-DE"/>
          </a:p>
        </p:txBody>
      </p:sp>
    </p:spTree>
    <p:extLst>
      <p:ext uri="{BB962C8B-B14F-4D97-AF65-F5344CB8AC3E}">
        <p14:creationId xmlns:p14="http://schemas.microsoft.com/office/powerpoint/2010/main" val="1900041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44ABBB-8DF5-C149-A071-32029714DAE2}"/>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F36C1A94-F0BD-8F49-8AFB-F0B026ADCC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65775B2C-F98B-6D42-AD1F-2D91624D7E7E}"/>
              </a:ext>
            </a:extLst>
          </p:cNvPr>
          <p:cNvSpPr>
            <a:spLocks noGrp="1"/>
          </p:cNvSpPr>
          <p:nvPr>
            <p:ph type="dt" sz="half" idx="10"/>
          </p:nvPr>
        </p:nvSpPr>
        <p:spPr/>
        <p:txBody>
          <a:bodyPr/>
          <a:lstStyle/>
          <a:p>
            <a:fld id="{1FE896D8-6CBB-D548-9CF0-359BA5A16CC8}" type="datetimeFigureOut">
              <a:rPr lang="de-DE" smtClean="0"/>
              <a:t>04.03.2022</a:t>
            </a:fld>
            <a:endParaRPr lang="de-DE"/>
          </a:p>
        </p:txBody>
      </p:sp>
      <p:sp>
        <p:nvSpPr>
          <p:cNvPr id="5" name="Fußzeilenplatzhalter 4">
            <a:extLst>
              <a:ext uri="{FF2B5EF4-FFF2-40B4-BE49-F238E27FC236}">
                <a16:creationId xmlns:a16="http://schemas.microsoft.com/office/drawing/2014/main" id="{C8B706FA-FF49-214E-888D-BC9179C748A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EE0DE75-74D1-4449-BEB4-ADCC898E07CB}"/>
              </a:ext>
            </a:extLst>
          </p:cNvPr>
          <p:cNvSpPr>
            <a:spLocks noGrp="1"/>
          </p:cNvSpPr>
          <p:nvPr>
            <p:ph type="sldNum" sz="quarter" idx="12"/>
          </p:nvPr>
        </p:nvSpPr>
        <p:spPr/>
        <p:txBody>
          <a:bodyPr/>
          <a:lstStyle/>
          <a:p>
            <a:fld id="{DF047369-3AC1-4349-AAD1-F5DBCADCDCF9}" type="slidenum">
              <a:rPr lang="de-DE" smtClean="0"/>
              <a:t>‹Nr.›</a:t>
            </a:fld>
            <a:endParaRPr lang="de-DE"/>
          </a:p>
        </p:txBody>
      </p:sp>
    </p:spTree>
    <p:extLst>
      <p:ext uri="{BB962C8B-B14F-4D97-AF65-F5344CB8AC3E}">
        <p14:creationId xmlns:p14="http://schemas.microsoft.com/office/powerpoint/2010/main" val="259796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FA8141-8346-A140-958F-B03FB7EDF89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86CA499-BABE-E841-A412-A7107B80768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779483AF-2B1F-D24C-AC17-B8846B1A0C72}"/>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00215D8B-0CCB-724E-BE93-EB32183CCF70}"/>
              </a:ext>
            </a:extLst>
          </p:cNvPr>
          <p:cNvSpPr>
            <a:spLocks noGrp="1"/>
          </p:cNvSpPr>
          <p:nvPr>
            <p:ph type="dt" sz="half" idx="10"/>
          </p:nvPr>
        </p:nvSpPr>
        <p:spPr/>
        <p:txBody>
          <a:bodyPr/>
          <a:lstStyle/>
          <a:p>
            <a:fld id="{1FE896D8-6CBB-D548-9CF0-359BA5A16CC8}" type="datetimeFigureOut">
              <a:rPr lang="de-DE" smtClean="0"/>
              <a:t>04.03.2022</a:t>
            </a:fld>
            <a:endParaRPr lang="de-DE"/>
          </a:p>
        </p:txBody>
      </p:sp>
      <p:sp>
        <p:nvSpPr>
          <p:cNvPr id="6" name="Fußzeilenplatzhalter 5">
            <a:extLst>
              <a:ext uri="{FF2B5EF4-FFF2-40B4-BE49-F238E27FC236}">
                <a16:creationId xmlns:a16="http://schemas.microsoft.com/office/drawing/2014/main" id="{B2CF382A-722F-8845-91F1-DBF6282D0FB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0C5309F-AE83-914E-B4AF-C9F0BFF375B3}"/>
              </a:ext>
            </a:extLst>
          </p:cNvPr>
          <p:cNvSpPr>
            <a:spLocks noGrp="1"/>
          </p:cNvSpPr>
          <p:nvPr>
            <p:ph type="sldNum" sz="quarter" idx="12"/>
          </p:nvPr>
        </p:nvSpPr>
        <p:spPr/>
        <p:txBody>
          <a:bodyPr/>
          <a:lstStyle/>
          <a:p>
            <a:fld id="{DF047369-3AC1-4349-AAD1-F5DBCADCDCF9}" type="slidenum">
              <a:rPr lang="de-DE" smtClean="0"/>
              <a:t>‹Nr.›</a:t>
            </a:fld>
            <a:endParaRPr lang="de-DE"/>
          </a:p>
        </p:txBody>
      </p:sp>
    </p:spTree>
    <p:extLst>
      <p:ext uri="{BB962C8B-B14F-4D97-AF65-F5344CB8AC3E}">
        <p14:creationId xmlns:p14="http://schemas.microsoft.com/office/powerpoint/2010/main" val="3028019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B96738-B697-F848-8A4D-0AD15D2A226A}"/>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ED1EE726-E388-3641-AB34-95EDDC5D78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37239E7F-CA46-4C49-8DE7-282287781E41}"/>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61B39E2E-D240-3E43-9A47-238E7FD5CB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8B6BAB0F-2B94-6441-8F5F-FBA13D505547}"/>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AAF4D617-08EB-634E-B074-4C353BC465BF}"/>
              </a:ext>
            </a:extLst>
          </p:cNvPr>
          <p:cNvSpPr>
            <a:spLocks noGrp="1"/>
          </p:cNvSpPr>
          <p:nvPr>
            <p:ph type="dt" sz="half" idx="10"/>
          </p:nvPr>
        </p:nvSpPr>
        <p:spPr/>
        <p:txBody>
          <a:bodyPr/>
          <a:lstStyle/>
          <a:p>
            <a:fld id="{1FE896D8-6CBB-D548-9CF0-359BA5A16CC8}" type="datetimeFigureOut">
              <a:rPr lang="de-DE" smtClean="0"/>
              <a:t>04.03.2022</a:t>
            </a:fld>
            <a:endParaRPr lang="de-DE"/>
          </a:p>
        </p:txBody>
      </p:sp>
      <p:sp>
        <p:nvSpPr>
          <p:cNvPr id="8" name="Fußzeilenplatzhalter 7">
            <a:extLst>
              <a:ext uri="{FF2B5EF4-FFF2-40B4-BE49-F238E27FC236}">
                <a16:creationId xmlns:a16="http://schemas.microsoft.com/office/drawing/2014/main" id="{C663C41A-275F-9743-AD92-157B0BFE80D6}"/>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F05F2389-F748-4342-8267-31D64BEE8228}"/>
              </a:ext>
            </a:extLst>
          </p:cNvPr>
          <p:cNvSpPr>
            <a:spLocks noGrp="1"/>
          </p:cNvSpPr>
          <p:nvPr>
            <p:ph type="sldNum" sz="quarter" idx="12"/>
          </p:nvPr>
        </p:nvSpPr>
        <p:spPr/>
        <p:txBody>
          <a:bodyPr/>
          <a:lstStyle/>
          <a:p>
            <a:fld id="{DF047369-3AC1-4349-AAD1-F5DBCADCDCF9}" type="slidenum">
              <a:rPr lang="de-DE" smtClean="0"/>
              <a:t>‹Nr.›</a:t>
            </a:fld>
            <a:endParaRPr lang="de-DE"/>
          </a:p>
        </p:txBody>
      </p:sp>
    </p:spTree>
    <p:extLst>
      <p:ext uri="{BB962C8B-B14F-4D97-AF65-F5344CB8AC3E}">
        <p14:creationId xmlns:p14="http://schemas.microsoft.com/office/powerpoint/2010/main" val="1055047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BACBF0-F980-FC47-A771-F2D6765DD9B5}"/>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21BB511-E6C4-AB49-8913-906F65055D8B}"/>
              </a:ext>
            </a:extLst>
          </p:cNvPr>
          <p:cNvSpPr>
            <a:spLocks noGrp="1"/>
          </p:cNvSpPr>
          <p:nvPr>
            <p:ph type="dt" sz="half" idx="10"/>
          </p:nvPr>
        </p:nvSpPr>
        <p:spPr/>
        <p:txBody>
          <a:bodyPr/>
          <a:lstStyle/>
          <a:p>
            <a:fld id="{1FE896D8-6CBB-D548-9CF0-359BA5A16CC8}" type="datetimeFigureOut">
              <a:rPr lang="de-DE" smtClean="0"/>
              <a:t>04.03.2022</a:t>
            </a:fld>
            <a:endParaRPr lang="de-DE"/>
          </a:p>
        </p:txBody>
      </p:sp>
      <p:sp>
        <p:nvSpPr>
          <p:cNvPr id="4" name="Fußzeilenplatzhalter 3">
            <a:extLst>
              <a:ext uri="{FF2B5EF4-FFF2-40B4-BE49-F238E27FC236}">
                <a16:creationId xmlns:a16="http://schemas.microsoft.com/office/drawing/2014/main" id="{6871F8FE-0A37-C843-9543-12D84926F59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C1C5A4E3-ECA0-FF46-A893-17B8A7E15C76}"/>
              </a:ext>
            </a:extLst>
          </p:cNvPr>
          <p:cNvSpPr>
            <a:spLocks noGrp="1"/>
          </p:cNvSpPr>
          <p:nvPr>
            <p:ph type="sldNum" sz="quarter" idx="12"/>
          </p:nvPr>
        </p:nvSpPr>
        <p:spPr/>
        <p:txBody>
          <a:bodyPr/>
          <a:lstStyle/>
          <a:p>
            <a:fld id="{DF047369-3AC1-4349-AAD1-F5DBCADCDCF9}" type="slidenum">
              <a:rPr lang="de-DE" smtClean="0"/>
              <a:t>‹Nr.›</a:t>
            </a:fld>
            <a:endParaRPr lang="de-DE"/>
          </a:p>
        </p:txBody>
      </p:sp>
    </p:spTree>
    <p:extLst>
      <p:ext uri="{BB962C8B-B14F-4D97-AF65-F5344CB8AC3E}">
        <p14:creationId xmlns:p14="http://schemas.microsoft.com/office/powerpoint/2010/main" val="3226553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038E853-E604-9C46-AB77-B73CC8B67707}"/>
              </a:ext>
            </a:extLst>
          </p:cNvPr>
          <p:cNvSpPr>
            <a:spLocks noGrp="1"/>
          </p:cNvSpPr>
          <p:nvPr>
            <p:ph type="dt" sz="half" idx="10"/>
          </p:nvPr>
        </p:nvSpPr>
        <p:spPr/>
        <p:txBody>
          <a:bodyPr/>
          <a:lstStyle/>
          <a:p>
            <a:fld id="{1FE896D8-6CBB-D548-9CF0-359BA5A16CC8}" type="datetimeFigureOut">
              <a:rPr lang="de-DE" smtClean="0"/>
              <a:t>04.03.2022</a:t>
            </a:fld>
            <a:endParaRPr lang="de-DE"/>
          </a:p>
        </p:txBody>
      </p:sp>
      <p:sp>
        <p:nvSpPr>
          <p:cNvPr id="3" name="Fußzeilenplatzhalter 2">
            <a:extLst>
              <a:ext uri="{FF2B5EF4-FFF2-40B4-BE49-F238E27FC236}">
                <a16:creationId xmlns:a16="http://schemas.microsoft.com/office/drawing/2014/main" id="{CC558F03-1D75-304D-B184-B50FB2FA621A}"/>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BBD5F08-F00D-CA4C-A3D0-1C67BD602332}"/>
              </a:ext>
            </a:extLst>
          </p:cNvPr>
          <p:cNvSpPr>
            <a:spLocks noGrp="1"/>
          </p:cNvSpPr>
          <p:nvPr>
            <p:ph type="sldNum" sz="quarter" idx="12"/>
          </p:nvPr>
        </p:nvSpPr>
        <p:spPr/>
        <p:txBody>
          <a:bodyPr/>
          <a:lstStyle/>
          <a:p>
            <a:fld id="{DF047369-3AC1-4349-AAD1-F5DBCADCDCF9}" type="slidenum">
              <a:rPr lang="de-DE" smtClean="0"/>
              <a:t>‹Nr.›</a:t>
            </a:fld>
            <a:endParaRPr lang="de-DE"/>
          </a:p>
        </p:txBody>
      </p:sp>
    </p:spTree>
    <p:extLst>
      <p:ext uri="{BB962C8B-B14F-4D97-AF65-F5344CB8AC3E}">
        <p14:creationId xmlns:p14="http://schemas.microsoft.com/office/powerpoint/2010/main" val="3050424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D9D82D-2028-E64F-AEFB-FDC06A6348D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B404E39-77C7-4F4E-9DD7-5D1229E578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D1226EF-8676-4A4E-B0FE-8CF1CFD57F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573E8CB-8223-D546-A9CB-D0EB4CF6B84B}"/>
              </a:ext>
            </a:extLst>
          </p:cNvPr>
          <p:cNvSpPr>
            <a:spLocks noGrp="1"/>
          </p:cNvSpPr>
          <p:nvPr>
            <p:ph type="dt" sz="half" idx="10"/>
          </p:nvPr>
        </p:nvSpPr>
        <p:spPr/>
        <p:txBody>
          <a:bodyPr/>
          <a:lstStyle/>
          <a:p>
            <a:fld id="{1FE896D8-6CBB-D548-9CF0-359BA5A16CC8}" type="datetimeFigureOut">
              <a:rPr lang="de-DE" smtClean="0"/>
              <a:t>04.03.2022</a:t>
            </a:fld>
            <a:endParaRPr lang="de-DE"/>
          </a:p>
        </p:txBody>
      </p:sp>
      <p:sp>
        <p:nvSpPr>
          <p:cNvPr id="6" name="Fußzeilenplatzhalter 5">
            <a:extLst>
              <a:ext uri="{FF2B5EF4-FFF2-40B4-BE49-F238E27FC236}">
                <a16:creationId xmlns:a16="http://schemas.microsoft.com/office/drawing/2014/main" id="{5BCF1684-9A7E-D54E-A674-C527A8FD0F0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4384FBA-0A9D-6F4F-8656-8931B7C3EA77}"/>
              </a:ext>
            </a:extLst>
          </p:cNvPr>
          <p:cNvSpPr>
            <a:spLocks noGrp="1"/>
          </p:cNvSpPr>
          <p:nvPr>
            <p:ph type="sldNum" sz="quarter" idx="12"/>
          </p:nvPr>
        </p:nvSpPr>
        <p:spPr/>
        <p:txBody>
          <a:bodyPr/>
          <a:lstStyle/>
          <a:p>
            <a:fld id="{DF047369-3AC1-4349-AAD1-F5DBCADCDCF9}" type="slidenum">
              <a:rPr lang="de-DE" smtClean="0"/>
              <a:t>‹Nr.›</a:t>
            </a:fld>
            <a:endParaRPr lang="de-DE"/>
          </a:p>
        </p:txBody>
      </p:sp>
    </p:spTree>
    <p:extLst>
      <p:ext uri="{BB962C8B-B14F-4D97-AF65-F5344CB8AC3E}">
        <p14:creationId xmlns:p14="http://schemas.microsoft.com/office/powerpoint/2010/main" val="122552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B39BBB-5429-EF48-8ACD-EB248882F6C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1D6B6E6F-3D7E-DC40-857D-9300D7B87A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FE51A86-4DB1-CC47-9870-776383EF35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C80BD9D-876C-8F47-A4B6-12778E67C356}"/>
              </a:ext>
            </a:extLst>
          </p:cNvPr>
          <p:cNvSpPr>
            <a:spLocks noGrp="1"/>
          </p:cNvSpPr>
          <p:nvPr>
            <p:ph type="dt" sz="half" idx="10"/>
          </p:nvPr>
        </p:nvSpPr>
        <p:spPr/>
        <p:txBody>
          <a:bodyPr/>
          <a:lstStyle/>
          <a:p>
            <a:fld id="{1FE896D8-6CBB-D548-9CF0-359BA5A16CC8}" type="datetimeFigureOut">
              <a:rPr lang="de-DE" smtClean="0"/>
              <a:t>04.03.2022</a:t>
            </a:fld>
            <a:endParaRPr lang="de-DE"/>
          </a:p>
        </p:txBody>
      </p:sp>
      <p:sp>
        <p:nvSpPr>
          <p:cNvPr id="6" name="Fußzeilenplatzhalter 5">
            <a:extLst>
              <a:ext uri="{FF2B5EF4-FFF2-40B4-BE49-F238E27FC236}">
                <a16:creationId xmlns:a16="http://schemas.microsoft.com/office/drawing/2014/main" id="{4D693CAF-170D-9B46-9868-29382DC6300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03A3315-0328-9944-B787-9889D551440B}"/>
              </a:ext>
            </a:extLst>
          </p:cNvPr>
          <p:cNvSpPr>
            <a:spLocks noGrp="1"/>
          </p:cNvSpPr>
          <p:nvPr>
            <p:ph type="sldNum" sz="quarter" idx="12"/>
          </p:nvPr>
        </p:nvSpPr>
        <p:spPr/>
        <p:txBody>
          <a:bodyPr/>
          <a:lstStyle/>
          <a:p>
            <a:fld id="{DF047369-3AC1-4349-AAD1-F5DBCADCDCF9}" type="slidenum">
              <a:rPr lang="de-DE" smtClean="0"/>
              <a:t>‹Nr.›</a:t>
            </a:fld>
            <a:endParaRPr lang="de-DE"/>
          </a:p>
        </p:txBody>
      </p:sp>
    </p:spTree>
    <p:extLst>
      <p:ext uri="{BB962C8B-B14F-4D97-AF65-F5344CB8AC3E}">
        <p14:creationId xmlns:p14="http://schemas.microsoft.com/office/powerpoint/2010/main" val="1401093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D47D8D7-4215-9349-ABE5-6BB90AF22F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CBC3A99-99C0-9748-93D2-EB4A16CF22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2534AA0-1DB7-CB47-9B9F-6764AE5D01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896D8-6CBB-D548-9CF0-359BA5A16CC8}" type="datetimeFigureOut">
              <a:rPr lang="de-DE" smtClean="0"/>
              <a:t>04.03.2022</a:t>
            </a:fld>
            <a:endParaRPr lang="de-DE"/>
          </a:p>
        </p:txBody>
      </p:sp>
      <p:sp>
        <p:nvSpPr>
          <p:cNvPr id="5" name="Fußzeilenplatzhalter 4">
            <a:extLst>
              <a:ext uri="{FF2B5EF4-FFF2-40B4-BE49-F238E27FC236}">
                <a16:creationId xmlns:a16="http://schemas.microsoft.com/office/drawing/2014/main" id="{9BB7CE8E-876F-9440-9633-2175298BC7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48E0A763-97E4-AF43-B331-E6DFA7214A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047369-3AC1-4349-AAD1-F5DBCADCDCF9}" type="slidenum">
              <a:rPr lang="de-DE" smtClean="0"/>
              <a:t>‹Nr.›</a:t>
            </a:fld>
            <a:endParaRPr lang="de-DE"/>
          </a:p>
        </p:txBody>
      </p:sp>
    </p:spTree>
    <p:extLst>
      <p:ext uri="{BB962C8B-B14F-4D97-AF65-F5344CB8AC3E}">
        <p14:creationId xmlns:p14="http://schemas.microsoft.com/office/powerpoint/2010/main" val="2688984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ustomXml" Target="../ink/ink1.xml"/><Relationship Id="rId5" Type="http://schemas.openxmlformats.org/officeDocument/2006/relationships/chart" Target="../charts/chart4.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8.jpe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renten-zukunft.de/" TargetMode="External"/><Relationship Id="rId5" Type="http://schemas.openxmlformats.org/officeDocument/2006/relationships/hyperlink" Target="http://www.seniorenaufstand.de/" TargetMode="Externa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DDA3770-F033-CD49-86BC-5F2AED27CC44}"/>
              </a:ext>
            </a:extLst>
          </p:cNvPr>
          <p:cNvPicPr>
            <a:picLocks noChangeAspect="1"/>
          </p:cNvPicPr>
          <p:nvPr/>
        </p:nvPicPr>
        <p:blipFill>
          <a:blip r:embed="rId2"/>
          <a:stretch>
            <a:fillRect/>
          </a:stretch>
        </p:blipFill>
        <p:spPr>
          <a:xfrm>
            <a:off x="333830" y="289153"/>
            <a:ext cx="3323770" cy="704894"/>
          </a:xfrm>
          <a:prstGeom prst="rect">
            <a:avLst/>
          </a:prstGeom>
        </p:spPr>
      </p:pic>
      <p:pic>
        <p:nvPicPr>
          <p:cNvPr id="8" name="Grafik 7">
            <a:extLst>
              <a:ext uri="{FF2B5EF4-FFF2-40B4-BE49-F238E27FC236}">
                <a16:creationId xmlns:a16="http://schemas.microsoft.com/office/drawing/2014/main" id="{3DC2C5A6-E769-486B-A51D-E740809805B7}"/>
              </a:ext>
            </a:extLst>
          </p:cNvPr>
          <p:cNvPicPr>
            <a:picLocks noChangeAspect="1"/>
          </p:cNvPicPr>
          <p:nvPr/>
        </p:nvPicPr>
        <p:blipFill>
          <a:blip r:embed="rId3"/>
          <a:stretch>
            <a:fillRect/>
          </a:stretch>
        </p:blipFill>
        <p:spPr>
          <a:xfrm>
            <a:off x="2628142" y="994047"/>
            <a:ext cx="6716683" cy="5477295"/>
          </a:xfrm>
          <a:prstGeom prst="rect">
            <a:avLst/>
          </a:prstGeom>
        </p:spPr>
      </p:pic>
      <p:sp>
        <p:nvSpPr>
          <p:cNvPr id="2" name="Textfeld 1">
            <a:extLst>
              <a:ext uri="{FF2B5EF4-FFF2-40B4-BE49-F238E27FC236}">
                <a16:creationId xmlns:a16="http://schemas.microsoft.com/office/drawing/2014/main" id="{097114A9-D5A4-4D48-AD8B-C72A1CBA9D32}"/>
              </a:ext>
            </a:extLst>
          </p:cNvPr>
          <p:cNvSpPr txBox="1"/>
          <p:nvPr/>
        </p:nvSpPr>
        <p:spPr>
          <a:xfrm>
            <a:off x="10206948" y="6423062"/>
            <a:ext cx="1656915" cy="276999"/>
          </a:xfrm>
          <a:prstGeom prst="rect">
            <a:avLst/>
          </a:prstGeom>
          <a:noFill/>
        </p:spPr>
        <p:txBody>
          <a:bodyPr wrap="square" rtlCol="0">
            <a:spAutoFit/>
          </a:bodyPr>
          <a:lstStyle/>
          <a:p>
            <a:r>
              <a:rPr lang="de-DE" sz="1200" dirty="0"/>
              <a:t>Reiner Heyse, 04.03.22</a:t>
            </a:r>
          </a:p>
        </p:txBody>
      </p:sp>
    </p:spTree>
    <p:extLst>
      <p:ext uri="{BB962C8B-B14F-4D97-AF65-F5344CB8AC3E}">
        <p14:creationId xmlns:p14="http://schemas.microsoft.com/office/powerpoint/2010/main" val="1406012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DDA3770-F033-CD49-86BC-5F2AED27CC44}"/>
              </a:ext>
            </a:extLst>
          </p:cNvPr>
          <p:cNvPicPr>
            <a:picLocks noChangeAspect="1"/>
          </p:cNvPicPr>
          <p:nvPr/>
        </p:nvPicPr>
        <p:blipFill>
          <a:blip r:embed="rId3"/>
          <a:stretch>
            <a:fillRect/>
          </a:stretch>
        </p:blipFill>
        <p:spPr>
          <a:xfrm>
            <a:off x="333830" y="289153"/>
            <a:ext cx="3323770" cy="704894"/>
          </a:xfrm>
          <a:prstGeom prst="rect">
            <a:avLst/>
          </a:prstGeom>
        </p:spPr>
      </p:pic>
      <p:sp>
        <p:nvSpPr>
          <p:cNvPr id="2" name="Textfeld 1">
            <a:extLst>
              <a:ext uri="{FF2B5EF4-FFF2-40B4-BE49-F238E27FC236}">
                <a16:creationId xmlns:a16="http://schemas.microsoft.com/office/drawing/2014/main" id="{C15A6940-9A3F-B74E-A999-77A87CABDBC5}"/>
              </a:ext>
            </a:extLst>
          </p:cNvPr>
          <p:cNvSpPr txBox="1"/>
          <p:nvPr/>
        </p:nvSpPr>
        <p:spPr>
          <a:xfrm>
            <a:off x="1463040" y="2136808"/>
            <a:ext cx="8393229" cy="2862322"/>
          </a:xfrm>
          <a:prstGeom prst="rect">
            <a:avLst/>
          </a:prstGeom>
          <a:noFill/>
        </p:spPr>
        <p:txBody>
          <a:bodyPr wrap="square" rtlCol="0">
            <a:spAutoFit/>
          </a:bodyPr>
          <a:lstStyle/>
          <a:p>
            <a:r>
              <a:rPr lang="de-DE" dirty="0"/>
              <a:t>Gliederung</a:t>
            </a:r>
          </a:p>
          <a:p>
            <a:pPr marL="342900" indent="-342900">
              <a:buAutoNum type="arabicPeriod"/>
            </a:pPr>
            <a:r>
              <a:rPr lang="de-DE" dirty="0"/>
              <a:t>Die Unterschiede</a:t>
            </a:r>
          </a:p>
          <a:p>
            <a:r>
              <a:rPr lang="de-DE" dirty="0"/>
              <a:t>	a. Rentenhöhe (Mann/Frau; Neu, Bestand</a:t>
            </a:r>
          </a:p>
          <a:p>
            <a:r>
              <a:rPr lang="de-DE" dirty="0"/>
              <a:t>	b. Mindestsicherung</a:t>
            </a:r>
          </a:p>
          <a:p>
            <a:r>
              <a:rPr lang="de-DE" dirty="0"/>
              <a:t>	c. Finanzierung – Beitragssätze</a:t>
            </a:r>
          </a:p>
          <a:p>
            <a:r>
              <a:rPr lang="de-DE" dirty="0"/>
              <a:t>	d. Pensionsharmonisierung/4 Klassen in D</a:t>
            </a:r>
          </a:p>
          <a:p>
            <a:r>
              <a:rPr lang="de-DE" dirty="0"/>
              <a:t>2. Wirtschaftsleistung / Einkommen / Altersstruktur</a:t>
            </a:r>
          </a:p>
          <a:p>
            <a:r>
              <a:rPr lang="de-DE" dirty="0"/>
              <a:t>3. Politische Bewertung warum so unterschiedlich</a:t>
            </a:r>
          </a:p>
          <a:p>
            <a:r>
              <a:rPr lang="de-DE" dirty="0"/>
              <a:t>4. Konsequenzen – welche Reformschritte</a:t>
            </a:r>
          </a:p>
          <a:p>
            <a:endParaRPr lang="de-DE" dirty="0"/>
          </a:p>
        </p:txBody>
      </p:sp>
      <p:pic>
        <p:nvPicPr>
          <p:cNvPr id="4" name="Grafik 3">
            <a:extLst>
              <a:ext uri="{FF2B5EF4-FFF2-40B4-BE49-F238E27FC236}">
                <a16:creationId xmlns:a16="http://schemas.microsoft.com/office/drawing/2014/main" id="{A406308D-289B-4CCD-B691-FE552147391A}"/>
              </a:ext>
            </a:extLst>
          </p:cNvPr>
          <p:cNvPicPr>
            <a:picLocks noChangeAspect="1"/>
          </p:cNvPicPr>
          <p:nvPr/>
        </p:nvPicPr>
        <p:blipFill>
          <a:blip r:embed="rId4"/>
          <a:stretch>
            <a:fillRect/>
          </a:stretch>
        </p:blipFill>
        <p:spPr>
          <a:xfrm>
            <a:off x="1134950" y="922438"/>
            <a:ext cx="9922100" cy="5860288"/>
          </a:xfrm>
          <a:prstGeom prst="rect">
            <a:avLst/>
          </a:prstGeom>
        </p:spPr>
      </p:pic>
      <p:sp>
        <p:nvSpPr>
          <p:cNvPr id="6" name="Textfeld 5">
            <a:extLst>
              <a:ext uri="{FF2B5EF4-FFF2-40B4-BE49-F238E27FC236}">
                <a16:creationId xmlns:a16="http://schemas.microsoft.com/office/drawing/2014/main" id="{8C777FAC-94B7-431B-AC89-4A778D87EA89}"/>
              </a:ext>
            </a:extLst>
          </p:cNvPr>
          <p:cNvSpPr txBox="1"/>
          <p:nvPr/>
        </p:nvSpPr>
        <p:spPr>
          <a:xfrm>
            <a:off x="9305364" y="966117"/>
            <a:ext cx="1633817" cy="4985980"/>
          </a:xfrm>
          <a:prstGeom prst="rect">
            <a:avLst/>
          </a:prstGeom>
          <a:noFill/>
        </p:spPr>
        <p:txBody>
          <a:bodyPr wrap="square" rtlCol="0">
            <a:spAutoFit/>
          </a:bodyPr>
          <a:lstStyle/>
          <a:p>
            <a:r>
              <a:rPr lang="de-DE" b="1" dirty="0"/>
              <a:t>Monatsrente</a:t>
            </a:r>
          </a:p>
          <a:p>
            <a:r>
              <a:rPr lang="de-DE" dirty="0"/>
              <a:t>(in Euro)</a:t>
            </a:r>
          </a:p>
          <a:p>
            <a:pPr>
              <a:spcAft>
                <a:spcPts val="1800"/>
              </a:spcAft>
            </a:pPr>
            <a:endParaRPr lang="de-DE" sz="1600" dirty="0"/>
          </a:p>
          <a:p>
            <a:pPr>
              <a:spcAft>
                <a:spcPts val="1800"/>
              </a:spcAft>
            </a:pPr>
            <a:r>
              <a:rPr lang="de-DE" dirty="0"/>
              <a:t>833</a:t>
            </a:r>
          </a:p>
          <a:p>
            <a:pPr>
              <a:spcAft>
                <a:spcPts val="1800"/>
              </a:spcAft>
            </a:pPr>
            <a:r>
              <a:rPr lang="de-DE" dirty="0"/>
              <a:t>1.042</a:t>
            </a:r>
          </a:p>
          <a:p>
            <a:pPr>
              <a:spcAft>
                <a:spcPts val="1800"/>
              </a:spcAft>
            </a:pPr>
            <a:r>
              <a:rPr lang="de-DE" dirty="0"/>
              <a:t>1.250</a:t>
            </a:r>
          </a:p>
          <a:p>
            <a:pPr>
              <a:spcAft>
                <a:spcPts val="1800"/>
              </a:spcAft>
            </a:pPr>
            <a:r>
              <a:rPr lang="de-DE" dirty="0"/>
              <a:t>1.458</a:t>
            </a:r>
          </a:p>
          <a:p>
            <a:pPr>
              <a:spcAft>
                <a:spcPts val="1800"/>
              </a:spcAft>
            </a:pPr>
            <a:r>
              <a:rPr lang="de-DE" dirty="0"/>
              <a:t>1.667</a:t>
            </a:r>
          </a:p>
          <a:p>
            <a:pPr>
              <a:spcAft>
                <a:spcPts val="1800"/>
              </a:spcAft>
            </a:pPr>
            <a:r>
              <a:rPr lang="de-DE" dirty="0"/>
              <a:t>2.083</a:t>
            </a:r>
          </a:p>
          <a:p>
            <a:pPr>
              <a:spcAft>
                <a:spcPts val="1800"/>
              </a:spcAft>
            </a:pPr>
            <a:r>
              <a:rPr lang="de-DE" dirty="0"/>
              <a:t>2.500</a:t>
            </a:r>
          </a:p>
          <a:p>
            <a:pPr>
              <a:spcAft>
                <a:spcPts val="1800"/>
              </a:spcAft>
            </a:pPr>
            <a:r>
              <a:rPr lang="de-DE" dirty="0"/>
              <a:t>2.917</a:t>
            </a:r>
          </a:p>
        </p:txBody>
      </p:sp>
      <p:sp>
        <p:nvSpPr>
          <p:cNvPr id="7" name="Textfeld 6">
            <a:extLst>
              <a:ext uri="{FF2B5EF4-FFF2-40B4-BE49-F238E27FC236}">
                <a16:creationId xmlns:a16="http://schemas.microsoft.com/office/drawing/2014/main" id="{0C30CCD1-8D94-41A4-9863-EF43D91509FB}"/>
              </a:ext>
            </a:extLst>
          </p:cNvPr>
          <p:cNvSpPr txBox="1"/>
          <p:nvPr/>
        </p:nvSpPr>
        <p:spPr>
          <a:xfrm>
            <a:off x="10262168" y="6443234"/>
            <a:ext cx="1656915" cy="276999"/>
          </a:xfrm>
          <a:prstGeom prst="rect">
            <a:avLst/>
          </a:prstGeom>
          <a:noFill/>
        </p:spPr>
        <p:txBody>
          <a:bodyPr wrap="square" rtlCol="0">
            <a:spAutoFit/>
          </a:bodyPr>
          <a:lstStyle/>
          <a:p>
            <a:r>
              <a:rPr lang="de-DE" sz="1200" dirty="0"/>
              <a:t>Reiner Heyse, 04.03.22</a:t>
            </a:r>
          </a:p>
        </p:txBody>
      </p:sp>
    </p:spTree>
    <p:extLst>
      <p:ext uri="{BB962C8B-B14F-4D97-AF65-F5344CB8AC3E}">
        <p14:creationId xmlns:p14="http://schemas.microsoft.com/office/powerpoint/2010/main" val="3144839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DDA3770-F033-CD49-86BC-5F2AED27CC44}"/>
              </a:ext>
            </a:extLst>
          </p:cNvPr>
          <p:cNvPicPr>
            <a:picLocks noChangeAspect="1"/>
          </p:cNvPicPr>
          <p:nvPr/>
        </p:nvPicPr>
        <p:blipFill>
          <a:blip r:embed="rId3"/>
          <a:stretch>
            <a:fillRect/>
          </a:stretch>
        </p:blipFill>
        <p:spPr>
          <a:xfrm>
            <a:off x="333830" y="289153"/>
            <a:ext cx="3323770" cy="704894"/>
          </a:xfrm>
          <a:prstGeom prst="rect">
            <a:avLst/>
          </a:prstGeom>
        </p:spPr>
      </p:pic>
      <p:sp>
        <p:nvSpPr>
          <p:cNvPr id="2" name="Textfeld 1">
            <a:extLst>
              <a:ext uri="{FF2B5EF4-FFF2-40B4-BE49-F238E27FC236}">
                <a16:creationId xmlns:a16="http://schemas.microsoft.com/office/drawing/2014/main" id="{8730818B-59C6-4AE2-B603-00FFD0E785F9}"/>
              </a:ext>
            </a:extLst>
          </p:cNvPr>
          <p:cNvSpPr txBox="1"/>
          <p:nvPr/>
        </p:nvSpPr>
        <p:spPr>
          <a:xfrm>
            <a:off x="423582" y="1788987"/>
            <a:ext cx="11140889" cy="1815882"/>
          </a:xfrm>
          <a:prstGeom prst="rect">
            <a:avLst/>
          </a:prstGeom>
          <a:noFill/>
        </p:spPr>
        <p:txBody>
          <a:bodyPr wrap="square" rtlCol="0">
            <a:spAutoFit/>
          </a:bodyPr>
          <a:lstStyle/>
          <a:p>
            <a:r>
              <a:rPr lang="de-DE" sz="2800" b="1" dirty="0">
                <a:solidFill>
                  <a:srgbClr val="C00000"/>
                </a:solidFill>
              </a:rPr>
              <a:t>Österreich:</a:t>
            </a:r>
          </a:p>
          <a:p>
            <a:r>
              <a:rPr lang="de-DE" sz="2800" b="1" dirty="0">
                <a:solidFill>
                  <a:srgbClr val="C00000"/>
                </a:solidFill>
              </a:rPr>
              <a:t>Männer: 			65 Jahre</a:t>
            </a:r>
          </a:p>
          <a:p>
            <a:r>
              <a:rPr lang="de-DE" sz="2800" b="1" dirty="0">
                <a:solidFill>
                  <a:srgbClr val="C00000"/>
                </a:solidFill>
              </a:rPr>
              <a:t>Frauen: 			60 Jahre </a:t>
            </a:r>
          </a:p>
          <a:p>
            <a:r>
              <a:rPr lang="de-DE" sz="2800" b="1" dirty="0">
                <a:solidFill>
                  <a:srgbClr val="C00000"/>
                </a:solidFill>
              </a:rPr>
              <a:t>				65 Jahre </a:t>
            </a:r>
            <a:r>
              <a:rPr lang="de-DE" sz="2000" dirty="0">
                <a:solidFill>
                  <a:srgbClr val="C00000"/>
                </a:solidFill>
              </a:rPr>
              <a:t>(von 2024 bis 2033 kontinuierlich ansteigend)</a:t>
            </a:r>
          </a:p>
        </p:txBody>
      </p:sp>
      <p:sp>
        <p:nvSpPr>
          <p:cNvPr id="3" name="Textfeld 2">
            <a:extLst>
              <a:ext uri="{FF2B5EF4-FFF2-40B4-BE49-F238E27FC236}">
                <a16:creationId xmlns:a16="http://schemas.microsoft.com/office/drawing/2014/main" id="{1F5C9A4A-77BA-43AF-A321-077874186C5A}"/>
              </a:ext>
            </a:extLst>
          </p:cNvPr>
          <p:cNvSpPr txBox="1"/>
          <p:nvPr/>
        </p:nvSpPr>
        <p:spPr>
          <a:xfrm>
            <a:off x="423582" y="1170066"/>
            <a:ext cx="10777818" cy="584775"/>
          </a:xfrm>
          <a:prstGeom prst="rect">
            <a:avLst/>
          </a:prstGeom>
          <a:noFill/>
        </p:spPr>
        <p:txBody>
          <a:bodyPr wrap="square" rtlCol="0">
            <a:spAutoFit/>
          </a:bodyPr>
          <a:lstStyle/>
          <a:p>
            <a:pPr algn="ctr"/>
            <a:r>
              <a:rPr lang="de-DE" sz="3200" b="1" dirty="0"/>
              <a:t>Renteneintrittsalter </a:t>
            </a:r>
            <a:r>
              <a:rPr lang="de-DE" sz="2000" dirty="0"/>
              <a:t>(2022)</a:t>
            </a:r>
          </a:p>
        </p:txBody>
      </p:sp>
      <p:sp>
        <p:nvSpPr>
          <p:cNvPr id="4" name="Textfeld 3">
            <a:extLst>
              <a:ext uri="{FF2B5EF4-FFF2-40B4-BE49-F238E27FC236}">
                <a16:creationId xmlns:a16="http://schemas.microsoft.com/office/drawing/2014/main" id="{856A3DEE-A61C-4016-94BF-833342124968}"/>
              </a:ext>
            </a:extLst>
          </p:cNvPr>
          <p:cNvSpPr txBox="1"/>
          <p:nvPr/>
        </p:nvSpPr>
        <p:spPr>
          <a:xfrm>
            <a:off x="517712" y="3832412"/>
            <a:ext cx="10468535" cy="1815882"/>
          </a:xfrm>
          <a:prstGeom prst="rect">
            <a:avLst/>
          </a:prstGeom>
          <a:noFill/>
        </p:spPr>
        <p:txBody>
          <a:bodyPr wrap="square" rtlCol="0">
            <a:spAutoFit/>
          </a:bodyPr>
          <a:lstStyle/>
          <a:p>
            <a:r>
              <a:rPr lang="de-DE" sz="2800" b="1" dirty="0">
                <a:solidFill>
                  <a:srgbClr val="0070C0"/>
                </a:solidFill>
              </a:rPr>
              <a:t>Deutschland:</a:t>
            </a:r>
          </a:p>
          <a:p>
            <a:r>
              <a:rPr lang="de-DE" sz="2800" b="1" dirty="0">
                <a:solidFill>
                  <a:srgbClr val="0070C0"/>
                </a:solidFill>
              </a:rPr>
              <a:t>Männer und Frauen: 	65 Jahre und 11 Monate </a:t>
            </a:r>
            <a:r>
              <a:rPr lang="de-DE" sz="2000" dirty="0">
                <a:solidFill>
                  <a:srgbClr val="0070C0"/>
                </a:solidFill>
              </a:rPr>
              <a:t>(aktuell)</a:t>
            </a:r>
          </a:p>
          <a:p>
            <a:r>
              <a:rPr lang="de-DE" sz="2800" b="1" dirty="0">
                <a:solidFill>
                  <a:srgbClr val="0070C0"/>
                </a:solidFill>
              </a:rPr>
              <a:t>	 			67 Jahre </a:t>
            </a:r>
            <a:r>
              <a:rPr lang="de-DE" sz="2000" dirty="0">
                <a:solidFill>
                  <a:srgbClr val="0070C0"/>
                </a:solidFill>
              </a:rPr>
              <a:t>(ab 2030)</a:t>
            </a:r>
          </a:p>
          <a:p>
            <a:endParaRPr lang="de-DE" sz="2800" b="1" dirty="0">
              <a:solidFill>
                <a:srgbClr val="0070C0"/>
              </a:solidFill>
            </a:endParaRPr>
          </a:p>
        </p:txBody>
      </p:sp>
      <p:sp>
        <p:nvSpPr>
          <p:cNvPr id="6" name="Textfeld 5">
            <a:extLst>
              <a:ext uri="{FF2B5EF4-FFF2-40B4-BE49-F238E27FC236}">
                <a16:creationId xmlns:a16="http://schemas.microsoft.com/office/drawing/2014/main" id="{C4A10BFA-9DC8-445C-8403-4C8DADC51994}"/>
              </a:ext>
            </a:extLst>
          </p:cNvPr>
          <p:cNvSpPr txBox="1"/>
          <p:nvPr/>
        </p:nvSpPr>
        <p:spPr>
          <a:xfrm>
            <a:off x="10262168" y="6443234"/>
            <a:ext cx="1656915" cy="276999"/>
          </a:xfrm>
          <a:prstGeom prst="rect">
            <a:avLst/>
          </a:prstGeom>
          <a:noFill/>
        </p:spPr>
        <p:txBody>
          <a:bodyPr wrap="square" rtlCol="0">
            <a:spAutoFit/>
          </a:bodyPr>
          <a:lstStyle/>
          <a:p>
            <a:r>
              <a:rPr lang="de-DE" sz="1200" dirty="0"/>
              <a:t>Reiner Heyse, 04.03.22</a:t>
            </a:r>
          </a:p>
        </p:txBody>
      </p:sp>
    </p:spTree>
    <p:extLst>
      <p:ext uri="{BB962C8B-B14F-4D97-AF65-F5344CB8AC3E}">
        <p14:creationId xmlns:p14="http://schemas.microsoft.com/office/powerpoint/2010/main" val="673590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DDA3770-F033-CD49-86BC-5F2AED27CC44}"/>
              </a:ext>
            </a:extLst>
          </p:cNvPr>
          <p:cNvPicPr>
            <a:picLocks noChangeAspect="1"/>
          </p:cNvPicPr>
          <p:nvPr/>
        </p:nvPicPr>
        <p:blipFill>
          <a:blip r:embed="rId3"/>
          <a:stretch>
            <a:fillRect/>
          </a:stretch>
        </p:blipFill>
        <p:spPr>
          <a:xfrm>
            <a:off x="333830" y="289153"/>
            <a:ext cx="3323770" cy="704894"/>
          </a:xfrm>
          <a:prstGeom prst="rect">
            <a:avLst/>
          </a:prstGeom>
        </p:spPr>
      </p:pic>
      <p:sp>
        <p:nvSpPr>
          <p:cNvPr id="2" name="Textfeld 1">
            <a:extLst>
              <a:ext uri="{FF2B5EF4-FFF2-40B4-BE49-F238E27FC236}">
                <a16:creationId xmlns:a16="http://schemas.microsoft.com/office/drawing/2014/main" id="{8730818B-59C6-4AE2-B603-00FFD0E785F9}"/>
              </a:ext>
            </a:extLst>
          </p:cNvPr>
          <p:cNvSpPr txBox="1"/>
          <p:nvPr/>
        </p:nvSpPr>
        <p:spPr>
          <a:xfrm>
            <a:off x="423582" y="1951030"/>
            <a:ext cx="11140889" cy="1692771"/>
          </a:xfrm>
          <a:prstGeom prst="rect">
            <a:avLst/>
          </a:prstGeom>
          <a:noFill/>
        </p:spPr>
        <p:txBody>
          <a:bodyPr wrap="square" rtlCol="0">
            <a:spAutoFit/>
          </a:bodyPr>
          <a:lstStyle/>
          <a:p>
            <a:r>
              <a:rPr lang="de-DE" sz="2800" b="1" dirty="0">
                <a:solidFill>
                  <a:srgbClr val="C00000"/>
                </a:solidFill>
              </a:rPr>
              <a:t>Österreich:</a:t>
            </a:r>
          </a:p>
          <a:p>
            <a:r>
              <a:rPr lang="de-DE" sz="2800" b="1" dirty="0">
                <a:solidFill>
                  <a:srgbClr val="C00000"/>
                </a:solidFill>
              </a:rPr>
              <a:t>Rentenversicherungsbeitrag: 	22,8 Prozent </a:t>
            </a:r>
            <a:r>
              <a:rPr lang="de-DE" sz="2000" dirty="0">
                <a:solidFill>
                  <a:srgbClr val="C00000"/>
                </a:solidFill>
              </a:rPr>
              <a:t>(seit 1989 unverändert)</a:t>
            </a:r>
          </a:p>
          <a:p>
            <a:r>
              <a:rPr lang="de-DE" sz="2000" dirty="0">
                <a:solidFill>
                  <a:srgbClr val="C00000"/>
                </a:solidFill>
              </a:rPr>
              <a:t>(</a:t>
            </a:r>
            <a:r>
              <a:rPr lang="de-DE" sz="2000" dirty="0" err="1">
                <a:solidFill>
                  <a:srgbClr val="C00000"/>
                </a:solidFill>
              </a:rPr>
              <a:t>disparitätisch</a:t>
            </a:r>
            <a:r>
              <a:rPr lang="de-DE" sz="2000" dirty="0">
                <a:solidFill>
                  <a:srgbClr val="C00000"/>
                </a:solidFill>
              </a:rPr>
              <a:t> finanziert: Unternehmen: 12,55%; Versicherte: 10,25%)</a:t>
            </a:r>
          </a:p>
          <a:p>
            <a:r>
              <a:rPr lang="de-DE" sz="2800" b="1" dirty="0">
                <a:solidFill>
                  <a:srgbClr val="C00000"/>
                </a:solidFill>
              </a:rPr>
              <a:t>Steuerfinanzierte „Ausfallshaftung“ </a:t>
            </a:r>
            <a:r>
              <a:rPr lang="de-DE" sz="2000" dirty="0">
                <a:solidFill>
                  <a:srgbClr val="C00000"/>
                </a:solidFill>
              </a:rPr>
              <a:t>– zur Sicherung des Leistungsniveaus</a:t>
            </a:r>
          </a:p>
        </p:txBody>
      </p:sp>
      <p:sp>
        <p:nvSpPr>
          <p:cNvPr id="3" name="Textfeld 2">
            <a:extLst>
              <a:ext uri="{FF2B5EF4-FFF2-40B4-BE49-F238E27FC236}">
                <a16:creationId xmlns:a16="http://schemas.microsoft.com/office/drawing/2014/main" id="{1F5C9A4A-77BA-43AF-A321-077874186C5A}"/>
              </a:ext>
            </a:extLst>
          </p:cNvPr>
          <p:cNvSpPr txBox="1"/>
          <p:nvPr/>
        </p:nvSpPr>
        <p:spPr>
          <a:xfrm>
            <a:off x="423582" y="1170066"/>
            <a:ext cx="10777818" cy="584775"/>
          </a:xfrm>
          <a:prstGeom prst="rect">
            <a:avLst/>
          </a:prstGeom>
          <a:noFill/>
        </p:spPr>
        <p:txBody>
          <a:bodyPr wrap="square" rtlCol="0">
            <a:spAutoFit/>
          </a:bodyPr>
          <a:lstStyle/>
          <a:p>
            <a:pPr algn="ctr"/>
            <a:r>
              <a:rPr lang="de-DE" sz="3200" b="1" dirty="0"/>
              <a:t>Finanzierung/Beitragssätze </a:t>
            </a:r>
            <a:r>
              <a:rPr lang="de-DE" sz="2000" dirty="0"/>
              <a:t>(2022)</a:t>
            </a:r>
          </a:p>
        </p:txBody>
      </p:sp>
      <p:sp>
        <p:nvSpPr>
          <p:cNvPr id="4" name="Textfeld 3">
            <a:extLst>
              <a:ext uri="{FF2B5EF4-FFF2-40B4-BE49-F238E27FC236}">
                <a16:creationId xmlns:a16="http://schemas.microsoft.com/office/drawing/2014/main" id="{856A3DEE-A61C-4016-94BF-833342124968}"/>
              </a:ext>
            </a:extLst>
          </p:cNvPr>
          <p:cNvSpPr txBox="1"/>
          <p:nvPr/>
        </p:nvSpPr>
        <p:spPr>
          <a:xfrm>
            <a:off x="517712" y="3832412"/>
            <a:ext cx="10468535" cy="2308324"/>
          </a:xfrm>
          <a:prstGeom prst="rect">
            <a:avLst/>
          </a:prstGeom>
          <a:noFill/>
        </p:spPr>
        <p:txBody>
          <a:bodyPr wrap="square" rtlCol="0">
            <a:spAutoFit/>
          </a:bodyPr>
          <a:lstStyle/>
          <a:p>
            <a:r>
              <a:rPr lang="de-DE" sz="2800" b="1" dirty="0">
                <a:solidFill>
                  <a:srgbClr val="0070C0"/>
                </a:solidFill>
              </a:rPr>
              <a:t>Deutschland:</a:t>
            </a:r>
          </a:p>
          <a:p>
            <a:r>
              <a:rPr lang="de-DE" sz="2800" b="1" dirty="0">
                <a:solidFill>
                  <a:srgbClr val="0070C0"/>
                </a:solidFill>
              </a:rPr>
              <a:t>Rentenversicherungsbeitrag: 	18,6 Prozent </a:t>
            </a:r>
            <a:r>
              <a:rPr lang="de-DE" sz="2000" dirty="0">
                <a:solidFill>
                  <a:srgbClr val="0070C0"/>
                </a:solidFill>
              </a:rPr>
              <a:t>(ständig geändert - siehe Folgefolie)</a:t>
            </a:r>
          </a:p>
          <a:p>
            <a:r>
              <a:rPr lang="de-DE" sz="2000" dirty="0">
                <a:solidFill>
                  <a:srgbClr val="0070C0"/>
                </a:solidFill>
              </a:rPr>
              <a:t>(paritätisch finanziert: Unternehmen: 9,3%; Versicherte: 9,3%)</a:t>
            </a:r>
          </a:p>
          <a:p>
            <a:r>
              <a:rPr lang="de-DE" sz="2800" b="1" dirty="0">
                <a:solidFill>
                  <a:srgbClr val="0070C0"/>
                </a:solidFill>
              </a:rPr>
              <a:t>Steuerfinanzierter „Bundeszuschuss“ </a:t>
            </a:r>
            <a:r>
              <a:rPr lang="de-DE" sz="2000" dirty="0">
                <a:solidFill>
                  <a:srgbClr val="0070C0"/>
                </a:solidFill>
              </a:rPr>
              <a:t>– der nicht einmal ausreicht, die per Gesetz gewährten, aber nicht durch Beiträge erworbenen, Rentenansprüche zu finanzieren. </a:t>
            </a:r>
          </a:p>
          <a:p>
            <a:r>
              <a:rPr lang="de-DE" sz="2000" dirty="0">
                <a:solidFill>
                  <a:srgbClr val="0070C0"/>
                </a:solidFill>
              </a:rPr>
              <a:t>Unterdeckung 2019: 37 Milliarden Euro.</a:t>
            </a:r>
          </a:p>
        </p:txBody>
      </p:sp>
      <p:sp>
        <p:nvSpPr>
          <p:cNvPr id="6" name="Textfeld 5">
            <a:extLst>
              <a:ext uri="{FF2B5EF4-FFF2-40B4-BE49-F238E27FC236}">
                <a16:creationId xmlns:a16="http://schemas.microsoft.com/office/drawing/2014/main" id="{C4A10BFA-9DC8-445C-8403-4C8DADC51994}"/>
              </a:ext>
            </a:extLst>
          </p:cNvPr>
          <p:cNvSpPr txBox="1"/>
          <p:nvPr/>
        </p:nvSpPr>
        <p:spPr>
          <a:xfrm>
            <a:off x="10262168" y="6443234"/>
            <a:ext cx="1656915" cy="276999"/>
          </a:xfrm>
          <a:prstGeom prst="rect">
            <a:avLst/>
          </a:prstGeom>
          <a:noFill/>
        </p:spPr>
        <p:txBody>
          <a:bodyPr wrap="square" rtlCol="0">
            <a:spAutoFit/>
          </a:bodyPr>
          <a:lstStyle/>
          <a:p>
            <a:r>
              <a:rPr lang="de-DE" sz="1200" dirty="0"/>
              <a:t>Reiner Heyse, 04.03.22</a:t>
            </a:r>
          </a:p>
        </p:txBody>
      </p:sp>
    </p:spTree>
    <p:extLst>
      <p:ext uri="{BB962C8B-B14F-4D97-AF65-F5344CB8AC3E}">
        <p14:creationId xmlns:p14="http://schemas.microsoft.com/office/powerpoint/2010/main" val="169675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DDA3770-F033-CD49-86BC-5F2AED27CC44}"/>
              </a:ext>
            </a:extLst>
          </p:cNvPr>
          <p:cNvPicPr>
            <a:picLocks noChangeAspect="1"/>
          </p:cNvPicPr>
          <p:nvPr/>
        </p:nvPicPr>
        <p:blipFill>
          <a:blip r:embed="rId2"/>
          <a:stretch>
            <a:fillRect/>
          </a:stretch>
        </p:blipFill>
        <p:spPr>
          <a:xfrm>
            <a:off x="333830" y="289153"/>
            <a:ext cx="3323770" cy="704894"/>
          </a:xfrm>
          <a:prstGeom prst="rect">
            <a:avLst/>
          </a:prstGeom>
        </p:spPr>
      </p:pic>
      <p:pic>
        <p:nvPicPr>
          <p:cNvPr id="3" name="Grafik 2">
            <a:extLst>
              <a:ext uri="{FF2B5EF4-FFF2-40B4-BE49-F238E27FC236}">
                <a16:creationId xmlns:a16="http://schemas.microsoft.com/office/drawing/2014/main" id="{D9697B70-359A-4431-B433-F1144A537356}"/>
              </a:ext>
            </a:extLst>
          </p:cNvPr>
          <p:cNvPicPr>
            <a:picLocks noChangeAspect="1"/>
          </p:cNvPicPr>
          <p:nvPr/>
        </p:nvPicPr>
        <p:blipFill>
          <a:blip r:embed="rId3"/>
          <a:stretch>
            <a:fillRect/>
          </a:stretch>
        </p:blipFill>
        <p:spPr>
          <a:xfrm>
            <a:off x="1028261" y="994047"/>
            <a:ext cx="10135478" cy="5410669"/>
          </a:xfrm>
          <a:prstGeom prst="rect">
            <a:avLst/>
          </a:prstGeom>
        </p:spPr>
      </p:pic>
      <p:sp>
        <p:nvSpPr>
          <p:cNvPr id="7" name="Textfeld 6">
            <a:extLst>
              <a:ext uri="{FF2B5EF4-FFF2-40B4-BE49-F238E27FC236}">
                <a16:creationId xmlns:a16="http://schemas.microsoft.com/office/drawing/2014/main" id="{240CB59C-6196-447D-BB56-A523EEC261F8}"/>
              </a:ext>
            </a:extLst>
          </p:cNvPr>
          <p:cNvSpPr txBox="1"/>
          <p:nvPr/>
        </p:nvSpPr>
        <p:spPr>
          <a:xfrm>
            <a:off x="10262168" y="6443234"/>
            <a:ext cx="1656915" cy="276999"/>
          </a:xfrm>
          <a:prstGeom prst="rect">
            <a:avLst/>
          </a:prstGeom>
          <a:noFill/>
        </p:spPr>
        <p:txBody>
          <a:bodyPr wrap="square" rtlCol="0">
            <a:spAutoFit/>
          </a:bodyPr>
          <a:lstStyle/>
          <a:p>
            <a:r>
              <a:rPr lang="de-DE" sz="1200" dirty="0"/>
              <a:t>Reiner Heyse, 04.03.22</a:t>
            </a:r>
          </a:p>
        </p:txBody>
      </p:sp>
    </p:spTree>
    <p:extLst>
      <p:ext uri="{BB962C8B-B14F-4D97-AF65-F5344CB8AC3E}">
        <p14:creationId xmlns:p14="http://schemas.microsoft.com/office/powerpoint/2010/main" val="1629577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DDA3770-F033-CD49-86BC-5F2AED27CC44}"/>
              </a:ext>
            </a:extLst>
          </p:cNvPr>
          <p:cNvPicPr>
            <a:picLocks noChangeAspect="1"/>
          </p:cNvPicPr>
          <p:nvPr/>
        </p:nvPicPr>
        <p:blipFill>
          <a:blip r:embed="rId3"/>
          <a:stretch>
            <a:fillRect/>
          </a:stretch>
        </p:blipFill>
        <p:spPr>
          <a:xfrm>
            <a:off x="333830" y="289153"/>
            <a:ext cx="3323770" cy="704894"/>
          </a:xfrm>
          <a:prstGeom prst="rect">
            <a:avLst/>
          </a:prstGeom>
        </p:spPr>
      </p:pic>
      <p:sp>
        <p:nvSpPr>
          <p:cNvPr id="3" name="Textfeld 2">
            <a:extLst>
              <a:ext uri="{FF2B5EF4-FFF2-40B4-BE49-F238E27FC236}">
                <a16:creationId xmlns:a16="http://schemas.microsoft.com/office/drawing/2014/main" id="{A3B36A1F-F857-4963-B7A9-03A509DE30DC}"/>
              </a:ext>
            </a:extLst>
          </p:cNvPr>
          <p:cNvSpPr txBox="1"/>
          <p:nvPr/>
        </p:nvSpPr>
        <p:spPr>
          <a:xfrm>
            <a:off x="10262168" y="6443234"/>
            <a:ext cx="1656915" cy="276999"/>
          </a:xfrm>
          <a:prstGeom prst="rect">
            <a:avLst/>
          </a:prstGeom>
          <a:noFill/>
        </p:spPr>
        <p:txBody>
          <a:bodyPr wrap="square" rtlCol="0">
            <a:spAutoFit/>
          </a:bodyPr>
          <a:lstStyle/>
          <a:p>
            <a:r>
              <a:rPr lang="de-DE" sz="1200" dirty="0"/>
              <a:t>Reiner Heyse, 04.03.22</a:t>
            </a:r>
          </a:p>
        </p:txBody>
      </p:sp>
      <p:sp>
        <p:nvSpPr>
          <p:cNvPr id="2" name="Textfeld 1">
            <a:extLst>
              <a:ext uri="{FF2B5EF4-FFF2-40B4-BE49-F238E27FC236}">
                <a16:creationId xmlns:a16="http://schemas.microsoft.com/office/drawing/2014/main" id="{AAC77E56-A502-4820-BF09-23C3D103B0FD}"/>
              </a:ext>
            </a:extLst>
          </p:cNvPr>
          <p:cNvSpPr txBox="1"/>
          <p:nvPr/>
        </p:nvSpPr>
        <p:spPr>
          <a:xfrm>
            <a:off x="1270747" y="1180151"/>
            <a:ext cx="9708777" cy="584775"/>
          </a:xfrm>
          <a:prstGeom prst="rect">
            <a:avLst/>
          </a:prstGeom>
          <a:noFill/>
        </p:spPr>
        <p:txBody>
          <a:bodyPr wrap="square" rtlCol="0">
            <a:spAutoFit/>
          </a:bodyPr>
          <a:lstStyle/>
          <a:p>
            <a:pPr algn="ctr"/>
            <a:r>
              <a:rPr lang="de-DE" sz="3200" b="1" dirty="0"/>
              <a:t>Altersversorgungssysteme</a:t>
            </a:r>
          </a:p>
        </p:txBody>
      </p:sp>
      <p:sp>
        <p:nvSpPr>
          <p:cNvPr id="6" name="Textfeld 5">
            <a:extLst>
              <a:ext uri="{FF2B5EF4-FFF2-40B4-BE49-F238E27FC236}">
                <a16:creationId xmlns:a16="http://schemas.microsoft.com/office/drawing/2014/main" id="{F62BA140-05AC-46C6-8915-57CBF5353604}"/>
              </a:ext>
            </a:extLst>
          </p:cNvPr>
          <p:cNvSpPr txBox="1"/>
          <p:nvPr/>
        </p:nvSpPr>
        <p:spPr>
          <a:xfrm>
            <a:off x="423582" y="1708983"/>
            <a:ext cx="11140889" cy="1569660"/>
          </a:xfrm>
          <a:prstGeom prst="rect">
            <a:avLst/>
          </a:prstGeom>
          <a:noFill/>
        </p:spPr>
        <p:txBody>
          <a:bodyPr wrap="square" rtlCol="0">
            <a:spAutoFit/>
          </a:bodyPr>
          <a:lstStyle/>
          <a:p>
            <a:r>
              <a:rPr lang="de-DE" sz="2800" b="1" dirty="0">
                <a:solidFill>
                  <a:srgbClr val="C00000"/>
                </a:solidFill>
              </a:rPr>
              <a:t>Österreich:</a:t>
            </a:r>
          </a:p>
          <a:p>
            <a:r>
              <a:rPr lang="de-DE" sz="2800" b="1" dirty="0">
                <a:solidFill>
                  <a:srgbClr val="C00000"/>
                </a:solidFill>
              </a:rPr>
              <a:t>Gemeinsames Versicherungssystem – „Pensionsharmonisierung“ </a:t>
            </a:r>
            <a:r>
              <a:rPr lang="de-DE" sz="2000" dirty="0">
                <a:solidFill>
                  <a:srgbClr val="C00000"/>
                </a:solidFill>
              </a:rPr>
              <a:t>(seit 2004)</a:t>
            </a:r>
          </a:p>
          <a:p>
            <a:r>
              <a:rPr lang="de-DE" sz="2000" dirty="0">
                <a:solidFill>
                  <a:srgbClr val="C00000"/>
                </a:solidFill>
              </a:rPr>
              <a:t>(Übergangsregelungen für Beamte; Landwirte (17%)und Selbständige (18,5%) leisten höhere Beiträge, die Differenz zu 22,8% zahlt der Staat)</a:t>
            </a:r>
          </a:p>
        </p:txBody>
      </p:sp>
      <p:sp>
        <p:nvSpPr>
          <p:cNvPr id="7" name="Textfeld 6">
            <a:extLst>
              <a:ext uri="{FF2B5EF4-FFF2-40B4-BE49-F238E27FC236}">
                <a16:creationId xmlns:a16="http://schemas.microsoft.com/office/drawing/2014/main" id="{A3F49B3B-2DA0-41E7-93DF-B0955ACECA69}"/>
              </a:ext>
            </a:extLst>
          </p:cNvPr>
          <p:cNvSpPr txBox="1"/>
          <p:nvPr/>
        </p:nvSpPr>
        <p:spPr>
          <a:xfrm>
            <a:off x="517712" y="3544522"/>
            <a:ext cx="10468535" cy="2492990"/>
          </a:xfrm>
          <a:prstGeom prst="rect">
            <a:avLst/>
          </a:prstGeom>
          <a:noFill/>
        </p:spPr>
        <p:txBody>
          <a:bodyPr wrap="square" rtlCol="0">
            <a:spAutoFit/>
          </a:bodyPr>
          <a:lstStyle/>
          <a:p>
            <a:r>
              <a:rPr lang="de-DE" sz="2800" b="1" dirty="0">
                <a:solidFill>
                  <a:srgbClr val="0070C0"/>
                </a:solidFill>
              </a:rPr>
              <a:t>Deutschland:</a:t>
            </a:r>
          </a:p>
          <a:p>
            <a:r>
              <a:rPr lang="de-DE" sz="2800" b="1" dirty="0">
                <a:solidFill>
                  <a:srgbClr val="0070C0"/>
                </a:solidFill>
              </a:rPr>
              <a:t>Fünf völlig unterschiedliche Versicherungssysteme:</a:t>
            </a:r>
          </a:p>
          <a:p>
            <a:pPr marL="342900" indent="-342900">
              <a:buFontTx/>
              <a:buChar char="-"/>
            </a:pPr>
            <a:r>
              <a:rPr lang="de-DE" sz="2000" b="1" dirty="0">
                <a:solidFill>
                  <a:srgbClr val="0070C0"/>
                </a:solidFill>
              </a:rPr>
              <a:t>Gesetzliche Rentenversicherung</a:t>
            </a:r>
          </a:p>
          <a:p>
            <a:pPr marL="342900" indent="-342900">
              <a:buFontTx/>
              <a:buChar char="-"/>
            </a:pPr>
            <a:r>
              <a:rPr lang="de-DE" sz="2000" b="1" dirty="0">
                <a:solidFill>
                  <a:srgbClr val="0070C0"/>
                </a:solidFill>
              </a:rPr>
              <a:t>Beamtenpensionen</a:t>
            </a:r>
          </a:p>
          <a:p>
            <a:pPr marL="342900" indent="-342900">
              <a:buFontTx/>
              <a:buChar char="-"/>
            </a:pPr>
            <a:r>
              <a:rPr lang="de-DE" sz="2000" b="1" dirty="0">
                <a:solidFill>
                  <a:srgbClr val="0070C0"/>
                </a:solidFill>
              </a:rPr>
              <a:t>Versorgungswerke für Selbständige und besondere Berufsgruppen</a:t>
            </a:r>
          </a:p>
          <a:p>
            <a:pPr marL="342900" indent="-342900">
              <a:buFontTx/>
              <a:buChar char="-"/>
            </a:pPr>
            <a:r>
              <a:rPr lang="de-DE" sz="2000" b="1" dirty="0">
                <a:solidFill>
                  <a:srgbClr val="0070C0"/>
                </a:solidFill>
              </a:rPr>
              <a:t>Politikerpensionen</a:t>
            </a:r>
          </a:p>
          <a:p>
            <a:pPr marL="342900" indent="-342900">
              <a:buFontTx/>
              <a:buChar char="-"/>
            </a:pPr>
            <a:r>
              <a:rPr lang="de-DE" sz="2000" b="1" dirty="0">
                <a:solidFill>
                  <a:srgbClr val="0070C0"/>
                </a:solidFill>
              </a:rPr>
              <a:t>Nichtversicherte Selbständige</a:t>
            </a:r>
          </a:p>
        </p:txBody>
      </p:sp>
    </p:spTree>
    <p:extLst>
      <p:ext uri="{BB962C8B-B14F-4D97-AF65-F5344CB8AC3E}">
        <p14:creationId xmlns:p14="http://schemas.microsoft.com/office/powerpoint/2010/main" val="4145830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DDA3770-F033-CD49-86BC-5F2AED27CC44}"/>
              </a:ext>
            </a:extLst>
          </p:cNvPr>
          <p:cNvPicPr>
            <a:picLocks noChangeAspect="1"/>
          </p:cNvPicPr>
          <p:nvPr/>
        </p:nvPicPr>
        <p:blipFill>
          <a:blip r:embed="rId3"/>
          <a:stretch>
            <a:fillRect/>
          </a:stretch>
        </p:blipFill>
        <p:spPr>
          <a:xfrm>
            <a:off x="333830" y="289153"/>
            <a:ext cx="3323770" cy="704894"/>
          </a:xfrm>
          <a:prstGeom prst="rect">
            <a:avLst/>
          </a:prstGeom>
        </p:spPr>
      </p:pic>
      <p:sp>
        <p:nvSpPr>
          <p:cNvPr id="3" name="Textfeld 2">
            <a:extLst>
              <a:ext uri="{FF2B5EF4-FFF2-40B4-BE49-F238E27FC236}">
                <a16:creationId xmlns:a16="http://schemas.microsoft.com/office/drawing/2014/main" id="{0194387C-F8DE-4CC6-9752-06797EF22BDA}"/>
              </a:ext>
            </a:extLst>
          </p:cNvPr>
          <p:cNvSpPr txBox="1"/>
          <p:nvPr/>
        </p:nvSpPr>
        <p:spPr>
          <a:xfrm>
            <a:off x="10262168" y="6443234"/>
            <a:ext cx="1656915" cy="276999"/>
          </a:xfrm>
          <a:prstGeom prst="rect">
            <a:avLst/>
          </a:prstGeom>
          <a:noFill/>
        </p:spPr>
        <p:txBody>
          <a:bodyPr wrap="square" rtlCol="0">
            <a:spAutoFit/>
          </a:bodyPr>
          <a:lstStyle/>
          <a:p>
            <a:r>
              <a:rPr lang="de-DE" sz="1200" dirty="0"/>
              <a:t>Reiner Heyse, 04.03.22</a:t>
            </a:r>
          </a:p>
        </p:txBody>
      </p:sp>
      <p:sp>
        <p:nvSpPr>
          <p:cNvPr id="2" name="Textfeld 1">
            <a:extLst>
              <a:ext uri="{FF2B5EF4-FFF2-40B4-BE49-F238E27FC236}">
                <a16:creationId xmlns:a16="http://schemas.microsoft.com/office/drawing/2014/main" id="{7E5CC9D1-C32B-4EC9-A76E-57D163F2E906}"/>
              </a:ext>
            </a:extLst>
          </p:cNvPr>
          <p:cNvSpPr txBox="1"/>
          <p:nvPr/>
        </p:nvSpPr>
        <p:spPr>
          <a:xfrm>
            <a:off x="4009869" y="339878"/>
            <a:ext cx="7574772" cy="769441"/>
          </a:xfrm>
          <a:prstGeom prst="rect">
            <a:avLst/>
          </a:prstGeom>
          <a:noFill/>
        </p:spPr>
        <p:txBody>
          <a:bodyPr wrap="square" rtlCol="0">
            <a:spAutoFit/>
          </a:bodyPr>
          <a:lstStyle/>
          <a:p>
            <a:pPr algn="ctr"/>
            <a:r>
              <a:rPr lang="de-DE" sz="2200" b="1" dirty="0"/>
              <a:t>Belastet die gute Altersversorgung die Konkurrenzfähigkeit der österreichischen Wirtschaft?</a:t>
            </a:r>
          </a:p>
        </p:txBody>
      </p:sp>
      <p:pic>
        <p:nvPicPr>
          <p:cNvPr id="6" name="Grafik 5">
            <a:extLst>
              <a:ext uri="{FF2B5EF4-FFF2-40B4-BE49-F238E27FC236}">
                <a16:creationId xmlns:a16="http://schemas.microsoft.com/office/drawing/2014/main" id="{AC1D2FC3-3985-47AA-88F4-A570CF9694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1986" y="1665507"/>
            <a:ext cx="9519557" cy="4563843"/>
          </a:xfrm>
          <a:prstGeom prst="rect">
            <a:avLst/>
          </a:prstGeom>
          <a:solidFill>
            <a:schemeClr val="accent4">
              <a:lumMod val="20000"/>
              <a:lumOff val="80000"/>
            </a:schemeClr>
          </a:solidFill>
        </p:spPr>
      </p:pic>
      <p:sp>
        <p:nvSpPr>
          <p:cNvPr id="7" name="Textfeld 6">
            <a:extLst>
              <a:ext uri="{FF2B5EF4-FFF2-40B4-BE49-F238E27FC236}">
                <a16:creationId xmlns:a16="http://schemas.microsoft.com/office/drawing/2014/main" id="{E29BF338-7F95-4AFE-BFD9-537D99111D95}"/>
              </a:ext>
            </a:extLst>
          </p:cNvPr>
          <p:cNvSpPr txBox="1"/>
          <p:nvPr/>
        </p:nvSpPr>
        <p:spPr>
          <a:xfrm>
            <a:off x="10417339" y="5513639"/>
            <a:ext cx="1346572" cy="769441"/>
          </a:xfrm>
          <a:prstGeom prst="rect">
            <a:avLst/>
          </a:prstGeom>
          <a:noFill/>
        </p:spPr>
        <p:txBody>
          <a:bodyPr wrap="square" rtlCol="0">
            <a:spAutoFit/>
          </a:bodyPr>
          <a:lstStyle/>
          <a:p>
            <a:r>
              <a:rPr lang="de-AT" sz="1100" dirty="0"/>
              <a:t>Aus einem Vortrag von Josef Wöss,</a:t>
            </a:r>
          </a:p>
          <a:p>
            <a:r>
              <a:rPr lang="de-AT" sz="1100" dirty="0"/>
              <a:t>Hamburg 6.9.21</a:t>
            </a:r>
          </a:p>
          <a:p>
            <a:endParaRPr lang="de-AT" sz="1100" dirty="0"/>
          </a:p>
        </p:txBody>
      </p:sp>
      <p:sp>
        <p:nvSpPr>
          <p:cNvPr id="8" name="Titel 1">
            <a:extLst>
              <a:ext uri="{FF2B5EF4-FFF2-40B4-BE49-F238E27FC236}">
                <a16:creationId xmlns:a16="http://schemas.microsoft.com/office/drawing/2014/main" id="{F080B850-EEDB-4CFB-AB29-1AE9B9FFC614}"/>
              </a:ext>
            </a:extLst>
          </p:cNvPr>
          <p:cNvSpPr txBox="1">
            <a:spLocks/>
          </p:cNvSpPr>
          <p:nvPr/>
        </p:nvSpPr>
        <p:spPr>
          <a:xfrm>
            <a:off x="1480458" y="1333108"/>
            <a:ext cx="9065122" cy="6647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AT" sz="2400" dirty="0">
                <a:solidFill>
                  <a:srgbClr val="FF0000"/>
                </a:solidFill>
              </a:rPr>
              <a:t>Ökonomische Entwicklung</a:t>
            </a:r>
            <a:br>
              <a:rPr lang="de-AT" sz="2400" dirty="0">
                <a:solidFill>
                  <a:srgbClr val="FF0000"/>
                </a:solidFill>
              </a:rPr>
            </a:br>
            <a:r>
              <a:rPr lang="de-AT" sz="2400" dirty="0">
                <a:solidFill>
                  <a:srgbClr val="FF0000"/>
                </a:solidFill>
              </a:rPr>
              <a:t>Deutschland – Österreich (2000-2018)</a:t>
            </a:r>
          </a:p>
        </p:txBody>
      </p:sp>
    </p:spTree>
    <p:extLst>
      <p:ext uri="{BB962C8B-B14F-4D97-AF65-F5344CB8AC3E}">
        <p14:creationId xmlns:p14="http://schemas.microsoft.com/office/powerpoint/2010/main" val="673118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DDA3770-F033-CD49-86BC-5F2AED27CC44}"/>
              </a:ext>
            </a:extLst>
          </p:cNvPr>
          <p:cNvPicPr>
            <a:picLocks noChangeAspect="1"/>
          </p:cNvPicPr>
          <p:nvPr/>
        </p:nvPicPr>
        <p:blipFill>
          <a:blip r:embed="rId3"/>
          <a:stretch>
            <a:fillRect/>
          </a:stretch>
        </p:blipFill>
        <p:spPr>
          <a:xfrm>
            <a:off x="333830" y="289153"/>
            <a:ext cx="3323770" cy="704894"/>
          </a:xfrm>
          <a:prstGeom prst="rect">
            <a:avLst/>
          </a:prstGeom>
        </p:spPr>
      </p:pic>
      <p:sp>
        <p:nvSpPr>
          <p:cNvPr id="3" name="Textfeld 2">
            <a:extLst>
              <a:ext uri="{FF2B5EF4-FFF2-40B4-BE49-F238E27FC236}">
                <a16:creationId xmlns:a16="http://schemas.microsoft.com/office/drawing/2014/main" id="{E5FE1A00-06C7-46FA-9E6A-C5B5CF01E16E}"/>
              </a:ext>
            </a:extLst>
          </p:cNvPr>
          <p:cNvSpPr txBox="1"/>
          <p:nvPr/>
        </p:nvSpPr>
        <p:spPr>
          <a:xfrm>
            <a:off x="10262168" y="6443234"/>
            <a:ext cx="1656915" cy="276999"/>
          </a:xfrm>
          <a:prstGeom prst="rect">
            <a:avLst/>
          </a:prstGeom>
          <a:noFill/>
        </p:spPr>
        <p:txBody>
          <a:bodyPr wrap="square" rtlCol="0">
            <a:spAutoFit/>
          </a:bodyPr>
          <a:lstStyle/>
          <a:p>
            <a:r>
              <a:rPr lang="de-DE" sz="1200" dirty="0"/>
              <a:t>Reiner Heyse, 04.03.22</a:t>
            </a:r>
          </a:p>
        </p:txBody>
      </p:sp>
      <p:sp>
        <p:nvSpPr>
          <p:cNvPr id="4" name="Textfeld 3">
            <a:extLst>
              <a:ext uri="{FF2B5EF4-FFF2-40B4-BE49-F238E27FC236}">
                <a16:creationId xmlns:a16="http://schemas.microsoft.com/office/drawing/2014/main" id="{06DF3E0D-386B-4C92-B1EE-A46683F56F22}"/>
              </a:ext>
            </a:extLst>
          </p:cNvPr>
          <p:cNvSpPr txBox="1"/>
          <p:nvPr/>
        </p:nvSpPr>
        <p:spPr>
          <a:xfrm>
            <a:off x="4009869" y="486117"/>
            <a:ext cx="7574772" cy="430887"/>
          </a:xfrm>
          <a:prstGeom prst="rect">
            <a:avLst/>
          </a:prstGeom>
          <a:noFill/>
        </p:spPr>
        <p:txBody>
          <a:bodyPr wrap="square" rtlCol="0">
            <a:spAutoFit/>
          </a:bodyPr>
          <a:lstStyle/>
          <a:p>
            <a:pPr algn="ctr"/>
            <a:r>
              <a:rPr lang="de-DE" sz="2200" b="1" dirty="0"/>
              <a:t>Einkommen und Kaufkraft auf nahezu gleichem Niveau</a:t>
            </a:r>
          </a:p>
        </p:txBody>
      </p:sp>
      <p:graphicFrame>
        <p:nvGraphicFramePr>
          <p:cNvPr id="6" name="Diagramm 5">
            <a:extLst>
              <a:ext uri="{FF2B5EF4-FFF2-40B4-BE49-F238E27FC236}">
                <a16:creationId xmlns:a16="http://schemas.microsoft.com/office/drawing/2014/main" id="{0329015F-EDE1-444C-BB6C-922D6959551A}"/>
              </a:ext>
            </a:extLst>
          </p:cNvPr>
          <p:cNvGraphicFramePr>
            <a:graphicFrameLocks/>
          </p:cNvGraphicFramePr>
          <p:nvPr>
            <p:extLst>
              <p:ext uri="{D42A27DB-BD31-4B8C-83A1-F6EECF244321}">
                <p14:modId xmlns:p14="http://schemas.microsoft.com/office/powerpoint/2010/main" val="162089408"/>
              </p:ext>
            </p:extLst>
          </p:nvPr>
        </p:nvGraphicFramePr>
        <p:xfrm>
          <a:off x="746312" y="1284194"/>
          <a:ext cx="10313894" cy="4854388"/>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feld 1">
            <a:extLst>
              <a:ext uri="{FF2B5EF4-FFF2-40B4-BE49-F238E27FC236}">
                <a16:creationId xmlns:a16="http://schemas.microsoft.com/office/drawing/2014/main" id="{247C7687-19F9-414D-A8D9-79AFE201606C}"/>
              </a:ext>
            </a:extLst>
          </p:cNvPr>
          <p:cNvSpPr txBox="1"/>
          <p:nvPr/>
        </p:nvSpPr>
        <p:spPr>
          <a:xfrm>
            <a:off x="833718" y="6220599"/>
            <a:ext cx="6091517" cy="276999"/>
          </a:xfrm>
          <a:prstGeom prst="rect">
            <a:avLst/>
          </a:prstGeom>
          <a:noFill/>
        </p:spPr>
        <p:txBody>
          <a:bodyPr wrap="square" rtlCol="0">
            <a:spAutoFit/>
          </a:bodyPr>
          <a:lstStyle/>
          <a:p>
            <a:r>
              <a:rPr lang="de-DE" sz="1200" dirty="0"/>
              <a:t>Quelle: Eurostat; eigene Grafik</a:t>
            </a:r>
          </a:p>
        </p:txBody>
      </p:sp>
    </p:spTree>
    <p:extLst>
      <p:ext uri="{BB962C8B-B14F-4D97-AF65-F5344CB8AC3E}">
        <p14:creationId xmlns:p14="http://schemas.microsoft.com/office/powerpoint/2010/main" val="1717207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DDA3770-F033-CD49-86BC-5F2AED27CC44}"/>
              </a:ext>
            </a:extLst>
          </p:cNvPr>
          <p:cNvPicPr>
            <a:picLocks noChangeAspect="1"/>
          </p:cNvPicPr>
          <p:nvPr/>
        </p:nvPicPr>
        <p:blipFill>
          <a:blip r:embed="rId3"/>
          <a:stretch>
            <a:fillRect/>
          </a:stretch>
        </p:blipFill>
        <p:spPr>
          <a:xfrm>
            <a:off x="333830" y="289153"/>
            <a:ext cx="3323770" cy="704894"/>
          </a:xfrm>
          <a:prstGeom prst="rect">
            <a:avLst/>
          </a:prstGeom>
        </p:spPr>
      </p:pic>
      <p:sp>
        <p:nvSpPr>
          <p:cNvPr id="3" name="Textfeld 2">
            <a:extLst>
              <a:ext uri="{FF2B5EF4-FFF2-40B4-BE49-F238E27FC236}">
                <a16:creationId xmlns:a16="http://schemas.microsoft.com/office/drawing/2014/main" id="{E5FE1A00-06C7-46FA-9E6A-C5B5CF01E16E}"/>
              </a:ext>
            </a:extLst>
          </p:cNvPr>
          <p:cNvSpPr txBox="1"/>
          <p:nvPr/>
        </p:nvSpPr>
        <p:spPr>
          <a:xfrm>
            <a:off x="10262168" y="6443234"/>
            <a:ext cx="1656915" cy="276999"/>
          </a:xfrm>
          <a:prstGeom prst="rect">
            <a:avLst/>
          </a:prstGeom>
          <a:noFill/>
        </p:spPr>
        <p:txBody>
          <a:bodyPr wrap="square" rtlCol="0">
            <a:spAutoFit/>
          </a:bodyPr>
          <a:lstStyle/>
          <a:p>
            <a:r>
              <a:rPr lang="de-DE" sz="1200" dirty="0"/>
              <a:t>Reiner Heyse, 04.03.22</a:t>
            </a:r>
          </a:p>
        </p:txBody>
      </p:sp>
      <p:sp>
        <p:nvSpPr>
          <p:cNvPr id="4" name="Textfeld 3">
            <a:extLst>
              <a:ext uri="{FF2B5EF4-FFF2-40B4-BE49-F238E27FC236}">
                <a16:creationId xmlns:a16="http://schemas.microsoft.com/office/drawing/2014/main" id="{06DF3E0D-386B-4C92-B1EE-A46683F56F22}"/>
              </a:ext>
            </a:extLst>
          </p:cNvPr>
          <p:cNvSpPr txBox="1"/>
          <p:nvPr/>
        </p:nvSpPr>
        <p:spPr>
          <a:xfrm>
            <a:off x="4009869" y="486117"/>
            <a:ext cx="7574772" cy="430887"/>
          </a:xfrm>
          <a:prstGeom prst="rect">
            <a:avLst/>
          </a:prstGeom>
          <a:noFill/>
        </p:spPr>
        <p:txBody>
          <a:bodyPr wrap="square" rtlCol="0">
            <a:spAutoFit/>
          </a:bodyPr>
          <a:lstStyle/>
          <a:p>
            <a:pPr algn="ctr"/>
            <a:r>
              <a:rPr lang="de-DE" sz="2200" b="1" dirty="0"/>
              <a:t>Kosten und Demografie 2019 bis 2050</a:t>
            </a:r>
          </a:p>
        </p:txBody>
      </p:sp>
      <p:sp>
        <p:nvSpPr>
          <p:cNvPr id="2" name="Textfeld 1">
            <a:extLst>
              <a:ext uri="{FF2B5EF4-FFF2-40B4-BE49-F238E27FC236}">
                <a16:creationId xmlns:a16="http://schemas.microsoft.com/office/drawing/2014/main" id="{247C7687-19F9-414D-A8D9-79AFE201606C}"/>
              </a:ext>
            </a:extLst>
          </p:cNvPr>
          <p:cNvSpPr txBox="1"/>
          <p:nvPr/>
        </p:nvSpPr>
        <p:spPr>
          <a:xfrm>
            <a:off x="833718" y="6220599"/>
            <a:ext cx="6091517" cy="276999"/>
          </a:xfrm>
          <a:prstGeom prst="rect">
            <a:avLst/>
          </a:prstGeom>
          <a:noFill/>
        </p:spPr>
        <p:txBody>
          <a:bodyPr wrap="square" rtlCol="0">
            <a:spAutoFit/>
          </a:bodyPr>
          <a:lstStyle/>
          <a:p>
            <a:r>
              <a:rPr lang="de-DE" sz="1200" dirty="0"/>
              <a:t>Quelle: EU </a:t>
            </a:r>
            <a:r>
              <a:rPr lang="de-DE" sz="1200" dirty="0" err="1"/>
              <a:t>Ageing</a:t>
            </a:r>
            <a:r>
              <a:rPr lang="de-DE" sz="1200" dirty="0"/>
              <a:t>-Report 2021; 67+ Daten von </a:t>
            </a:r>
            <a:r>
              <a:rPr lang="de-DE" sz="1200" dirty="0" err="1"/>
              <a:t>destatis</a:t>
            </a:r>
            <a:r>
              <a:rPr lang="de-DE" sz="1200" dirty="0"/>
              <a:t>; eigene Grafiken</a:t>
            </a:r>
          </a:p>
        </p:txBody>
      </p:sp>
      <p:graphicFrame>
        <p:nvGraphicFramePr>
          <p:cNvPr id="7" name="Diagramm 6">
            <a:extLst>
              <a:ext uri="{FF2B5EF4-FFF2-40B4-BE49-F238E27FC236}">
                <a16:creationId xmlns:a16="http://schemas.microsoft.com/office/drawing/2014/main" id="{7CF88188-ED1B-4ECE-9A54-8C31B9CE5255}"/>
              </a:ext>
            </a:extLst>
          </p:cNvPr>
          <p:cNvGraphicFramePr>
            <a:graphicFrameLocks/>
          </p:cNvGraphicFramePr>
          <p:nvPr>
            <p:extLst>
              <p:ext uri="{D42A27DB-BD31-4B8C-83A1-F6EECF244321}">
                <p14:modId xmlns:p14="http://schemas.microsoft.com/office/powerpoint/2010/main" val="2655100163"/>
              </p:ext>
            </p:extLst>
          </p:nvPr>
        </p:nvGraphicFramePr>
        <p:xfrm>
          <a:off x="333830" y="1633818"/>
          <a:ext cx="5179157" cy="37919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Diagramm 7">
            <a:extLst>
              <a:ext uri="{FF2B5EF4-FFF2-40B4-BE49-F238E27FC236}">
                <a16:creationId xmlns:a16="http://schemas.microsoft.com/office/drawing/2014/main" id="{BDF0C3FD-7EEE-4C0E-9C2E-44839FF1CFE5}"/>
              </a:ext>
            </a:extLst>
          </p:cNvPr>
          <p:cNvGraphicFramePr>
            <a:graphicFrameLocks/>
          </p:cNvGraphicFramePr>
          <p:nvPr>
            <p:extLst>
              <p:ext uri="{D42A27DB-BD31-4B8C-83A1-F6EECF244321}">
                <p14:modId xmlns:p14="http://schemas.microsoft.com/office/powerpoint/2010/main" val="1263162449"/>
              </p:ext>
            </p:extLst>
          </p:nvPr>
        </p:nvGraphicFramePr>
        <p:xfrm>
          <a:off x="6096000" y="1506071"/>
          <a:ext cx="5710517" cy="3919726"/>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feld 5">
            <a:extLst>
              <a:ext uri="{FF2B5EF4-FFF2-40B4-BE49-F238E27FC236}">
                <a16:creationId xmlns:a16="http://schemas.microsoft.com/office/drawing/2014/main" id="{F3ADE08A-2B3A-426F-AF1A-A9D36AF3716C}"/>
              </a:ext>
            </a:extLst>
          </p:cNvPr>
          <p:cNvSpPr txBox="1"/>
          <p:nvPr/>
        </p:nvSpPr>
        <p:spPr>
          <a:xfrm>
            <a:off x="504265" y="5587253"/>
            <a:ext cx="4921623" cy="369332"/>
          </a:xfrm>
          <a:prstGeom prst="rect">
            <a:avLst/>
          </a:prstGeom>
          <a:noFill/>
        </p:spPr>
        <p:txBody>
          <a:bodyPr wrap="square" rtlCol="0">
            <a:spAutoFit/>
          </a:bodyPr>
          <a:lstStyle/>
          <a:p>
            <a:r>
              <a:rPr lang="de-DE" dirty="0"/>
              <a:t>       </a:t>
            </a:r>
            <a:r>
              <a:rPr lang="de-DE" sz="1600" b="1" dirty="0">
                <a:solidFill>
                  <a:srgbClr val="0070C0"/>
                </a:solidFill>
              </a:rPr>
              <a:t>Deutschland</a:t>
            </a:r>
            <a:r>
              <a:rPr lang="de-DE" dirty="0"/>
              <a:t>             </a:t>
            </a:r>
            <a:r>
              <a:rPr lang="de-DE" sz="1600" b="1" dirty="0">
                <a:solidFill>
                  <a:srgbClr val="C00000"/>
                </a:solidFill>
              </a:rPr>
              <a:t>Österreich</a:t>
            </a:r>
          </a:p>
        </p:txBody>
      </p:sp>
      <mc:AlternateContent xmlns:mc="http://schemas.openxmlformats.org/markup-compatibility/2006">
        <mc:Choice xmlns:p14="http://schemas.microsoft.com/office/powerpoint/2010/main" Requires="p14">
          <p:contentPart p14:bwMode="auto" r:id="rId6">
            <p14:nvContentPartPr>
              <p14:cNvPr id="11" name="Freihand 10">
                <a:extLst>
                  <a:ext uri="{FF2B5EF4-FFF2-40B4-BE49-F238E27FC236}">
                    <a16:creationId xmlns:a16="http://schemas.microsoft.com/office/drawing/2014/main" id="{2B8EB7F6-2871-4433-B314-114A6824E1C0}"/>
                  </a:ext>
                </a:extLst>
              </p14:cNvPr>
              <p14:cNvContentPartPr/>
              <p14:nvPr/>
            </p14:nvContentPartPr>
            <p14:xfrm>
              <a:off x="4302858" y="6017220"/>
              <a:ext cx="360" cy="360"/>
            </p14:xfrm>
          </p:contentPart>
        </mc:Choice>
        <mc:Fallback>
          <p:pic>
            <p:nvPicPr>
              <p:cNvPr id="11" name="Freihand 10">
                <a:extLst>
                  <a:ext uri="{FF2B5EF4-FFF2-40B4-BE49-F238E27FC236}">
                    <a16:creationId xmlns:a16="http://schemas.microsoft.com/office/drawing/2014/main" id="{2B8EB7F6-2871-4433-B314-114A6824E1C0}"/>
                  </a:ext>
                </a:extLst>
              </p:cNvPr>
              <p:cNvPicPr/>
              <p:nvPr/>
            </p:nvPicPr>
            <p:blipFill>
              <a:blip r:embed="rId7"/>
              <a:stretch>
                <a:fillRect/>
              </a:stretch>
            </p:blipFill>
            <p:spPr>
              <a:xfrm>
                <a:off x="4294218" y="6008220"/>
                <a:ext cx="18000" cy="18000"/>
              </a:xfrm>
              <a:prstGeom prst="rect">
                <a:avLst/>
              </a:prstGeom>
            </p:spPr>
          </p:pic>
        </mc:Fallback>
      </mc:AlternateContent>
      <p:sp>
        <p:nvSpPr>
          <p:cNvPr id="12" name="Minuszeichen 11">
            <a:extLst>
              <a:ext uri="{FF2B5EF4-FFF2-40B4-BE49-F238E27FC236}">
                <a16:creationId xmlns:a16="http://schemas.microsoft.com/office/drawing/2014/main" id="{4C5AC39A-BB45-4E3F-AE27-278630A63265}"/>
              </a:ext>
            </a:extLst>
          </p:cNvPr>
          <p:cNvSpPr/>
          <p:nvPr/>
        </p:nvSpPr>
        <p:spPr>
          <a:xfrm>
            <a:off x="551330" y="5764030"/>
            <a:ext cx="403412" cy="45719"/>
          </a:xfrm>
          <a:prstGeom prst="mathMinus">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70C0"/>
              </a:solidFill>
            </a:endParaRPr>
          </a:p>
        </p:txBody>
      </p:sp>
      <p:sp>
        <p:nvSpPr>
          <p:cNvPr id="13" name="Minuszeichen 12">
            <a:extLst>
              <a:ext uri="{FF2B5EF4-FFF2-40B4-BE49-F238E27FC236}">
                <a16:creationId xmlns:a16="http://schemas.microsoft.com/office/drawing/2014/main" id="{32FD98A2-2B12-4ED8-B3F6-505307B7CC7A}"/>
              </a:ext>
            </a:extLst>
          </p:cNvPr>
          <p:cNvSpPr/>
          <p:nvPr/>
        </p:nvSpPr>
        <p:spPr>
          <a:xfrm>
            <a:off x="2270312" y="5749059"/>
            <a:ext cx="403412" cy="45719"/>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C00000"/>
              </a:solidFill>
            </a:endParaRPr>
          </a:p>
        </p:txBody>
      </p:sp>
      <p:sp>
        <p:nvSpPr>
          <p:cNvPr id="14" name="Textfeld 13">
            <a:extLst>
              <a:ext uri="{FF2B5EF4-FFF2-40B4-BE49-F238E27FC236}">
                <a16:creationId xmlns:a16="http://schemas.microsoft.com/office/drawing/2014/main" id="{74F109F1-A925-44C3-B819-8F7352123970}"/>
              </a:ext>
            </a:extLst>
          </p:cNvPr>
          <p:cNvSpPr txBox="1"/>
          <p:nvPr/>
        </p:nvSpPr>
        <p:spPr>
          <a:xfrm>
            <a:off x="6096000" y="5587253"/>
            <a:ext cx="5488641" cy="369332"/>
          </a:xfrm>
          <a:prstGeom prst="rect">
            <a:avLst/>
          </a:prstGeom>
          <a:noFill/>
        </p:spPr>
        <p:txBody>
          <a:bodyPr wrap="square" rtlCol="0">
            <a:spAutoFit/>
          </a:bodyPr>
          <a:lstStyle/>
          <a:p>
            <a:r>
              <a:rPr lang="de-DE" dirty="0"/>
              <a:t>       </a:t>
            </a:r>
            <a:r>
              <a:rPr lang="de-DE" sz="1600" b="1" dirty="0">
                <a:solidFill>
                  <a:srgbClr val="0070C0"/>
                </a:solidFill>
              </a:rPr>
              <a:t>Deutschland</a:t>
            </a:r>
            <a:r>
              <a:rPr lang="de-DE" dirty="0"/>
              <a:t>             </a:t>
            </a:r>
            <a:r>
              <a:rPr lang="de-DE" sz="1600" b="1" dirty="0">
                <a:solidFill>
                  <a:srgbClr val="C00000"/>
                </a:solidFill>
              </a:rPr>
              <a:t>Österreich               </a:t>
            </a:r>
            <a:r>
              <a:rPr lang="de-DE" sz="1600" b="1" dirty="0">
                <a:solidFill>
                  <a:schemeClr val="bg2">
                    <a:lumMod val="50000"/>
                  </a:schemeClr>
                </a:solidFill>
              </a:rPr>
              <a:t>Deutschland 67+</a:t>
            </a:r>
          </a:p>
        </p:txBody>
      </p:sp>
      <p:sp>
        <p:nvSpPr>
          <p:cNvPr id="15" name="Minuszeichen 14">
            <a:extLst>
              <a:ext uri="{FF2B5EF4-FFF2-40B4-BE49-F238E27FC236}">
                <a16:creationId xmlns:a16="http://schemas.microsoft.com/office/drawing/2014/main" id="{E4BC9DA7-9B93-4E4A-8C0C-1AF07427095F}"/>
              </a:ext>
            </a:extLst>
          </p:cNvPr>
          <p:cNvSpPr/>
          <p:nvPr/>
        </p:nvSpPr>
        <p:spPr>
          <a:xfrm>
            <a:off x="7868771" y="5764030"/>
            <a:ext cx="403412" cy="45719"/>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C00000"/>
              </a:solidFill>
            </a:endParaRPr>
          </a:p>
        </p:txBody>
      </p:sp>
      <p:sp>
        <p:nvSpPr>
          <p:cNvPr id="16" name="Minuszeichen 15">
            <a:extLst>
              <a:ext uri="{FF2B5EF4-FFF2-40B4-BE49-F238E27FC236}">
                <a16:creationId xmlns:a16="http://schemas.microsoft.com/office/drawing/2014/main" id="{33BA560B-D965-4E46-8A4B-783BBD0C5666}"/>
              </a:ext>
            </a:extLst>
          </p:cNvPr>
          <p:cNvSpPr/>
          <p:nvPr/>
        </p:nvSpPr>
        <p:spPr>
          <a:xfrm>
            <a:off x="6146426" y="5771918"/>
            <a:ext cx="403412" cy="45719"/>
          </a:xfrm>
          <a:prstGeom prst="mathMinus">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70C0"/>
              </a:solidFill>
            </a:endParaRPr>
          </a:p>
        </p:txBody>
      </p:sp>
      <p:cxnSp>
        <p:nvCxnSpPr>
          <p:cNvPr id="18" name="Gerader Verbinder 17">
            <a:extLst>
              <a:ext uri="{FF2B5EF4-FFF2-40B4-BE49-F238E27FC236}">
                <a16:creationId xmlns:a16="http://schemas.microsoft.com/office/drawing/2014/main" id="{1DBE2B7A-E01B-4C36-9E8F-3DC4999F042F}"/>
              </a:ext>
            </a:extLst>
          </p:cNvPr>
          <p:cNvCxnSpPr>
            <a:cxnSpLocks/>
          </p:cNvCxnSpPr>
          <p:nvPr/>
        </p:nvCxnSpPr>
        <p:spPr>
          <a:xfrm>
            <a:off x="9436308" y="5794778"/>
            <a:ext cx="353151" cy="0"/>
          </a:xfrm>
          <a:prstGeom prst="line">
            <a:avLst/>
          </a:prstGeom>
          <a:ln w="31750">
            <a:solidFill>
              <a:schemeClr val="bg2">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2572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DDA3770-F033-CD49-86BC-5F2AED27CC44}"/>
              </a:ext>
            </a:extLst>
          </p:cNvPr>
          <p:cNvPicPr>
            <a:picLocks noChangeAspect="1"/>
          </p:cNvPicPr>
          <p:nvPr/>
        </p:nvPicPr>
        <p:blipFill>
          <a:blip r:embed="rId3"/>
          <a:stretch>
            <a:fillRect/>
          </a:stretch>
        </p:blipFill>
        <p:spPr>
          <a:xfrm>
            <a:off x="333830" y="289153"/>
            <a:ext cx="3323770" cy="704894"/>
          </a:xfrm>
          <a:prstGeom prst="rect">
            <a:avLst/>
          </a:prstGeom>
        </p:spPr>
      </p:pic>
      <p:sp>
        <p:nvSpPr>
          <p:cNvPr id="3" name="Textfeld 2">
            <a:extLst>
              <a:ext uri="{FF2B5EF4-FFF2-40B4-BE49-F238E27FC236}">
                <a16:creationId xmlns:a16="http://schemas.microsoft.com/office/drawing/2014/main" id="{522F76A7-E427-4143-96E0-E9AA44F57F75}"/>
              </a:ext>
            </a:extLst>
          </p:cNvPr>
          <p:cNvSpPr txBox="1"/>
          <p:nvPr/>
        </p:nvSpPr>
        <p:spPr>
          <a:xfrm>
            <a:off x="10262168" y="6443234"/>
            <a:ext cx="1656915" cy="276999"/>
          </a:xfrm>
          <a:prstGeom prst="rect">
            <a:avLst/>
          </a:prstGeom>
          <a:noFill/>
        </p:spPr>
        <p:txBody>
          <a:bodyPr wrap="square" rtlCol="0">
            <a:spAutoFit/>
          </a:bodyPr>
          <a:lstStyle/>
          <a:p>
            <a:r>
              <a:rPr lang="de-DE" sz="1200" dirty="0"/>
              <a:t>Reiner Heyse, 04.03.22</a:t>
            </a:r>
          </a:p>
        </p:txBody>
      </p:sp>
      <p:sp>
        <p:nvSpPr>
          <p:cNvPr id="2" name="Textfeld 1">
            <a:extLst>
              <a:ext uri="{FF2B5EF4-FFF2-40B4-BE49-F238E27FC236}">
                <a16:creationId xmlns:a16="http://schemas.microsoft.com/office/drawing/2014/main" id="{44181C1D-758E-4A63-A2A9-4AB109FFC881}"/>
              </a:ext>
            </a:extLst>
          </p:cNvPr>
          <p:cNvSpPr txBox="1"/>
          <p:nvPr/>
        </p:nvSpPr>
        <p:spPr>
          <a:xfrm>
            <a:off x="333830" y="1589292"/>
            <a:ext cx="11198143" cy="1261884"/>
          </a:xfrm>
          <a:prstGeom prst="rect">
            <a:avLst/>
          </a:prstGeom>
          <a:noFill/>
        </p:spPr>
        <p:txBody>
          <a:bodyPr wrap="square" rtlCol="0">
            <a:spAutoFit/>
          </a:bodyPr>
          <a:lstStyle/>
          <a:p>
            <a:r>
              <a:rPr lang="de-DE" sz="2000" b="1" dirty="0"/>
              <a:t>Ausgangspunkt der Antwort in den 1990er Jahren: Weltbank und neoliberale Wirtschaftswissenschaftler propagierten die kapitalbasierte Altersversorgung und schossen massiv gegen das Umlageverfahren.</a:t>
            </a:r>
          </a:p>
          <a:p>
            <a:endParaRPr lang="de-DE" sz="1200" dirty="0"/>
          </a:p>
          <a:p>
            <a:r>
              <a:rPr lang="de-DE" sz="2000" b="1" dirty="0"/>
              <a:t>Politische Ergebnisse in drei Staaten: </a:t>
            </a:r>
            <a:r>
              <a:rPr lang="de-DE" sz="2400" b="1" dirty="0">
                <a:solidFill>
                  <a:srgbClr val="00B050"/>
                </a:solidFill>
              </a:rPr>
              <a:t>Schweden</a:t>
            </a:r>
            <a:r>
              <a:rPr lang="de-DE" sz="2000" b="1" dirty="0"/>
              <a:t> – </a:t>
            </a:r>
            <a:r>
              <a:rPr lang="de-DE" sz="2400" b="1" dirty="0">
                <a:solidFill>
                  <a:srgbClr val="0070C0"/>
                </a:solidFill>
              </a:rPr>
              <a:t>Deutschland</a:t>
            </a:r>
            <a:r>
              <a:rPr lang="de-DE" sz="2000" b="1" dirty="0"/>
              <a:t> - </a:t>
            </a:r>
            <a:r>
              <a:rPr lang="de-DE" sz="2400" b="1" dirty="0">
                <a:solidFill>
                  <a:srgbClr val="C00000"/>
                </a:solidFill>
              </a:rPr>
              <a:t>Österreich</a:t>
            </a:r>
            <a:r>
              <a:rPr lang="de-DE" dirty="0">
                <a:solidFill>
                  <a:srgbClr val="C00000"/>
                </a:solidFill>
              </a:rPr>
              <a:t>  </a:t>
            </a:r>
          </a:p>
        </p:txBody>
      </p:sp>
      <p:sp>
        <p:nvSpPr>
          <p:cNvPr id="4" name="Textfeld 3">
            <a:extLst>
              <a:ext uri="{FF2B5EF4-FFF2-40B4-BE49-F238E27FC236}">
                <a16:creationId xmlns:a16="http://schemas.microsoft.com/office/drawing/2014/main" id="{D4708AC4-F1CD-412C-A7CA-D2B724526C30}"/>
              </a:ext>
            </a:extLst>
          </p:cNvPr>
          <p:cNvSpPr txBox="1"/>
          <p:nvPr/>
        </p:nvSpPr>
        <p:spPr>
          <a:xfrm>
            <a:off x="178173" y="1104083"/>
            <a:ext cx="11665324" cy="492443"/>
          </a:xfrm>
          <a:prstGeom prst="rect">
            <a:avLst/>
          </a:prstGeom>
          <a:noFill/>
        </p:spPr>
        <p:txBody>
          <a:bodyPr wrap="square" rtlCol="0">
            <a:spAutoFit/>
          </a:bodyPr>
          <a:lstStyle/>
          <a:p>
            <a:pPr algn="ctr"/>
            <a:r>
              <a:rPr lang="de-DE" sz="2600" b="1" dirty="0"/>
              <a:t>Warum sind Altersversorgungen in Deutschland und Österreich so unterschiedlich?</a:t>
            </a:r>
            <a:endParaRPr lang="de-DE" sz="2600" dirty="0"/>
          </a:p>
        </p:txBody>
      </p:sp>
      <p:sp>
        <p:nvSpPr>
          <p:cNvPr id="6" name="Textfeld 5">
            <a:extLst>
              <a:ext uri="{FF2B5EF4-FFF2-40B4-BE49-F238E27FC236}">
                <a16:creationId xmlns:a16="http://schemas.microsoft.com/office/drawing/2014/main" id="{A30844E1-A8E1-492A-8BEF-59E43BAD0AE6}"/>
              </a:ext>
            </a:extLst>
          </p:cNvPr>
          <p:cNvSpPr txBox="1"/>
          <p:nvPr/>
        </p:nvSpPr>
        <p:spPr>
          <a:xfrm>
            <a:off x="361894" y="2892884"/>
            <a:ext cx="11385176" cy="707886"/>
          </a:xfrm>
          <a:prstGeom prst="rect">
            <a:avLst/>
          </a:prstGeom>
          <a:noFill/>
        </p:spPr>
        <p:txBody>
          <a:bodyPr wrap="square" rtlCol="0">
            <a:spAutoFit/>
          </a:bodyPr>
          <a:lstStyle/>
          <a:p>
            <a:r>
              <a:rPr lang="de-DE" sz="2000" dirty="0"/>
              <a:t>In </a:t>
            </a:r>
            <a:r>
              <a:rPr lang="de-DE" sz="2000" b="1" dirty="0">
                <a:solidFill>
                  <a:srgbClr val="027A06"/>
                </a:solidFill>
              </a:rPr>
              <a:t>Schweden</a:t>
            </a:r>
            <a:r>
              <a:rPr lang="de-DE" sz="2000" dirty="0"/>
              <a:t> wird 1999 die Prämienrente eingeführt. 2,5% von den 18% Rentenversicherungsbeitrag werden obligatorisch in Aktienfonds angelegt. Kein Widerstand – Illusionen durch die wachsende Internetblase.</a:t>
            </a:r>
          </a:p>
        </p:txBody>
      </p:sp>
      <p:sp>
        <p:nvSpPr>
          <p:cNvPr id="7" name="Textfeld 6">
            <a:extLst>
              <a:ext uri="{FF2B5EF4-FFF2-40B4-BE49-F238E27FC236}">
                <a16:creationId xmlns:a16="http://schemas.microsoft.com/office/drawing/2014/main" id="{BE51747A-1B69-4AD2-A381-BC797C0F0172}"/>
              </a:ext>
            </a:extLst>
          </p:cNvPr>
          <p:cNvSpPr txBox="1"/>
          <p:nvPr/>
        </p:nvSpPr>
        <p:spPr>
          <a:xfrm>
            <a:off x="361894" y="3713229"/>
            <a:ext cx="11497238" cy="1323439"/>
          </a:xfrm>
          <a:prstGeom prst="rect">
            <a:avLst/>
          </a:prstGeom>
          <a:noFill/>
        </p:spPr>
        <p:txBody>
          <a:bodyPr wrap="square" rtlCol="0">
            <a:spAutoFit/>
          </a:bodyPr>
          <a:lstStyle/>
          <a:p>
            <a:r>
              <a:rPr lang="de-DE" sz="2000" dirty="0"/>
              <a:t>In </a:t>
            </a:r>
            <a:r>
              <a:rPr lang="de-DE" sz="2000" b="1" dirty="0">
                <a:solidFill>
                  <a:srgbClr val="0070C0"/>
                </a:solidFill>
              </a:rPr>
              <a:t>Deutschland </a:t>
            </a:r>
            <a:r>
              <a:rPr lang="de-DE" sz="2000" dirty="0"/>
              <a:t>wird 2001 die Riesterrente eingeführt. 4% des Bruttolohns sollen zusätzlich angespart werden. Lebensstandardsicherung durch die gesetzliche Rente wurde aufgegeben. Vorbehalte, aber kein nennenswerter Widerstand – die Internetblase war gerade geplatzt – lediglich freiwillige Anlage – steuerliche Anreize – keine Anlagen in Risikokapital (Aktien).</a:t>
            </a:r>
          </a:p>
        </p:txBody>
      </p:sp>
      <p:sp>
        <p:nvSpPr>
          <p:cNvPr id="8" name="Textfeld 7">
            <a:extLst>
              <a:ext uri="{FF2B5EF4-FFF2-40B4-BE49-F238E27FC236}">
                <a16:creationId xmlns:a16="http://schemas.microsoft.com/office/drawing/2014/main" id="{6F7ACF52-5DC9-4937-AB6D-B386480C0ECB}"/>
              </a:ext>
            </a:extLst>
          </p:cNvPr>
          <p:cNvSpPr txBox="1"/>
          <p:nvPr/>
        </p:nvSpPr>
        <p:spPr>
          <a:xfrm>
            <a:off x="389963" y="5116606"/>
            <a:ext cx="11201400" cy="1323439"/>
          </a:xfrm>
          <a:prstGeom prst="rect">
            <a:avLst/>
          </a:prstGeom>
          <a:noFill/>
        </p:spPr>
        <p:txBody>
          <a:bodyPr wrap="square" rtlCol="0">
            <a:spAutoFit/>
          </a:bodyPr>
          <a:lstStyle/>
          <a:p>
            <a:r>
              <a:rPr lang="de-DE" sz="2000" dirty="0"/>
              <a:t>In </a:t>
            </a:r>
            <a:r>
              <a:rPr lang="de-DE" sz="2000" b="1" dirty="0">
                <a:solidFill>
                  <a:srgbClr val="C00000"/>
                </a:solidFill>
              </a:rPr>
              <a:t>Österreich</a:t>
            </a:r>
            <a:r>
              <a:rPr lang="de-DE" sz="2000" dirty="0"/>
              <a:t> plant die Regierung 2003 eine Umstellung der Rentenversicherungen entsprechend dem deutschen Weg. Sie stieß auf heftige Gegenwehr. Gewerkschaften organisierten Streiks, Sozialverbände und die SPÖ organisierten Proteste. Am Ziel der Lebensstandardsicherung durch die gesetzliche Rente wurde festgehalten. Zusätzlich Erwerbstätigenverssicherung als „Pensionsharmonisierung“. </a:t>
            </a:r>
          </a:p>
        </p:txBody>
      </p:sp>
    </p:spTree>
    <p:extLst>
      <p:ext uri="{BB962C8B-B14F-4D97-AF65-F5344CB8AC3E}">
        <p14:creationId xmlns:p14="http://schemas.microsoft.com/office/powerpoint/2010/main" val="4021721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DDA3770-F033-CD49-86BC-5F2AED27CC44}"/>
              </a:ext>
            </a:extLst>
          </p:cNvPr>
          <p:cNvPicPr>
            <a:picLocks noChangeAspect="1"/>
          </p:cNvPicPr>
          <p:nvPr/>
        </p:nvPicPr>
        <p:blipFill>
          <a:blip r:embed="rId3"/>
          <a:stretch>
            <a:fillRect/>
          </a:stretch>
        </p:blipFill>
        <p:spPr>
          <a:xfrm>
            <a:off x="333830" y="289153"/>
            <a:ext cx="3323770" cy="704894"/>
          </a:xfrm>
          <a:prstGeom prst="rect">
            <a:avLst/>
          </a:prstGeom>
        </p:spPr>
      </p:pic>
      <p:sp>
        <p:nvSpPr>
          <p:cNvPr id="3" name="Textfeld 2">
            <a:extLst>
              <a:ext uri="{FF2B5EF4-FFF2-40B4-BE49-F238E27FC236}">
                <a16:creationId xmlns:a16="http://schemas.microsoft.com/office/drawing/2014/main" id="{EB4EFBBD-EA47-4C67-B94A-1D063B5B0F0E}"/>
              </a:ext>
            </a:extLst>
          </p:cNvPr>
          <p:cNvSpPr txBox="1"/>
          <p:nvPr/>
        </p:nvSpPr>
        <p:spPr>
          <a:xfrm>
            <a:off x="10262168" y="6443234"/>
            <a:ext cx="1656915" cy="276999"/>
          </a:xfrm>
          <a:prstGeom prst="rect">
            <a:avLst/>
          </a:prstGeom>
          <a:noFill/>
        </p:spPr>
        <p:txBody>
          <a:bodyPr wrap="square" rtlCol="0">
            <a:spAutoFit/>
          </a:bodyPr>
          <a:lstStyle/>
          <a:p>
            <a:r>
              <a:rPr lang="de-DE" sz="1200" dirty="0"/>
              <a:t>Reiner Heyse, 04.03.22</a:t>
            </a:r>
          </a:p>
        </p:txBody>
      </p:sp>
      <p:sp>
        <p:nvSpPr>
          <p:cNvPr id="2" name="Textfeld 1">
            <a:extLst>
              <a:ext uri="{FF2B5EF4-FFF2-40B4-BE49-F238E27FC236}">
                <a16:creationId xmlns:a16="http://schemas.microsoft.com/office/drawing/2014/main" id="{BEF6064B-D624-4D6B-AC07-65DABBF86D81}"/>
              </a:ext>
            </a:extLst>
          </p:cNvPr>
          <p:cNvSpPr txBox="1"/>
          <p:nvPr/>
        </p:nvSpPr>
        <p:spPr>
          <a:xfrm>
            <a:off x="443753" y="1133731"/>
            <a:ext cx="10797988" cy="830997"/>
          </a:xfrm>
          <a:prstGeom prst="rect">
            <a:avLst/>
          </a:prstGeom>
          <a:noFill/>
        </p:spPr>
        <p:txBody>
          <a:bodyPr wrap="square" rtlCol="0">
            <a:spAutoFit/>
          </a:bodyPr>
          <a:lstStyle/>
          <a:p>
            <a:r>
              <a:rPr lang="de-DE" sz="2400" b="1" dirty="0">
                <a:solidFill>
                  <a:srgbClr val="0070C0"/>
                </a:solidFill>
              </a:rPr>
              <a:t>Deutschland:</a:t>
            </a:r>
            <a:r>
              <a:rPr lang="de-DE" sz="2400" dirty="0"/>
              <a:t> Rot-Grüne Bundesregierung mit dem Sozialdemokraten Gerhard Schröder als Kanzler – Gewerkschaften passiv.</a:t>
            </a:r>
          </a:p>
        </p:txBody>
      </p:sp>
      <p:sp>
        <p:nvSpPr>
          <p:cNvPr id="4" name="Textfeld 3">
            <a:extLst>
              <a:ext uri="{FF2B5EF4-FFF2-40B4-BE49-F238E27FC236}">
                <a16:creationId xmlns:a16="http://schemas.microsoft.com/office/drawing/2014/main" id="{33EE0190-C664-409B-8688-FB3752511E57}"/>
              </a:ext>
            </a:extLst>
          </p:cNvPr>
          <p:cNvSpPr txBox="1"/>
          <p:nvPr/>
        </p:nvSpPr>
        <p:spPr>
          <a:xfrm>
            <a:off x="564776" y="5216099"/>
            <a:ext cx="10058400" cy="830997"/>
          </a:xfrm>
          <a:prstGeom prst="rect">
            <a:avLst/>
          </a:prstGeom>
          <a:noFill/>
        </p:spPr>
        <p:txBody>
          <a:bodyPr wrap="square" rtlCol="0">
            <a:spAutoFit/>
          </a:bodyPr>
          <a:lstStyle/>
          <a:p>
            <a:r>
              <a:rPr lang="de-DE" sz="2400" b="1" dirty="0">
                <a:solidFill>
                  <a:srgbClr val="C00000"/>
                </a:solidFill>
              </a:rPr>
              <a:t>Österreich:</a:t>
            </a:r>
            <a:r>
              <a:rPr lang="de-DE" sz="2400" dirty="0"/>
              <a:t> Konservative ÖVP/FPÖ Bundesregierung mit Wolfgang Schüssel (ÖVP) als Kanzler – SPÖ und Gewerkschaften organisieren den Widerstand.</a:t>
            </a:r>
          </a:p>
        </p:txBody>
      </p:sp>
      <p:pic>
        <p:nvPicPr>
          <p:cNvPr id="9" name="Grafik 8">
            <a:extLst>
              <a:ext uri="{FF2B5EF4-FFF2-40B4-BE49-F238E27FC236}">
                <a16:creationId xmlns:a16="http://schemas.microsoft.com/office/drawing/2014/main" id="{A424DCB2-8A25-42BF-B721-C713A99C84D8}"/>
              </a:ext>
            </a:extLst>
          </p:cNvPr>
          <p:cNvPicPr>
            <a:picLocks noChangeAspect="1"/>
          </p:cNvPicPr>
          <p:nvPr/>
        </p:nvPicPr>
        <p:blipFill>
          <a:blip r:embed="rId4"/>
          <a:stretch>
            <a:fillRect/>
          </a:stretch>
        </p:blipFill>
        <p:spPr>
          <a:xfrm>
            <a:off x="7810466" y="2110618"/>
            <a:ext cx="3600000" cy="1525828"/>
          </a:xfrm>
          <a:prstGeom prst="rect">
            <a:avLst/>
          </a:prstGeom>
        </p:spPr>
      </p:pic>
      <p:pic>
        <p:nvPicPr>
          <p:cNvPr id="11" name="Grafik 10">
            <a:extLst>
              <a:ext uri="{FF2B5EF4-FFF2-40B4-BE49-F238E27FC236}">
                <a16:creationId xmlns:a16="http://schemas.microsoft.com/office/drawing/2014/main" id="{91B8083F-276A-4DC0-878D-939C1AEC755F}"/>
              </a:ext>
            </a:extLst>
          </p:cNvPr>
          <p:cNvPicPr>
            <a:picLocks noChangeAspect="1"/>
          </p:cNvPicPr>
          <p:nvPr/>
        </p:nvPicPr>
        <p:blipFill>
          <a:blip r:embed="rId5"/>
          <a:stretch>
            <a:fillRect/>
          </a:stretch>
        </p:blipFill>
        <p:spPr>
          <a:xfrm>
            <a:off x="7823914" y="3626351"/>
            <a:ext cx="3600000" cy="1086567"/>
          </a:xfrm>
          <a:prstGeom prst="rect">
            <a:avLst/>
          </a:prstGeom>
        </p:spPr>
      </p:pic>
      <p:pic>
        <p:nvPicPr>
          <p:cNvPr id="13" name="Grafik 12">
            <a:extLst>
              <a:ext uri="{FF2B5EF4-FFF2-40B4-BE49-F238E27FC236}">
                <a16:creationId xmlns:a16="http://schemas.microsoft.com/office/drawing/2014/main" id="{B4AF2EA2-1D64-42AD-B121-04B2089B0597}"/>
              </a:ext>
            </a:extLst>
          </p:cNvPr>
          <p:cNvPicPr>
            <a:picLocks noChangeAspect="1"/>
          </p:cNvPicPr>
          <p:nvPr/>
        </p:nvPicPr>
        <p:blipFill>
          <a:blip r:embed="rId6"/>
          <a:stretch>
            <a:fillRect/>
          </a:stretch>
        </p:blipFill>
        <p:spPr>
          <a:xfrm>
            <a:off x="3952747" y="2104412"/>
            <a:ext cx="3780000" cy="2844116"/>
          </a:xfrm>
          <a:prstGeom prst="rect">
            <a:avLst/>
          </a:prstGeom>
        </p:spPr>
      </p:pic>
      <p:pic>
        <p:nvPicPr>
          <p:cNvPr id="15" name="Grafik 14">
            <a:extLst>
              <a:ext uri="{FF2B5EF4-FFF2-40B4-BE49-F238E27FC236}">
                <a16:creationId xmlns:a16="http://schemas.microsoft.com/office/drawing/2014/main" id="{8B22E1E9-114A-4870-83CA-38969D56F489}"/>
              </a:ext>
            </a:extLst>
          </p:cNvPr>
          <p:cNvPicPr>
            <a:picLocks noChangeAspect="1"/>
          </p:cNvPicPr>
          <p:nvPr/>
        </p:nvPicPr>
        <p:blipFill>
          <a:blip r:embed="rId7"/>
          <a:stretch>
            <a:fillRect/>
          </a:stretch>
        </p:blipFill>
        <p:spPr>
          <a:xfrm>
            <a:off x="901244" y="2079337"/>
            <a:ext cx="2354784" cy="2187130"/>
          </a:xfrm>
          <a:prstGeom prst="rect">
            <a:avLst/>
          </a:prstGeom>
        </p:spPr>
      </p:pic>
      <p:sp>
        <p:nvSpPr>
          <p:cNvPr id="16" name="Textfeld 15">
            <a:extLst>
              <a:ext uri="{FF2B5EF4-FFF2-40B4-BE49-F238E27FC236}">
                <a16:creationId xmlns:a16="http://schemas.microsoft.com/office/drawing/2014/main" id="{01DDA8FF-6A34-47CE-B9A1-CA6282D95273}"/>
              </a:ext>
            </a:extLst>
          </p:cNvPr>
          <p:cNvSpPr txBox="1"/>
          <p:nvPr/>
        </p:nvSpPr>
        <p:spPr>
          <a:xfrm>
            <a:off x="443753" y="4237805"/>
            <a:ext cx="3311283" cy="923330"/>
          </a:xfrm>
          <a:prstGeom prst="rect">
            <a:avLst/>
          </a:prstGeom>
          <a:noFill/>
        </p:spPr>
        <p:txBody>
          <a:bodyPr wrap="square" rtlCol="0">
            <a:spAutoFit/>
          </a:bodyPr>
          <a:lstStyle/>
          <a:p>
            <a:pPr algn="ctr"/>
            <a:r>
              <a:rPr lang="de-DE" b="1" dirty="0"/>
              <a:t>Milton Friedmann</a:t>
            </a:r>
            <a:r>
              <a:rPr lang="de-DE" dirty="0"/>
              <a:t>, </a:t>
            </a:r>
          </a:p>
          <a:p>
            <a:pPr algn="ctr"/>
            <a:r>
              <a:rPr lang="de-DE" dirty="0"/>
              <a:t>neoliberaler Lehrmeister im </a:t>
            </a:r>
          </a:p>
          <a:p>
            <a:pPr algn="ctr"/>
            <a:r>
              <a:rPr lang="de-DE" dirty="0"/>
              <a:t>SPIEGEL-Interview 41/2000</a:t>
            </a:r>
          </a:p>
        </p:txBody>
      </p:sp>
    </p:spTree>
    <p:extLst>
      <p:ext uri="{BB962C8B-B14F-4D97-AF65-F5344CB8AC3E}">
        <p14:creationId xmlns:p14="http://schemas.microsoft.com/office/powerpoint/2010/main" val="2667653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DDA3770-F033-CD49-86BC-5F2AED27CC44}"/>
              </a:ext>
            </a:extLst>
          </p:cNvPr>
          <p:cNvPicPr>
            <a:picLocks noChangeAspect="1"/>
          </p:cNvPicPr>
          <p:nvPr/>
        </p:nvPicPr>
        <p:blipFill>
          <a:blip r:embed="rId2"/>
          <a:stretch>
            <a:fillRect/>
          </a:stretch>
        </p:blipFill>
        <p:spPr>
          <a:xfrm>
            <a:off x="333830" y="289153"/>
            <a:ext cx="3323770" cy="704894"/>
          </a:xfrm>
          <a:prstGeom prst="rect">
            <a:avLst/>
          </a:prstGeom>
        </p:spPr>
      </p:pic>
      <p:sp>
        <p:nvSpPr>
          <p:cNvPr id="3" name="Rectangle 1">
            <a:extLst>
              <a:ext uri="{FF2B5EF4-FFF2-40B4-BE49-F238E27FC236}">
                <a16:creationId xmlns:a16="http://schemas.microsoft.com/office/drawing/2014/main" id="{31A38B88-E0C8-428B-9FEF-E7EF72859C51}"/>
              </a:ext>
            </a:extLst>
          </p:cNvPr>
          <p:cNvSpPr>
            <a:spLocks noChangeArrowheads="1"/>
          </p:cNvSpPr>
          <p:nvPr/>
        </p:nvSpPr>
        <p:spPr bwMode="auto">
          <a:xfrm>
            <a:off x="333830" y="854610"/>
            <a:ext cx="11616000" cy="5416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ts val="1200"/>
              </a:spcAft>
              <a:buClrTx/>
              <a:buSzTx/>
              <a:buFontTx/>
              <a:buNone/>
              <a:tabLst/>
            </a:pPr>
            <a:r>
              <a:rPr kumimoji="0" lang="de-DE" altLang="de-DE" sz="40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Warum Österreich?</a:t>
            </a:r>
          </a:p>
          <a:p>
            <a:pPr marL="0" marR="0" lvl="0" indent="0" algn="ctr" defTabSz="914400" rtl="0" eaLnBrk="0" fontAlgn="base" latinLnBrk="0" hangingPunct="0">
              <a:lnSpc>
                <a:spcPct val="100000"/>
              </a:lnSpc>
              <a:spcBef>
                <a:spcPct val="0"/>
              </a:spcBef>
              <a:spcAft>
                <a:spcPts val="1200"/>
              </a:spcAft>
              <a:buClrTx/>
              <a:buSzTx/>
              <a:buFontTx/>
              <a:buNone/>
              <a:tabLst/>
            </a:pPr>
            <a:r>
              <a:rPr lang="de-DE" sz="2800" b="1" dirty="0">
                <a:latin typeface="+mn-lt"/>
                <a:cs typeface="Calibri" panose="020F0502020204030204" pitchFamily="34" charset="0"/>
              </a:rPr>
              <a:t>(und nicht Schweiz, Niederlande, Frankreich, Dänemark, ….)</a:t>
            </a:r>
          </a:p>
          <a:p>
            <a:pPr marL="514350" marR="0" lvl="0" indent="-514350" defTabSz="914400" rtl="0" eaLnBrk="0" fontAlgn="base" latinLnBrk="0" hangingPunct="0">
              <a:lnSpc>
                <a:spcPct val="100000"/>
              </a:lnSpc>
              <a:spcBef>
                <a:spcPct val="0"/>
              </a:spcBef>
              <a:spcAft>
                <a:spcPts val="1200"/>
              </a:spcAft>
              <a:buClrTx/>
              <a:buSzTx/>
              <a:buFontTx/>
              <a:buAutoNum type="arabicPeriod"/>
              <a:tabLst/>
            </a:pPr>
            <a:r>
              <a:rPr lang="de-DE" sz="3200" b="1" dirty="0">
                <a:latin typeface="+mn-lt"/>
                <a:cs typeface="Calibri" panose="020F0502020204030204" pitchFamily="34" charset="0"/>
              </a:rPr>
              <a:t>Sehr ähnliche Systeme </a:t>
            </a:r>
            <a:r>
              <a:rPr lang="de-DE" sz="2400" b="1" dirty="0">
                <a:latin typeface="+mn-lt"/>
                <a:cs typeface="Calibri" panose="020F0502020204030204" pitchFamily="34" charset="0"/>
              </a:rPr>
              <a:t>(Umlagefinanzierung; Äquivalenzprinzip; Sozialstaatliche Ergänzungen)</a:t>
            </a:r>
          </a:p>
          <a:p>
            <a:pPr marL="514350" marR="0" lvl="0" indent="-514350" defTabSz="914400" rtl="0" eaLnBrk="0" fontAlgn="base" latinLnBrk="0" hangingPunct="0">
              <a:lnSpc>
                <a:spcPct val="100000"/>
              </a:lnSpc>
              <a:spcBef>
                <a:spcPct val="0"/>
              </a:spcBef>
              <a:spcAft>
                <a:spcPts val="1200"/>
              </a:spcAft>
              <a:buClrTx/>
              <a:buSzTx/>
              <a:buFontTx/>
              <a:buAutoNum type="arabicPeriod"/>
              <a:tabLst/>
            </a:pPr>
            <a:r>
              <a:rPr lang="de-DE" sz="3200" b="1" dirty="0">
                <a:latin typeface="+mn-lt"/>
                <a:cs typeface="Calibri" panose="020F0502020204030204" pitchFamily="34" charset="0"/>
              </a:rPr>
              <a:t>Hohes Alterssicherungsniveau</a:t>
            </a:r>
            <a:r>
              <a:rPr lang="de-DE" sz="2800" b="1" dirty="0">
                <a:latin typeface="+mn-lt"/>
                <a:cs typeface="Calibri" panose="020F0502020204030204" pitchFamily="34" charset="0"/>
              </a:rPr>
              <a:t>, </a:t>
            </a:r>
            <a:r>
              <a:rPr lang="de-DE" sz="2400" b="1" dirty="0">
                <a:latin typeface="+mn-lt"/>
                <a:cs typeface="Calibri" panose="020F0502020204030204" pitchFamily="34" charset="0"/>
              </a:rPr>
              <a:t>deutlich höher als in Deutschland</a:t>
            </a:r>
          </a:p>
          <a:p>
            <a:pPr marL="514350" marR="0" lvl="0" indent="-514350" defTabSz="914400" rtl="0" eaLnBrk="0" fontAlgn="base" latinLnBrk="0" hangingPunct="0">
              <a:lnSpc>
                <a:spcPct val="100000"/>
              </a:lnSpc>
              <a:spcBef>
                <a:spcPct val="0"/>
              </a:spcBef>
              <a:spcAft>
                <a:spcPts val="1200"/>
              </a:spcAft>
              <a:buClrTx/>
              <a:buSzTx/>
              <a:buFontTx/>
              <a:buAutoNum type="arabicPeriod"/>
              <a:tabLst/>
            </a:pPr>
            <a:r>
              <a:rPr lang="de-DE" sz="3200" b="1" dirty="0">
                <a:latin typeface="+mn-lt"/>
                <a:cs typeface="Calibri" panose="020F0502020204030204" pitchFamily="34" charset="0"/>
              </a:rPr>
              <a:t>Gemeinsame Versicherung </a:t>
            </a:r>
            <a:r>
              <a:rPr lang="de-DE" sz="2400" b="1" dirty="0">
                <a:latin typeface="+mn-lt"/>
                <a:cs typeface="Calibri" panose="020F0502020204030204" pitchFamily="34" charset="0"/>
              </a:rPr>
              <a:t>–&gt; Erwerbstätigenversicherung</a:t>
            </a:r>
          </a:p>
          <a:p>
            <a:pPr marL="514350" marR="0" lvl="0" indent="-514350" defTabSz="914400" rtl="0" eaLnBrk="0" fontAlgn="base" latinLnBrk="0" hangingPunct="0">
              <a:lnSpc>
                <a:spcPct val="100000"/>
              </a:lnSpc>
              <a:spcBef>
                <a:spcPct val="0"/>
              </a:spcBef>
              <a:spcAft>
                <a:spcPts val="1200"/>
              </a:spcAft>
              <a:buClrTx/>
              <a:buSzTx/>
              <a:buFontTx/>
              <a:buAutoNum type="arabicPeriod"/>
              <a:tabLst/>
            </a:pPr>
            <a:r>
              <a:rPr lang="de-DE" sz="3200" b="1" dirty="0">
                <a:latin typeface="+mn-lt"/>
                <a:cs typeface="Calibri" panose="020F0502020204030204" pitchFamily="34" charset="0"/>
              </a:rPr>
              <a:t>Nachhaltig, Krisensicher</a:t>
            </a:r>
          </a:p>
          <a:p>
            <a:pPr marL="514350" marR="0" lvl="0" indent="-514350" defTabSz="914400" rtl="0" eaLnBrk="0" fontAlgn="base" latinLnBrk="0" hangingPunct="0">
              <a:lnSpc>
                <a:spcPct val="100000"/>
              </a:lnSpc>
              <a:spcBef>
                <a:spcPct val="0"/>
              </a:spcBef>
              <a:spcAft>
                <a:spcPts val="1200"/>
              </a:spcAft>
              <a:buClrTx/>
              <a:buSzTx/>
              <a:buFontTx/>
              <a:buAutoNum type="arabicPeriod"/>
              <a:tabLst/>
            </a:pPr>
            <a:r>
              <a:rPr lang="de-DE" sz="3200" b="1" dirty="0">
                <a:latin typeface="+mn-lt"/>
                <a:cs typeface="Calibri" panose="020F0502020204030204" pitchFamily="34" charset="0"/>
              </a:rPr>
              <a:t>Ähnliche Wirtschaftsstruktur/Wirtschaftskraft</a:t>
            </a:r>
            <a:endParaRPr lang="de-DE" sz="3200" dirty="0"/>
          </a:p>
          <a:p>
            <a:pPr>
              <a:spcAft>
                <a:spcPts val="600"/>
              </a:spcAft>
            </a:pPr>
            <a:r>
              <a:rPr lang="de-DE" sz="2400" b="1" dirty="0"/>
              <a:t> </a:t>
            </a:r>
          </a:p>
        </p:txBody>
      </p:sp>
      <p:sp>
        <p:nvSpPr>
          <p:cNvPr id="4" name="Textfeld 3">
            <a:extLst>
              <a:ext uri="{FF2B5EF4-FFF2-40B4-BE49-F238E27FC236}">
                <a16:creationId xmlns:a16="http://schemas.microsoft.com/office/drawing/2014/main" id="{7892AD58-5C21-41BB-94B1-6F50AE3DE779}"/>
              </a:ext>
            </a:extLst>
          </p:cNvPr>
          <p:cNvSpPr txBox="1"/>
          <p:nvPr/>
        </p:nvSpPr>
        <p:spPr>
          <a:xfrm>
            <a:off x="10129456" y="6423062"/>
            <a:ext cx="1656915" cy="276999"/>
          </a:xfrm>
          <a:prstGeom prst="rect">
            <a:avLst/>
          </a:prstGeom>
          <a:noFill/>
        </p:spPr>
        <p:txBody>
          <a:bodyPr wrap="square" rtlCol="0">
            <a:spAutoFit/>
          </a:bodyPr>
          <a:lstStyle/>
          <a:p>
            <a:r>
              <a:rPr lang="de-DE" sz="1200" dirty="0"/>
              <a:t>Reiner Heyse, 04.03.22</a:t>
            </a:r>
          </a:p>
        </p:txBody>
      </p:sp>
    </p:spTree>
    <p:extLst>
      <p:ext uri="{BB962C8B-B14F-4D97-AF65-F5344CB8AC3E}">
        <p14:creationId xmlns:p14="http://schemas.microsoft.com/office/powerpoint/2010/main" val="2285762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DDA3770-F033-CD49-86BC-5F2AED27CC44}"/>
              </a:ext>
            </a:extLst>
          </p:cNvPr>
          <p:cNvPicPr>
            <a:picLocks noChangeAspect="1"/>
          </p:cNvPicPr>
          <p:nvPr/>
        </p:nvPicPr>
        <p:blipFill>
          <a:blip r:embed="rId3"/>
          <a:stretch>
            <a:fillRect/>
          </a:stretch>
        </p:blipFill>
        <p:spPr>
          <a:xfrm>
            <a:off x="333830" y="289153"/>
            <a:ext cx="3323770" cy="704894"/>
          </a:xfrm>
          <a:prstGeom prst="rect">
            <a:avLst/>
          </a:prstGeom>
        </p:spPr>
      </p:pic>
      <p:sp>
        <p:nvSpPr>
          <p:cNvPr id="2" name="Textfeld 1">
            <a:extLst>
              <a:ext uri="{FF2B5EF4-FFF2-40B4-BE49-F238E27FC236}">
                <a16:creationId xmlns:a16="http://schemas.microsoft.com/office/drawing/2014/main" id="{3905C644-6B96-42CD-A148-89EE86F67373}"/>
              </a:ext>
            </a:extLst>
          </p:cNvPr>
          <p:cNvSpPr txBox="1"/>
          <p:nvPr/>
        </p:nvSpPr>
        <p:spPr>
          <a:xfrm>
            <a:off x="172465" y="1129554"/>
            <a:ext cx="11728182" cy="954107"/>
          </a:xfrm>
          <a:prstGeom prst="rect">
            <a:avLst/>
          </a:prstGeom>
          <a:noFill/>
        </p:spPr>
        <p:txBody>
          <a:bodyPr wrap="square" rtlCol="0">
            <a:spAutoFit/>
          </a:bodyPr>
          <a:lstStyle/>
          <a:p>
            <a:pPr algn="ctr"/>
            <a:r>
              <a:rPr lang="de-DE" sz="2800" b="1" dirty="0"/>
              <a:t>Welche Reformschritte sind erforderlich um in </a:t>
            </a:r>
          </a:p>
          <a:p>
            <a:pPr algn="ctr"/>
            <a:r>
              <a:rPr lang="de-DE" sz="2800" b="1" dirty="0">
                <a:solidFill>
                  <a:srgbClr val="0070C0"/>
                </a:solidFill>
              </a:rPr>
              <a:t>Deutschland</a:t>
            </a:r>
            <a:r>
              <a:rPr lang="de-DE" sz="2800" b="1" dirty="0"/>
              <a:t> eine Rente a´ la </a:t>
            </a:r>
            <a:r>
              <a:rPr lang="de-DE" sz="2800" b="1" dirty="0">
                <a:solidFill>
                  <a:srgbClr val="C00000"/>
                </a:solidFill>
              </a:rPr>
              <a:t>Österreich</a:t>
            </a:r>
            <a:r>
              <a:rPr lang="de-DE" sz="2800" b="1" dirty="0"/>
              <a:t> zu erreichen?</a:t>
            </a:r>
          </a:p>
        </p:txBody>
      </p:sp>
      <p:sp>
        <p:nvSpPr>
          <p:cNvPr id="3" name="Textfeld 2">
            <a:extLst>
              <a:ext uri="{FF2B5EF4-FFF2-40B4-BE49-F238E27FC236}">
                <a16:creationId xmlns:a16="http://schemas.microsoft.com/office/drawing/2014/main" id="{737D03F3-81CA-4EF7-9731-5674FB629FC8}"/>
              </a:ext>
            </a:extLst>
          </p:cNvPr>
          <p:cNvSpPr txBox="1"/>
          <p:nvPr/>
        </p:nvSpPr>
        <p:spPr>
          <a:xfrm>
            <a:off x="286765" y="2292724"/>
            <a:ext cx="11297876" cy="3600986"/>
          </a:xfrm>
          <a:prstGeom prst="rect">
            <a:avLst/>
          </a:prstGeom>
          <a:noFill/>
        </p:spPr>
        <p:txBody>
          <a:bodyPr wrap="square" rtlCol="0">
            <a:spAutoFit/>
          </a:bodyPr>
          <a:lstStyle/>
          <a:p>
            <a:r>
              <a:rPr lang="de-DE" sz="2400" b="1" dirty="0"/>
              <a:t>Der wichtigste Schritt: </a:t>
            </a:r>
          </a:p>
          <a:p>
            <a:r>
              <a:rPr lang="de-DE" sz="2400" b="1" dirty="0">
                <a:solidFill>
                  <a:srgbClr val="C00000"/>
                </a:solidFill>
              </a:rPr>
              <a:t>Festlegung eines Rentenniveaus</a:t>
            </a:r>
            <a:r>
              <a:rPr lang="de-DE" sz="2400" b="1" dirty="0"/>
              <a:t>, dass die Fortsetzung des im Arbeitsleben erreichten Lebensstandards gewährleistet.</a:t>
            </a:r>
          </a:p>
          <a:p>
            <a:r>
              <a:rPr lang="de-DE" sz="2400" b="1" dirty="0"/>
              <a:t>Momentan: </a:t>
            </a:r>
          </a:p>
          <a:p>
            <a:r>
              <a:rPr lang="de-DE" sz="2400" b="1" dirty="0">
                <a:solidFill>
                  <a:srgbClr val="C00000"/>
                </a:solidFill>
              </a:rPr>
              <a:t>Österreich</a:t>
            </a:r>
            <a:r>
              <a:rPr lang="de-DE" sz="2400" b="1" dirty="0"/>
              <a:t> Netto-Rentenniveau von ca. 	</a:t>
            </a:r>
            <a:r>
              <a:rPr lang="de-DE" sz="2400" b="1" dirty="0">
                <a:solidFill>
                  <a:srgbClr val="C00000"/>
                </a:solidFill>
              </a:rPr>
              <a:t>90% - stabil,</a:t>
            </a:r>
            <a:endParaRPr lang="de-DE" sz="2400" b="1" dirty="0"/>
          </a:p>
          <a:p>
            <a:r>
              <a:rPr lang="de-DE" sz="2400" b="1" dirty="0">
                <a:solidFill>
                  <a:srgbClr val="0070C0"/>
                </a:solidFill>
              </a:rPr>
              <a:t>Deutschland</a:t>
            </a:r>
            <a:r>
              <a:rPr lang="de-DE" sz="2400" b="1" dirty="0"/>
              <a:t> Netto-Rentenniveau von ca. 	</a:t>
            </a:r>
            <a:r>
              <a:rPr lang="de-DE" sz="2400" b="1" dirty="0">
                <a:solidFill>
                  <a:srgbClr val="0070C0"/>
                </a:solidFill>
              </a:rPr>
              <a:t>60% -&gt; 50%.</a:t>
            </a:r>
          </a:p>
          <a:p>
            <a:endParaRPr lang="de-DE" sz="1200" b="1" dirty="0"/>
          </a:p>
          <a:p>
            <a:r>
              <a:rPr lang="de-DE" sz="2400" b="1" dirty="0"/>
              <a:t>Das ist der zentrale Angelpunkt. An ihm hängen auch die </a:t>
            </a:r>
            <a:r>
              <a:rPr lang="de-DE" sz="2400" b="1" dirty="0" err="1"/>
              <a:t>Bezugsgrüßenfür</a:t>
            </a:r>
            <a:r>
              <a:rPr lang="de-DE" sz="2400" b="1" dirty="0"/>
              <a:t> Erwerbsminderungsrenten, Hinterbliebenenrenten und die Anzahl der Rentnerinnen und Rentner, die Renten unter der Armutsgefährdungsschwelle erhalten.</a:t>
            </a:r>
          </a:p>
        </p:txBody>
      </p:sp>
      <p:sp>
        <p:nvSpPr>
          <p:cNvPr id="6" name="Textfeld 5">
            <a:extLst>
              <a:ext uri="{FF2B5EF4-FFF2-40B4-BE49-F238E27FC236}">
                <a16:creationId xmlns:a16="http://schemas.microsoft.com/office/drawing/2014/main" id="{C1A2233F-428E-40CE-B2F3-080C30E4468C}"/>
              </a:ext>
            </a:extLst>
          </p:cNvPr>
          <p:cNvSpPr txBox="1"/>
          <p:nvPr/>
        </p:nvSpPr>
        <p:spPr>
          <a:xfrm>
            <a:off x="10262168" y="6443234"/>
            <a:ext cx="1656915" cy="276999"/>
          </a:xfrm>
          <a:prstGeom prst="rect">
            <a:avLst/>
          </a:prstGeom>
          <a:noFill/>
        </p:spPr>
        <p:txBody>
          <a:bodyPr wrap="square" rtlCol="0">
            <a:spAutoFit/>
          </a:bodyPr>
          <a:lstStyle/>
          <a:p>
            <a:r>
              <a:rPr lang="de-DE" sz="1200" dirty="0"/>
              <a:t>Reiner Heyse, 04.03.22</a:t>
            </a:r>
          </a:p>
        </p:txBody>
      </p:sp>
    </p:spTree>
    <p:extLst>
      <p:ext uri="{BB962C8B-B14F-4D97-AF65-F5344CB8AC3E}">
        <p14:creationId xmlns:p14="http://schemas.microsoft.com/office/powerpoint/2010/main" val="3172645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F2D749CD-EC43-4862-B52F-41EFD096FA06}"/>
              </a:ext>
            </a:extLst>
          </p:cNvPr>
          <p:cNvPicPr>
            <a:picLocks noChangeAspect="1"/>
          </p:cNvPicPr>
          <p:nvPr/>
        </p:nvPicPr>
        <p:blipFill>
          <a:blip r:embed="rId2"/>
          <a:stretch>
            <a:fillRect/>
          </a:stretch>
        </p:blipFill>
        <p:spPr>
          <a:xfrm>
            <a:off x="333830" y="289153"/>
            <a:ext cx="3323770" cy="704894"/>
          </a:xfrm>
          <a:prstGeom prst="rect">
            <a:avLst/>
          </a:prstGeom>
        </p:spPr>
      </p:pic>
      <p:graphicFrame>
        <p:nvGraphicFramePr>
          <p:cNvPr id="6" name="Diagramm 5">
            <a:extLst>
              <a:ext uri="{FF2B5EF4-FFF2-40B4-BE49-F238E27FC236}">
                <a16:creationId xmlns:a16="http://schemas.microsoft.com/office/drawing/2014/main" id="{59D0D570-C5D2-42EC-B838-F4ECEAF5FB78}"/>
              </a:ext>
            </a:extLst>
          </p:cNvPr>
          <p:cNvGraphicFramePr>
            <a:graphicFrameLocks/>
          </p:cNvGraphicFramePr>
          <p:nvPr/>
        </p:nvGraphicFramePr>
        <p:xfrm>
          <a:off x="236444" y="1338146"/>
          <a:ext cx="9707671" cy="523070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feld 1">
            <a:extLst>
              <a:ext uri="{FF2B5EF4-FFF2-40B4-BE49-F238E27FC236}">
                <a16:creationId xmlns:a16="http://schemas.microsoft.com/office/drawing/2014/main" id="{2F434127-5F5C-C448-BE8F-C78EA944D299}"/>
              </a:ext>
            </a:extLst>
          </p:cNvPr>
          <p:cNvSpPr txBox="1"/>
          <p:nvPr/>
        </p:nvSpPr>
        <p:spPr>
          <a:xfrm>
            <a:off x="9944115" y="2054268"/>
            <a:ext cx="2011441" cy="3139321"/>
          </a:xfrm>
          <a:prstGeom prst="rect">
            <a:avLst/>
          </a:prstGeom>
          <a:noFill/>
        </p:spPr>
        <p:txBody>
          <a:bodyPr wrap="square" rtlCol="0">
            <a:spAutoFit/>
          </a:bodyPr>
          <a:lstStyle/>
          <a:p>
            <a:r>
              <a:rPr lang="de-DE" dirty="0"/>
              <a:t>„Die Renten folgen den Löhnen“?</a:t>
            </a:r>
          </a:p>
          <a:p>
            <a:endParaRPr lang="de-DE" dirty="0"/>
          </a:p>
          <a:p>
            <a:r>
              <a:rPr lang="de-DE" dirty="0"/>
              <a:t>Eher passt wohl dieses Bild:</a:t>
            </a:r>
          </a:p>
          <a:p>
            <a:r>
              <a:rPr lang="de-DE" dirty="0"/>
              <a:t>10.000m Lauf -  Ruft der überrundete dem führenden Läufer hinterher: ich folge Dir! </a:t>
            </a:r>
          </a:p>
        </p:txBody>
      </p:sp>
      <p:sp>
        <p:nvSpPr>
          <p:cNvPr id="3" name="Textfeld 2">
            <a:extLst>
              <a:ext uri="{FF2B5EF4-FFF2-40B4-BE49-F238E27FC236}">
                <a16:creationId xmlns:a16="http://schemas.microsoft.com/office/drawing/2014/main" id="{C731C19F-C8BB-3944-8DB5-09D195EF02D0}"/>
              </a:ext>
            </a:extLst>
          </p:cNvPr>
          <p:cNvSpPr txBox="1"/>
          <p:nvPr/>
        </p:nvSpPr>
        <p:spPr>
          <a:xfrm>
            <a:off x="6096000" y="3582444"/>
            <a:ext cx="868471" cy="369332"/>
          </a:xfrm>
          <a:prstGeom prst="rect">
            <a:avLst/>
          </a:prstGeom>
          <a:noFill/>
        </p:spPr>
        <p:txBody>
          <a:bodyPr wrap="square" rtlCol="0">
            <a:spAutoFit/>
          </a:bodyPr>
          <a:lstStyle/>
          <a:p>
            <a:r>
              <a:rPr lang="de-DE" b="1" dirty="0">
                <a:solidFill>
                  <a:srgbClr val="0070C0"/>
                </a:solidFill>
              </a:rPr>
              <a:t>Löhne</a:t>
            </a:r>
          </a:p>
        </p:txBody>
      </p:sp>
      <p:sp>
        <p:nvSpPr>
          <p:cNvPr id="4" name="Textfeld 3">
            <a:extLst>
              <a:ext uri="{FF2B5EF4-FFF2-40B4-BE49-F238E27FC236}">
                <a16:creationId xmlns:a16="http://schemas.microsoft.com/office/drawing/2014/main" id="{E9B44DAE-9750-4E71-82C7-1CE9571F86C9}"/>
              </a:ext>
            </a:extLst>
          </p:cNvPr>
          <p:cNvSpPr txBox="1"/>
          <p:nvPr/>
        </p:nvSpPr>
        <p:spPr>
          <a:xfrm>
            <a:off x="3886200" y="524435"/>
            <a:ext cx="7812741" cy="461665"/>
          </a:xfrm>
          <a:prstGeom prst="rect">
            <a:avLst/>
          </a:prstGeom>
          <a:noFill/>
        </p:spPr>
        <p:txBody>
          <a:bodyPr wrap="square" rtlCol="0">
            <a:spAutoFit/>
          </a:bodyPr>
          <a:lstStyle/>
          <a:p>
            <a:pPr algn="ctr"/>
            <a:r>
              <a:rPr lang="de-DE" sz="2400" b="1" dirty="0"/>
              <a:t>Das aktuelle Entgeltpunktesystem ist nicht reformierbar</a:t>
            </a:r>
          </a:p>
        </p:txBody>
      </p:sp>
      <p:sp>
        <p:nvSpPr>
          <p:cNvPr id="7" name="Textfeld 6">
            <a:extLst>
              <a:ext uri="{FF2B5EF4-FFF2-40B4-BE49-F238E27FC236}">
                <a16:creationId xmlns:a16="http://schemas.microsoft.com/office/drawing/2014/main" id="{4E82D198-BEE6-4CBD-A91B-4D2309A457CC}"/>
              </a:ext>
            </a:extLst>
          </p:cNvPr>
          <p:cNvSpPr txBox="1"/>
          <p:nvPr/>
        </p:nvSpPr>
        <p:spPr>
          <a:xfrm>
            <a:off x="10262168" y="6443234"/>
            <a:ext cx="1656915" cy="276999"/>
          </a:xfrm>
          <a:prstGeom prst="rect">
            <a:avLst/>
          </a:prstGeom>
          <a:noFill/>
        </p:spPr>
        <p:txBody>
          <a:bodyPr wrap="square" rtlCol="0">
            <a:spAutoFit/>
          </a:bodyPr>
          <a:lstStyle/>
          <a:p>
            <a:r>
              <a:rPr lang="de-DE" sz="1200" dirty="0"/>
              <a:t>Reiner Heyse, 04.03.22</a:t>
            </a:r>
          </a:p>
        </p:txBody>
      </p:sp>
    </p:spTree>
    <p:extLst>
      <p:ext uri="{BB962C8B-B14F-4D97-AF65-F5344CB8AC3E}">
        <p14:creationId xmlns:p14="http://schemas.microsoft.com/office/powerpoint/2010/main" val="1442671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Grafik 1">
            <a:extLst>
              <a:ext uri="{FF2B5EF4-FFF2-40B4-BE49-F238E27FC236}">
                <a16:creationId xmlns:a16="http://schemas.microsoft.com/office/drawing/2014/main" id="{69D55F2E-45AE-46C5-AA6A-9489EF60A5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9389" y="2450829"/>
            <a:ext cx="3343275" cy="2857500"/>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pic>
      <p:pic>
        <p:nvPicPr>
          <p:cNvPr id="28674" name="Grafik 2">
            <a:extLst>
              <a:ext uri="{FF2B5EF4-FFF2-40B4-BE49-F238E27FC236}">
                <a16:creationId xmlns:a16="http://schemas.microsoft.com/office/drawing/2014/main" id="{BC403248-5610-486B-8DFE-D4472FA8268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65701" y="2450829"/>
            <a:ext cx="2667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Grafik 3">
            <a:extLst>
              <a:ext uri="{FF2B5EF4-FFF2-40B4-BE49-F238E27FC236}">
                <a16:creationId xmlns:a16="http://schemas.microsoft.com/office/drawing/2014/main" id="{02648F25-7DA4-47B6-A425-54084A422D6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05738" y="2463529"/>
            <a:ext cx="2733675"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feld 4">
            <a:extLst>
              <a:ext uri="{FF2B5EF4-FFF2-40B4-BE49-F238E27FC236}">
                <a16:creationId xmlns:a16="http://schemas.microsoft.com/office/drawing/2014/main" id="{730DB030-F097-4349-B585-8BE9C18CAEC6}"/>
              </a:ext>
            </a:extLst>
          </p:cNvPr>
          <p:cNvSpPr txBox="1">
            <a:spLocks noChangeArrowheads="1"/>
          </p:cNvSpPr>
          <p:nvPr/>
        </p:nvSpPr>
        <p:spPr bwMode="auto">
          <a:xfrm>
            <a:off x="592667" y="1844174"/>
            <a:ext cx="99636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de-DE" altLang="de-DE" sz="2400" b="1" dirty="0">
                <a:latin typeface="Arial" panose="020B0604020202020204" pitchFamily="34" charset="0"/>
              </a:rPr>
              <a:t>1. Dämpfungsfaktoren in der Formel für den aktuellen Rentenwert:</a:t>
            </a:r>
          </a:p>
        </p:txBody>
      </p:sp>
      <p:pic>
        <p:nvPicPr>
          <p:cNvPr id="10" name="Grafik 9">
            <a:extLst>
              <a:ext uri="{FF2B5EF4-FFF2-40B4-BE49-F238E27FC236}">
                <a16:creationId xmlns:a16="http://schemas.microsoft.com/office/drawing/2014/main" id="{A7730669-9269-4D2B-BAAA-8ABD646FF9EE}"/>
              </a:ext>
            </a:extLst>
          </p:cNvPr>
          <p:cNvPicPr>
            <a:picLocks noChangeAspect="1"/>
          </p:cNvPicPr>
          <p:nvPr/>
        </p:nvPicPr>
        <p:blipFill>
          <a:blip r:embed="rId6"/>
          <a:stretch>
            <a:fillRect/>
          </a:stretch>
        </p:blipFill>
        <p:spPr>
          <a:xfrm>
            <a:off x="333830" y="289153"/>
            <a:ext cx="3323770" cy="704894"/>
          </a:xfrm>
          <a:prstGeom prst="rect">
            <a:avLst/>
          </a:prstGeom>
        </p:spPr>
      </p:pic>
      <p:sp>
        <p:nvSpPr>
          <p:cNvPr id="2" name="Textfeld 1">
            <a:extLst>
              <a:ext uri="{FF2B5EF4-FFF2-40B4-BE49-F238E27FC236}">
                <a16:creationId xmlns:a16="http://schemas.microsoft.com/office/drawing/2014/main" id="{32CB0205-0620-472E-B3D5-DB4965EFBF2F}"/>
              </a:ext>
            </a:extLst>
          </p:cNvPr>
          <p:cNvSpPr txBox="1"/>
          <p:nvPr/>
        </p:nvSpPr>
        <p:spPr>
          <a:xfrm>
            <a:off x="592667" y="5699124"/>
            <a:ext cx="10430933" cy="523220"/>
          </a:xfrm>
          <a:prstGeom prst="rect">
            <a:avLst/>
          </a:prstGeom>
          <a:noFill/>
        </p:spPr>
        <p:txBody>
          <a:bodyPr wrap="square" rtlCol="0">
            <a:spAutoFit/>
          </a:bodyPr>
          <a:lstStyle/>
          <a:p>
            <a:r>
              <a:rPr lang="de-DE" sz="2800" b="1" dirty="0"/>
              <a:t>2. Die jährlich bis 2040 steigende Besteuerung der Renten</a:t>
            </a:r>
          </a:p>
        </p:txBody>
      </p:sp>
      <p:sp>
        <p:nvSpPr>
          <p:cNvPr id="14" name="Textfeld 4">
            <a:extLst>
              <a:ext uri="{FF2B5EF4-FFF2-40B4-BE49-F238E27FC236}">
                <a16:creationId xmlns:a16="http://schemas.microsoft.com/office/drawing/2014/main" id="{8202A053-AEC2-4C8C-8F57-009AFAE9689D}"/>
              </a:ext>
            </a:extLst>
          </p:cNvPr>
          <p:cNvSpPr txBox="1">
            <a:spLocks noChangeArrowheads="1"/>
          </p:cNvSpPr>
          <p:nvPr/>
        </p:nvSpPr>
        <p:spPr bwMode="auto">
          <a:xfrm>
            <a:off x="592667" y="1026451"/>
            <a:ext cx="11006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de-DE" altLang="de-DE" sz="2800" b="1" dirty="0">
                <a:latin typeface="Arial" panose="020B0604020202020204" pitchFamily="34" charset="0"/>
              </a:rPr>
              <a:t>Gesetze sorgen für die andauernde Schwundsucht der Renten:</a:t>
            </a:r>
          </a:p>
        </p:txBody>
      </p:sp>
      <p:sp>
        <p:nvSpPr>
          <p:cNvPr id="12" name="Textfeld 11">
            <a:extLst>
              <a:ext uri="{FF2B5EF4-FFF2-40B4-BE49-F238E27FC236}">
                <a16:creationId xmlns:a16="http://schemas.microsoft.com/office/drawing/2014/main" id="{5AA8BF7D-3B60-4106-B6F0-6A7D5BC886D3}"/>
              </a:ext>
            </a:extLst>
          </p:cNvPr>
          <p:cNvSpPr txBox="1"/>
          <p:nvPr/>
        </p:nvSpPr>
        <p:spPr>
          <a:xfrm>
            <a:off x="10262168" y="6443234"/>
            <a:ext cx="1656915" cy="276999"/>
          </a:xfrm>
          <a:prstGeom prst="rect">
            <a:avLst/>
          </a:prstGeom>
          <a:noFill/>
        </p:spPr>
        <p:txBody>
          <a:bodyPr wrap="square" rtlCol="0">
            <a:spAutoFit/>
          </a:bodyPr>
          <a:lstStyle/>
          <a:p>
            <a:r>
              <a:rPr lang="de-DE" sz="1200" dirty="0"/>
              <a:t>Reiner Heyse, 04.03.22</a:t>
            </a:r>
          </a:p>
        </p:txBody>
      </p:sp>
    </p:spTree>
    <p:extLst>
      <p:ext uri="{BB962C8B-B14F-4D97-AF65-F5344CB8AC3E}">
        <p14:creationId xmlns:p14="http://schemas.microsoft.com/office/powerpoint/2010/main" val="3409389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Grafik 5">
            <a:extLst>
              <a:ext uri="{FF2B5EF4-FFF2-40B4-BE49-F238E27FC236}">
                <a16:creationId xmlns:a16="http://schemas.microsoft.com/office/drawing/2014/main" id="{31D02FF3-B465-784A-80F2-14E060CFA9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635" y="994047"/>
            <a:ext cx="9990157" cy="536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llipse 1">
            <a:extLst>
              <a:ext uri="{FF2B5EF4-FFF2-40B4-BE49-F238E27FC236}">
                <a16:creationId xmlns:a16="http://schemas.microsoft.com/office/drawing/2014/main" id="{F6475D68-C863-C04A-9AB2-735DA57E9C8C}"/>
              </a:ext>
            </a:extLst>
          </p:cNvPr>
          <p:cNvSpPr/>
          <p:nvPr/>
        </p:nvSpPr>
        <p:spPr>
          <a:xfrm>
            <a:off x="3937001" y="4724401"/>
            <a:ext cx="4175125" cy="792163"/>
          </a:xfrm>
          <a:prstGeom prst="ellipse">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7" name="Grafik 6">
            <a:extLst>
              <a:ext uri="{FF2B5EF4-FFF2-40B4-BE49-F238E27FC236}">
                <a16:creationId xmlns:a16="http://schemas.microsoft.com/office/drawing/2014/main" id="{CE3F71AF-87D6-AA42-9CCE-23A63DF47C04}"/>
              </a:ext>
            </a:extLst>
          </p:cNvPr>
          <p:cNvPicPr>
            <a:picLocks noChangeAspect="1"/>
          </p:cNvPicPr>
          <p:nvPr/>
        </p:nvPicPr>
        <p:blipFill>
          <a:blip r:embed="rId4"/>
          <a:stretch>
            <a:fillRect/>
          </a:stretch>
        </p:blipFill>
        <p:spPr>
          <a:xfrm>
            <a:off x="333830" y="289153"/>
            <a:ext cx="3323770" cy="704894"/>
          </a:xfrm>
          <a:prstGeom prst="rect">
            <a:avLst/>
          </a:prstGeom>
        </p:spPr>
      </p:pic>
      <p:sp>
        <p:nvSpPr>
          <p:cNvPr id="3" name="Textfeld 2">
            <a:extLst>
              <a:ext uri="{FF2B5EF4-FFF2-40B4-BE49-F238E27FC236}">
                <a16:creationId xmlns:a16="http://schemas.microsoft.com/office/drawing/2014/main" id="{1026DF60-6A9D-4046-918B-48D3D5F41554}"/>
              </a:ext>
            </a:extLst>
          </p:cNvPr>
          <p:cNvSpPr txBox="1"/>
          <p:nvPr/>
        </p:nvSpPr>
        <p:spPr>
          <a:xfrm>
            <a:off x="4020671" y="490818"/>
            <a:ext cx="6871447" cy="461665"/>
          </a:xfrm>
          <a:prstGeom prst="rect">
            <a:avLst/>
          </a:prstGeom>
          <a:noFill/>
        </p:spPr>
        <p:txBody>
          <a:bodyPr wrap="square" rtlCol="0">
            <a:spAutoFit/>
          </a:bodyPr>
          <a:lstStyle/>
          <a:p>
            <a:pPr algn="ctr"/>
            <a:r>
              <a:rPr lang="de-DE" sz="2400" b="1" dirty="0"/>
              <a:t>„Einfache“ Systeme als Vorbilder</a:t>
            </a:r>
          </a:p>
        </p:txBody>
      </p:sp>
      <p:sp>
        <p:nvSpPr>
          <p:cNvPr id="9" name="Textfeld 8">
            <a:extLst>
              <a:ext uri="{FF2B5EF4-FFF2-40B4-BE49-F238E27FC236}">
                <a16:creationId xmlns:a16="http://schemas.microsoft.com/office/drawing/2014/main" id="{C7160AB9-1366-4A4B-A36D-2D292523DD21}"/>
              </a:ext>
            </a:extLst>
          </p:cNvPr>
          <p:cNvSpPr txBox="1"/>
          <p:nvPr/>
        </p:nvSpPr>
        <p:spPr>
          <a:xfrm>
            <a:off x="10262168" y="6443234"/>
            <a:ext cx="1656915" cy="276999"/>
          </a:xfrm>
          <a:prstGeom prst="rect">
            <a:avLst/>
          </a:prstGeom>
          <a:noFill/>
        </p:spPr>
        <p:txBody>
          <a:bodyPr wrap="square" rtlCol="0">
            <a:spAutoFit/>
          </a:bodyPr>
          <a:lstStyle/>
          <a:p>
            <a:r>
              <a:rPr lang="de-DE" sz="1200" dirty="0"/>
              <a:t>Reiner Heyse, 04.03.22</a:t>
            </a:r>
          </a:p>
        </p:txBody>
      </p:sp>
    </p:spTree>
    <p:extLst>
      <p:ext uri="{BB962C8B-B14F-4D97-AF65-F5344CB8AC3E}">
        <p14:creationId xmlns:p14="http://schemas.microsoft.com/office/powerpoint/2010/main" val="112145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DDA3770-F033-CD49-86BC-5F2AED27CC44}"/>
              </a:ext>
            </a:extLst>
          </p:cNvPr>
          <p:cNvPicPr>
            <a:picLocks noChangeAspect="1"/>
          </p:cNvPicPr>
          <p:nvPr/>
        </p:nvPicPr>
        <p:blipFill>
          <a:blip r:embed="rId3"/>
          <a:stretch>
            <a:fillRect/>
          </a:stretch>
        </p:blipFill>
        <p:spPr>
          <a:xfrm>
            <a:off x="333830" y="289153"/>
            <a:ext cx="3323770" cy="704894"/>
          </a:xfrm>
          <a:prstGeom prst="rect">
            <a:avLst/>
          </a:prstGeom>
        </p:spPr>
      </p:pic>
      <p:pic>
        <p:nvPicPr>
          <p:cNvPr id="3" name="Grafik 2">
            <a:extLst>
              <a:ext uri="{FF2B5EF4-FFF2-40B4-BE49-F238E27FC236}">
                <a16:creationId xmlns:a16="http://schemas.microsoft.com/office/drawing/2014/main" id="{E4ADA0FD-DA9C-4967-8A16-BF8D9574D36E}"/>
              </a:ext>
            </a:extLst>
          </p:cNvPr>
          <p:cNvPicPr>
            <a:picLocks noChangeAspect="1"/>
          </p:cNvPicPr>
          <p:nvPr/>
        </p:nvPicPr>
        <p:blipFill>
          <a:blip r:embed="rId4"/>
          <a:stretch>
            <a:fillRect/>
          </a:stretch>
        </p:blipFill>
        <p:spPr>
          <a:xfrm>
            <a:off x="4063968" y="337281"/>
            <a:ext cx="4418822" cy="6348334"/>
          </a:xfrm>
          <a:prstGeom prst="rect">
            <a:avLst/>
          </a:prstGeom>
        </p:spPr>
      </p:pic>
      <p:sp>
        <p:nvSpPr>
          <p:cNvPr id="6" name="Textfeld 5">
            <a:extLst>
              <a:ext uri="{FF2B5EF4-FFF2-40B4-BE49-F238E27FC236}">
                <a16:creationId xmlns:a16="http://schemas.microsoft.com/office/drawing/2014/main" id="{3F36F865-53B5-4AFB-BB3E-3B64E227525C}"/>
              </a:ext>
            </a:extLst>
          </p:cNvPr>
          <p:cNvSpPr txBox="1"/>
          <p:nvPr/>
        </p:nvSpPr>
        <p:spPr>
          <a:xfrm>
            <a:off x="10262168" y="6443234"/>
            <a:ext cx="1656915" cy="276999"/>
          </a:xfrm>
          <a:prstGeom prst="rect">
            <a:avLst/>
          </a:prstGeom>
          <a:noFill/>
        </p:spPr>
        <p:txBody>
          <a:bodyPr wrap="square" rtlCol="0">
            <a:spAutoFit/>
          </a:bodyPr>
          <a:lstStyle/>
          <a:p>
            <a:r>
              <a:rPr lang="de-DE" sz="1200" dirty="0"/>
              <a:t>Reiner Heyse, 04.03.22</a:t>
            </a:r>
          </a:p>
        </p:txBody>
      </p:sp>
    </p:spTree>
    <p:extLst>
      <p:ext uri="{BB962C8B-B14F-4D97-AF65-F5344CB8AC3E}">
        <p14:creationId xmlns:p14="http://schemas.microsoft.com/office/powerpoint/2010/main" val="1271011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DDA3770-F033-CD49-86BC-5F2AED27CC44}"/>
              </a:ext>
            </a:extLst>
          </p:cNvPr>
          <p:cNvPicPr>
            <a:picLocks noChangeAspect="1"/>
          </p:cNvPicPr>
          <p:nvPr/>
        </p:nvPicPr>
        <p:blipFill>
          <a:blip r:embed="rId3"/>
          <a:stretch>
            <a:fillRect/>
          </a:stretch>
        </p:blipFill>
        <p:spPr>
          <a:xfrm>
            <a:off x="333830" y="289153"/>
            <a:ext cx="3323770" cy="704894"/>
          </a:xfrm>
          <a:prstGeom prst="rect">
            <a:avLst/>
          </a:prstGeom>
        </p:spPr>
      </p:pic>
      <p:sp>
        <p:nvSpPr>
          <p:cNvPr id="10" name="Textfeld 9">
            <a:extLst>
              <a:ext uri="{FF2B5EF4-FFF2-40B4-BE49-F238E27FC236}">
                <a16:creationId xmlns:a16="http://schemas.microsoft.com/office/drawing/2014/main" id="{5CB0F6C0-D371-4484-965C-528C55662104}"/>
              </a:ext>
            </a:extLst>
          </p:cNvPr>
          <p:cNvSpPr txBox="1"/>
          <p:nvPr/>
        </p:nvSpPr>
        <p:spPr>
          <a:xfrm>
            <a:off x="4576046" y="512544"/>
            <a:ext cx="5332452" cy="369332"/>
          </a:xfrm>
          <a:prstGeom prst="rect">
            <a:avLst/>
          </a:prstGeom>
          <a:noFill/>
        </p:spPr>
        <p:txBody>
          <a:bodyPr wrap="square">
            <a:spAutoFit/>
          </a:bodyPr>
          <a:lstStyle/>
          <a:p>
            <a:pPr>
              <a:spcAft>
                <a:spcPts val="1200"/>
              </a:spcAft>
            </a:pPr>
            <a:r>
              <a:rPr lang="de-DE" b="1" dirty="0">
                <a:solidFill>
                  <a:srgbClr val="0070C0"/>
                </a:solidFill>
              </a:rPr>
              <a:t>Kampagne </a:t>
            </a:r>
            <a:r>
              <a:rPr lang="de-DE" sz="1800" b="1" dirty="0">
                <a:solidFill>
                  <a:srgbClr val="C00000"/>
                </a:solidFill>
              </a:rPr>
              <a:t>„Renten wie in Österreich! JETZT!“</a:t>
            </a:r>
            <a:endParaRPr lang="de-DE" sz="1800" b="1" dirty="0">
              <a:solidFill>
                <a:srgbClr val="0070C0"/>
              </a:solidFill>
            </a:endParaRPr>
          </a:p>
        </p:txBody>
      </p:sp>
      <p:pic>
        <p:nvPicPr>
          <p:cNvPr id="3" name="Grafik 2">
            <a:extLst>
              <a:ext uri="{FF2B5EF4-FFF2-40B4-BE49-F238E27FC236}">
                <a16:creationId xmlns:a16="http://schemas.microsoft.com/office/drawing/2014/main" id="{A7154BCC-F265-4D87-B82D-ED2BBD4C3061}"/>
              </a:ext>
            </a:extLst>
          </p:cNvPr>
          <p:cNvPicPr>
            <a:picLocks noChangeAspect="1"/>
          </p:cNvPicPr>
          <p:nvPr/>
        </p:nvPicPr>
        <p:blipFill>
          <a:blip r:embed="rId4"/>
          <a:stretch>
            <a:fillRect/>
          </a:stretch>
        </p:blipFill>
        <p:spPr>
          <a:xfrm>
            <a:off x="2106118" y="1054827"/>
            <a:ext cx="7516156" cy="5233547"/>
          </a:xfrm>
          <a:prstGeom prst="rect">
            <a:avLst/>
          </a:prstGeom>
        </p:spPr>
      </p:pic>
      <p:sp>
        <p:nvSpPr>
          <p:cNvPr id="7" name="Textfeld 6">
            <a:extLst>
              <a:ext uri="{FF2B5EF4-FFF2-40B4-BE49-F238E27FC236}">
                <a16:creationId xmlns:a16="http://schemas.microsoft.com/office/drawing/2014/main" id="{184BEE49-B15D-46FB-B1F4-607D37A45D1E}"/>
              </a:ext>
            </a:extLst>
          </p:cNvPr>
          <p:cNvSpPr txBox="1"/>
          <p:nvPr/>
        </p:nvSpPr>
        <p:spPr>
          <a:xfrm>
            <a:off x="10262168" y="6443234"/>
            <a:ext cx="1656915" cy="276999"/>
          </a:xfrm>
          <a:prstGeom prst="rect">
            <a:avLst/>
          </a:prstGeom>
          <a:noFill/>
        </p:spPr>
        <p:txBody>
          <a:bodyPr wrap="square" rtlCol="0">
            <a:spAutoFit/>
          </a:bodyPr>
          <a:lstStyle/>
          <a:p>
            <a:r>
              <a:rPr lang="de-DE" sz="1200" dirty="0"/>
              <a:t>Reiner Heyse, 04.03.22</a:t>
            </a:r>
          </a:p>
        </p:txBody>
      </p:sp>
    </p:spTree>
    <p:extLst>
      <p:ext uri="{BB962C8B-B14F-4D97-AF65-F5344CB8AC3E}">
        <p14:creationId xmlns:p14="http://schemas.microsoft.com/office/powerpoint/2010/main" val="187075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DDA3770-F033-CD49-86BC-5F2AED27CC44}"/>
              </a:ext>
            </a:extLst>
          </p:cNvPr>
          <p:cNvPicPr>
            <a:picLocks noChangeAspect="1"/>
          </p:cNvPicPr>
          <p:nvPr/>
        </p:nvPicPr>
        <p:blipFill>
          <a:blip r:embed="rId3"/>
          <a:stretch>
            <a:fillRect/>
          </a:stretch>
        </p:blipFill>
        <p:spPr>
          <a:xfrm>
            <a:off x="333830" y="289153"/>
            <a:ext cx="3323770" cy="704894"/>
          </a:xfrm>
          <a:prstGeom prst="rect">
            <a:avLst/>
          </a:prstGeom>
        </p:spPr>
      </p:pic>
      <p:pic>
        <p:nvPicPr>
          <p:cNvPr id="3" name="Grafik 2">
            <a:extLst>
              <a:ext uri="{FF2B5EF4-FFF2-40B4-BE49-F238E27FC236}">
                <a16:creationId xmlns:a16="http://schemas.microsoft.com/office/drawing/2014/main" id="{C66E7699-CD32-40BF-826E-44A56AD1CC3D}"/>
              </a:ext>
            </a:extLst>
          </p:cNvPr>
          <p:cNvPicPr>
            <a:picLocks noChangeAspect="1"/>
          </p:cNvPicPr>
          <p:nvPr/>
        </p:nvPicPr>
        <p:blipFill>
          <a:blip r:embed="rId4"/>
          <a:stretch>
            <a:fillRect/>
          </a:stretch>
        </p:blipFill>
        <p:spPr>
          <a:xfrm>
            <a:off x="1927033" y="1949296"/>
            <a:ext cx="8022226" cy="2877537"/>
          </a:xfrm>
          <a:prstGeom prst="rect">
            <a:avLst/>
          </a:prstGeom>
        </p:spPr>
      </p:pic>
      <p:sp>
        <p:nvSpPr>
          <p:cNvPr id="8" name="Textfeld 7">
            <a:extLst>
              <a:ext uri="{FF2B5EF4-FFF2-40B4-BE49-F238E27FC236}">
                <a16:creationId xmlns:a16="http://schemas.microsoft.com/office/drawing/2014/main" id="{11E1622A-7952-42C9-BB09-E26F73612835}"/>
              </a:ext>
            </a:extLst>
          </p:cNvPr>
          <p:cNvSpPr txBox="1"/>
          <p:nvPr/>
        </p:nvSpPr>
        <p:spPr>
          <a:xfrm>
            <a:off x="4576046" y="512544"/>
            <a:ext cx="5332452" cy="369332"/>
          </a:xfrm>
          <a:prstGeom prst="rect">
            <a:avLst/>
          </a:prstGeom>
          <a:noFill/>
        </p:spPr>
        <p:txBody>
          <a:bodyPr wrap="square">
            <a:spAutoFit/>
          </a:bodyPr>
          <a:lstStyle/>
          <a:p>
            <a:pPr>
              <a:spcAft>
                <a:spcPts val="1200"/>
              </a:spcAft>
            </a:pPr>
            <a:r>
              <a:rPr lang="de-DE" b="1" dirty="0">
                <a:solidFill>
                  <a:srgbClr val="0070C0"/>
                </a:solidFill>
              </a:rPr>
              <a:t>Kampagne </a:t>
            </a:r>
            <a:r>
              <a:rPr lang="de-DE" sz="1800" b="1" dirty="0">
                <a:solidFill>
                  <a:srgbClr val="C00000"/>
                </a:solidFill>
              </a:rPr>
              <a:t>„Renten wie in Österreich! JETZT!“</a:t>
            </a:r>
            <a:endParaRPr lang="de-DE" sz="1800" b="1" dirty="0">
              <a:solidFill>
                <a:srgbClr val="0070C0"/>
              </a:solidFill>
            </a:endParaRPr>
          </a:p>
        </p:txBody>
      </p:sp>
      <p:sp>
        <p:nvSpPr>
          <p:cNvPr id="9" name="Textfeld 8">
            <a:extLst>
              <a:ext uri="{FF2B5EF4-FFF2-40B4-BE49-F238E27FC236}">
                <a16:creationId xmlns:a16="http://schemas.microsoft.com/office/drawing/2014/main" id="{5317B4BD-C6D3-4AD2-8752-A8645FFEAFCD}"/>
              </a:ext>
            </a:extLst>
          </p:cNvPr>
          <p:cNvSpPr txBox="1"/>
          <p:nvPr/>
        </p:nvSpPr>
        <p:spPr>
          <a:xfrm>
            <a:off x="10262168" y="6443234"/>
            <a:ext cx="1656915" cy="276999"/>
          </a:xfrm>
          <a:prstGeom prst="rect">
            <a:avLst/>
          </a:prstGeom>
          <a:noFill/>
        </p:spPr>
        <p:txBody>
          <a:bodyPr wrap="square" rtlCol="0">
            <a:spAutoFit/>
          </a:bodyPr>
          <a:lstStyle/>
          <a:p>
            <a:r>
              <a:rPr lang="de-DE" sz="1200" dirty="0"/>
              <a:t>Reiner Heyse, 04.03.22</a:t>
            </a:r>
          </a:p>
        </p:txBody>
      </p:sp>
    </p:spTree>
    <p:extLst>
      <p:ext uri="{BB962C8B-B14F-4D97-AF65-F5344CB8AC3E}">
        <p14:creationId xmlns:p14="http://schemas.microsoft.com/office/powerpoint/2010/main" val="752437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DDA3770-F033-CD49-86BC-5F2AED27CC44}"/>
              </a:ext>
            </a:extLst>
          </p:cNvPr>
          <p:cNvPicPr>
            <a:picLocks noChangeAspect="1"/>
          </p:cNvPicPr>
          <p:nvPr/>
        </p:nvPicPr>
        <p:blipFill>
          <a:blip r:embed="rId3"/>
          <a:stretch>
            <a:fillRect/>
          </a:stretch>
        </p:blipFill>
        <p:spPr>
          <a:xfrm>
            <a:off x="333830" y="289153"/>
            <a:ext cx="3323770" cy="704894"/>
          </a:xfrm>
          <a:prstGeom prst="rect">
            <a:avLst/>
          </a:prstGeom>
        </p:spPr>
      </p:pic>
      <p:pic>
        <p:nvPicPr>
          <p:cNvPr id="3" name="Grafik 2">
            <a:extLst>
              <a:ext uri="{FF2B5EF4-FFF2-40B4-BE49-F238E27FC236}">
                <a16:creationId xmlns:a16="http://schemas.microsoft.com/office/drawing/2014/main" id="{A3182F95-9840-40BA-9F28-B164C44C21A8}"/>
              </a:ext>
            </a:extLst>
          </p:cNvPr>
          <p:cNvPicPr>
            <a:picLocks noChangeAspect="1"/>
          </p:cNvPicPr>
          <p:nvPr/>
        </p:nvPicPr>
        <p:blipFill>
          <a:blip r:embed="rId4"/>
          <a:stretch>
            <a:fillRect/>
          </a:stretch>
        </p:blipFill>
        <p:spPr>
          <a:xfrm>
            <a:off x="2053651" y="1779375"/>
            <a:ext cx="7735665" cy="3587103"/>
          </a:xfrm>
          <a:prstGeom prst="rect">
            <a:avLst/>
          </a:prstGeom>
        </p:spPr>
      </p:pic>
      <p:sp>
        <p:nvSpPr>
          <p:cNvPr id="7" name="Textfeld 6">
            <a:extLst>
              <a:ext uri="{FF2B5EF4-FFF2-40B4-BE49-F238E27FC236}">
                <a16:creationId xmlns:a16="http://schemas.microsoft.com/office/drawing/2014/main" id="{1D737257-47B1-488B-B165-88B1EC3CAB96}"/>
              </a:ext>
            </a:extLst>
          </p:cNvPr>
          <p:cNvSpPr txBox="1"/>
          <p:nvPr/>
        </p:nvSpPr>
        <p:spPr>
          <a:xfrm>
            <a:off x="4576046" y="512544"/>
            <a:ext cx="5332452" cy="369332"/>
          </a:xfrm>
          <a:prstGeom prst="rect">
            <a:avLst/>
          </a:prstGeom>
          <a:noFill/>
        </p:spPr>
        <p:txBody>
          <a:bodyPr wrap="square">
            <a:spAutoFit/>
          </a:bodyPr>
          <a:lstStyle/>
          <a:p>
            <a:pPr>
              <a:spcAft>
                <a:spcPts val="1200"/>
              </a:spcAft>
            </a:pPr>
            <a:r>
              <a:rPr lang="de-DE" b="1" dirty="0">
                <a:solidFill>
                  <a:srgbClr val="0070C0"/>
                </a:solidFill>
              </a:rPr>
              <a:t>Kampagne </a:t>
            </a:r>
            <a:r>
              <a:rPr lang="de-DE" sz="1800" b="1" dirty="0">
                <a:solidFill>
                  <a:srgbClr val="C00000"/>
                </a:solidFill>
              </a:rPr>
              <a:t>„Renten wie in Österreich! JETZT!“</a:t>
            </a:r>
            <a:endParaRPr lang="de-DE" sz="1800" b="1" dirty="0">
              <a:solidFill>
                <a:srgbClr val="0070C0"/>
              </a:solidFill>
            </a:endParaRPr>
          </a:p>
        </p:txBody>
      </p:sp>
      <p:sp>
        <p:nvSpPr>
          <p:cNvPr id="8" name="Textfeld 7">
            <a:extLst>
              <a:ext uri="{FF2B5EF4-FFF2-40B4-BE49-F238E27FC236}">
                <a16:creationId xmlns:a16="http://schemas.microsoft.com/office/drawing/2014/main" id="{878B3C9D-202D-4F26-844F-7C3623447C89}"/>
              </a:ext>
            </a:extLst>
          </p:cNvPr>
          <p:cNvSpPr txBox="1"/>
          <p:nvPr/>
        </p:nvSpPr>
        <p:spPr>
          <a:xfrm>
            <a:off x="10262168" y="6443234"/>
            <a:ext cx="1656915" cy="276999"/>
          </a:xfrm>
          <a:prstGeom prst="rect">
            <a:avLst/>
          </a:prstGeom>
          <a:noFill/>
        </p:spPr>
        <p:txBody>
          <a:bodyPr wrap="square" rtlCol="0">
            <a:spAutoFit/>
          </a:bodyPr>
          <a:lstStyle/>
          <a:p>
            <a:r>
              <a:rPr lang="de-DE" sz="1200" dirty="0"/>
              <a:t>Reiner Heyse, 04.03.22</a:t>
            </a:r>
          </a:p>
        </p:txBody>
      </p:sp>
    </p:spTree>
    <p:extLst>
      <p:ext uri="{BB962C8B-B14F-4D97-AF65-F5344CB8AC3E}">
        <p14:creationId xmlns:p14="http://schemas.microsoft.com/office/powerpoint/2010/main" val="1850071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F82E3BD4-263E-46A1-8BB9-4A3C435DEC4A}"/>
              </a:ext>
            </a:extLst>
          </p:cNvPr>
          <p:cNvPicPr>
            <a:picLocks noChangeAspect="1"/>
          </p:cNvPicPr>
          <p:nvPr/>
        </p:nvPicPr>
        <p:blipFill>
          <a:blip r:embed="rId2"/>
          <a:stretch>
            <a:fillRect/>
          </a:stretch>
        </p:blipFill>
        <p:spPr>
          <a:xfrm>
            <a:off x="333830" y="289153"/>
            <a:ext cx="3323770" cy="704894"/>
          </a:xfrm>
          <a:prstGeom prst="rect">
            <a:avLst/>
          </a:prstGeom>
        </p:spPr>
      </p:pic>
      <p:pic>
        <p:nvPicPr>
          <p:cNvPr id="3" name="Grafik 2">
            <a:extLst>
              <a:ext uri="{FF2B5EF4-FFF2-40B4-BE49-F238E27FC236}">
                <a16:creationId xmlns:a16="http://schemas.microsoft.com/office/drawing/2014/main" id="{20F25E0B-5F4E-42BB-8E60-0B86153236DF}"/>
              </a:ext>
            </a:extLst>
          </p:cNvPr>
          <p:cNvPicPr>
            <a:picLocks noChangeAspect="1"/>
          </p:cNvPicPr>
          <p:nvPr/>
        </p:nvPicPr>
        <p:blipFill>
          <a:blip r:embed="rId3"/>
          <a:stretch>
            <a:fillRect/>
          </a:stretch>
        </p:blipFill>
        <p:spPr>
          <a:xfrm>
            <a:off x="4424771" y="165958"/>
            <a:ext cx="5056778" cy="6622301"/>
          </a:xfrm>
          <a:prstGeom prst="rect">
            <a:avLst/>
          </a:prstGeom>
        </p:spPr>
      </p:pic>
      <p:sp>
        <p:nvSpPr>
          <p:cNvPr id="4" name="Textfeld 3">
            <a:extLst>
              <a:ext uri="{FF2B5EF4-FFF2-40B4-BE49-F238E27FC236}">
                <a16:creationId xmlns:a16="http://schemas.microsoft.com/office/drawing/2014/main" id="{AB3E5E5B-59BD-4467-8B22-AD1446B94920}"/>
              </a:ext>
            </a:extLst>
          </p:cNvPr>
          <p:cNvSpPr txBox="1"/>
          <p:nvPr/>
        </p:nvSpPr>
        <p:spPr>
          <a:xfrm>
            <a:off x="10262168" y="6443234"/>
            <a:ext cx="1656915" cy="276999"/>
          </a:xfrm>
          <a:prstGeom prst="rect">
            <a:avLst/>
          </a:prstGeom>
          <a:noFill/>
        </p:spPr>
        <p:txBody>
          <a:bodyPr wrap="square" rtlCol="0">
            <a:spAutoFit/>
          </a:bodyPr>
          <a:lstStyle/>
          <a:p>
            <a:r>
              <a:rPr lang="de-DE" sz="1200" dirty="0"/>
              <a:t>Reiner Heyse, 04.03.22</a:t>
            </a:r>
          </a:p>
        </p:txBody>
      </p:sp>
    </p:spTree>
    <p:extLst>
      <p:ext uri="{BB962C8B-B14F-4D97-AF65-F5344CB8AC3E}">
        <p14:creationId xmlns:p14="http://schemas.microsoft.com/office/powerpoint/2010/main" val="3626471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Textfeld 7">
            <a:extLst>
              <a:ext uri="{FF2B5EF4-FFF2-40B4-BE49-F238E27FC236}">
                <a16:creationId xmlns:a16="http://schemas.microsoft.com/office/drawing/2014/main" id="{EF9B0F81-9D9B-46A5-84E0-717625C57ABE}"/>
              </a:ext>
            </a:extLst>
          </p:cNvPr>
          <p:cNvSpPr txBox="1">
            <a:spLocks noChangeArrowheads="1"/>
          </p:cNvSpPr>
          <p:nvPr/>
        </p:nvSpPr>
        <p:spPr bwMode="auto">
          <a:xfrm>
            <a:off x="2960595" y="3638365"/>
            <a:ext cx="84248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800" b="1" dirty="0"/>
          </a:p>
          <a:p>
            <a:pPr>
              <a:spcBef>
                <a:spcPct val="0"/>
              </a:spcBef>
              <a:buFontTx/>
              <a:buNone/>
            </a:pPr>
            <a:endParaRPr lang="de-DE" altLang="de-DE" sz="1800" dirty="0"/>
          </a:p>
        </p:txBody>
      </p:sp>
      <p:pic>
        <p:nvPicPr>
          <p:cNvPr id="10" name="Grafik 9">
            <a:extLst>
              <a:ext uri="{FF2B5EF4-FFF2-40B4-BE49-F238E27FC236}">
                <a16:creationId xmlns:a16="http://schemas.microsoft.com/office/drawing/2014/main" id="{CFF392AE-16F7-43C9-AD34-3E657C61CF70}"/>
              </a:ext>
            </a:extLst>
          </p:cNvPr>
          <p:cNvPicPr>
            <a:picLocks noChangeAspect="1"/>
          </p:cNvPicPr>
          <p:nvPr/>
        </p:nvPicPr>
        <p:blipFill>
          <a:blip r:embed="rId3"/>
          <a:stretch>
            <a:fillRect/>
          </a:stretch>
        </p:blipFill>
        <p:spPr>
          <a:xfrm>
            <a:off x="333830" y="289153"/>
            <a:ext cx="3323770" cy="704894"/>
          </a:xfrm>
          <a:prstGeom prst="rect">
            <a:avLst/>
          </a:prstGeom>
        </p:spPr>
      </p:pic>
      <p:sp>
        <p:nvSpPr>
          <p:cNvPr id="12" name="Textfeld 11">
            <a:extLst>
              <a:ext uri="{FF2B5EF4-FFF2-40B4-BE49-F238E27FC236}">
                <a16:creationId xmlns:a16="http://schemas.microsoft.com/office/drawing/2014/main" id="{BD52CCFD-F51C-42A9-B780-A27E5224DECF}"/>
              </a:ext>
            </a:extLst>
          </p:cNvPr>
          <p:cNvSpPr txBox="1"/>
          <p:nvPr/>
        </p:nvSpPr>
        <p:spPr>
          <a:xfrm>
            <a:off x="430306" y="1027815"/>
            <a:ext cx="11525250"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ts val="0"/>
              </a:spcAft>
              <a:buClrTx/>
              <a:buSzTx/>
              <a:buFontTx/>
              <a:buNone/>
              <a:tabLst/>
            </a:pPr>
            <a:r>
              <a:rPr lang="de-DE" sz="1800" b="1" dirty="0">
                <a:solidFill>
                  <a:srgbClr val="0070C0"/>
                </a:solidFill>
              </a:rPr>
              <a:t>Kampagne gegen Aktienrente</a:t>
            </a:r>
            <a:endParaRPr lang="de-DE" altLang="de-DE" dirty="0">
              <a:solidFill>
                <a:srgbClr val="0070C0"/>
              </a:solidFill>
              <a:latin typeface="+mn-lt"/>
            </a:endParaRPr>
          </a:p>
        </p:txBody>
      </p:sp>
      <p:pic>
        <p:nvPicPr>
          <p:cNvPr id="4" name="Grafik 3">
            <a:extLst>
              <a:ext uri="{FF2B5EF4-FFF2-40B4-BE49-F238E27FC236}">
                <a16:creationId xmlns:a16="http://schemas.microsoft.com/office/drawing/2014/main" id="{885E3F8E-CAA4-4552-B835-7BB2CA51B4C5}"/>
              </a:ext>
            </a:extLst>
          </p:cNvPr>
          <p:cNvPicPr>
            <a:picLocks noChangeAspect="1"/>
          </p:cNvPicPr>
          <p:nvPr/>
        </p:nvPicPr>
        <p:blipFill>
          <a:blip r:embed="rId4"/>
          <a:stretch>
            <a:fillRect/>
          </a:stretch>
        </p:blipFill>
        <p:spPr>
          <a:xfrm>
            <a:off x="324218" y="1397147"/>
            <a:ext cx="3002302" cy="2594033"/>
          </a:xfrm>
          <a:prstGeom prst="rect">
            <a:avLst/>
          </a:prstGeom>
        </p:spPr>
      </p:pic>
      <p:pic>
        <p:nvPicPr>
          <p:cNvPr id="6" name="Grafik 5">
            <a:extLst>
              <a:ext uri="{FF2B5EF4-FFF2-40B4-BE49-F238E27FC236}">
                <a16:creationId xmlns:a16="http://schemas.microsoft.com/office/drawing/2014/main" id="{DFCB31F1-E6E9-4E0D-903A-6CFE623C74A3}"/>
              </a:ext>
            </a:extLst>
          </p:cNvPr>
          <p:cNvPicPr>
            <a:picLocks noChangeAspect="1"/>
          </p:cNvPicPr>
          <p:nvPr/>
        </p:nvPicPr>
        <p:blipFill>
          <a:blip r:embed="rId5"/>
          <a:stretch>
            <a:fillRect/>
          </a:stretch>
        </p:blipFill>
        <p:spPr>
          <a:xfrm>
            <a:off x="3902383" y="854375"/>
            <a:ext cx="3337189" cy="2945123"/>
          </a:xfrm>
          <a:prstGeom prst="rect">
            <a:avLst/>
          </a:prstGeom>
        </p:spPr>
      </p:pic>
      <p:pic>
        <p:nvPicPr>
          <p:cNvPr id="9" name="Grafik 8">
            <a:extLst>
              <a:ext uri="{FF2B5EF4-FFF2-40B4-BE49-F238E27FC236}">
                <a16:creationId xmlns:a16="http://schemas.microsoft.com/office/drawing/2014/main" id="{64A1EDDA-1090-4626-B984-371AB18A2085}"/>
              </a:ext>
            </a:extLst>
          </p:cNvPr>
          <p:cNvPicPr>
            <a:picLocks noChangeAspect="1"/>
          </p:cNvPicPr>
          <p:nvPr/>
        </p:nvPicPr>
        <p:blipFill>
          <a:blip r:embed="rId6"/>
          <a:stretch>
            <a:fillRect/>
          </a:stretch>
        </p:blipFill>
        <p:spPr>
          <a:xfrm>
            <a:off x="8007926" y="775989"/>
            <a:ext cx="3487388" cy="3122011"/>
          </a:xfrm>
          <a:prstGeom prst="rect">
            <a:avLst/>
          </a:prstGeom>
        </p:spPr>
      </p:pic>
      <p:pic>
        <p:nvPicPr>
          <p:cNvPr id="3" name="Grafik 2">
            <a:extLst>
              <a:ext uri="{FF2B5EF4-FFF2-40B4-BE49-F238E27FC236}">
                <a16:creationId xmlns:a16="http://schemas.microsoft.com/office/drawing/2014/main" id="{B6980892-6981-49B1-87B4-88567C958A8B}"/>
              </a:ext>
            </a:extLst>
          </p:cNvPr>
          <p:cNvPicPr>
            <a:picLocks noChangeAspect="1"/>
          </p:cNvPicPr>
          <p:nvPr/>
        </p:nvPicPr>
        <p:blipFill>
          <a:blip r:embed="rId7"/>
          <a:stretch>
            <a:fillRect/>
          </a:stretch>
        </p:blipFill>
        <p:spPr>
          <a:xfrm>
            <a:off x="306585" y="4040123"/>
            <a:ext cx="3249902" cy="2528724"/>
          </a:xfrm>
          <a:prstGeom prst="rect">
            <a:avLst/>
          </a:prstGeom>
        </p:spPr>
      </p:pic>
      <p:pic>
        <p:nvPicPr>
          <p:cNvPr id="7" name="Grafik 6">
            <a:extLst>
              <a:ext uri="{FF2B5EF4-FFF2-40B4-BE49-F238E27FC236}">
                <a16:creationId xmlns:a16="http://schemas.microsoft.com/office/drawing/2014/main" id="{E3AA7A61-AFC6-4FA4-BF35-6B5AEC4AC4AD}"/>
              </a:ext>
            </a:extLst>
          </p:cNvPr>
          <p:cNvPicPr>
            <a:picLocks noChangeAspect="1"/>
          </p:cNvPicPr>
          <p:nvPr/>
        </p:nvPicPr>
        <p:blipFill>
          <a:blip r:embed="rId8"/>
          <a:stretch>
            <a:fillRect/>
          </a:stretch>
        </p:blipFill>
        <p:spPr>
          <a:xfrm>
            <a:off x="3878425" y="3978315"/>
            <a:ext cx="3502346" cy="2434995"/>
          </a:xfrm>
          <a:prstGeom prst="rect">
            <a:avLst/>
          </a:prstGeom>
        </p:spPr>
      </p:pic>
      <p:pic>
        <p:nvPicPr>
          <p:cNvPr id="13" name="Grafik 12">
            <a:extLst>
              <a:ext uri="{FF2B5EF4-FFF2-40B4-BE49-F238E27FC236}">
                <a16:creationId xmlns:a16="http://schemas.microsoft.com/office/drawing/2014/main" id="{C7A106F6-C67E-4B7D-B3D8-E9430E1601F3}"/>
              </a:ext>
            </a:extLst>
          </p:cNvPr>
          <p:cNvPicPr>
            <a:picLocks noChangeAspect="1"/>
          </p:cNvPicPr>
          <p:nvPr/>
        </p:nvPicPr>
        <p:blipFill>
          <a:blip r:embed="rId9"/>
          <a:stretch>
            <a:fillRect/>
          </a:stretch>
        </p:blipFill>
        <p:spPr>
          <a:xfrm>
            <a:off x="8020008" y="4043625"/>
            <a:ext cx="3372696" cy="2381652"/>
          </a:xfrm>
          <a:prstGeom prst="rect">
            <a:avLst/>
          </a:prstGeom>
        </p:spPr>
      </p:pic>
      <p:sp>
        <p:nvSpPr>
          <p:cNvPr id="11" name="Textfeld 10">
            <a:extLst>
              <a:ext uri="{FF2B5EF4-FFF2-40B4-BE49-F238E27FC236}">
                <a16:creationId xmlns:a16="http://schemas.microsoft.com/office/drawing/2014/main" id="{BADADE3A-C07F-467E-84F6-41340C8659A9}"/>
              </a:ext>
            </a:extLst>
          </p:cNvPr>
          <p:cNvSpPr txBox="1"/>
          <p:nvPr/>
        </p:nvSpPr>
        <p:spPr>
          <a:xfrm>
            <a:off x="10262168" y="6443234"/>
            <a:ext cx="1656915" cy="276999"/>
          </a:xfrm>
          <a:prstGeom prst="rect">
            <a:avLst/>
          </a:prstGeom>
          <a:noFill/>
        </p:spPr>
        <p:txBody>
          <a:bodyPr wrap="square" rtlCol="0">
            <a:spAutoFit/>
          </a:bodyPr>
          <a:lstStyle/>
          <a:p>
            <a:r>
              <a:rPr lang="de-DE" sz="1200" dirty="0"/>
              <a:t>Reiner Heyse, 04.03.22</a:t>
            </a:r>
          </a:p>
        </p:txBody>
      </p:sp>
    </p:spTree>
    <p:extLst>
      <p:ext uri="{BB962C8B-B14F-4D97-AF65-F5344CB8AC3E}">
        <p14:creationId xmlns:p14="http://schemas.microsoft.com/office/powerpoint/2010/main" val="1954152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DDA3770-F033-CD49-86BC-5F2AED27CC44}"/>
              </a:ext>
            </a:extLst>
          </p:cNvPr>
          <p:cNvPicPr>
            <a:picLocks noChangeAspect="1"/>
          </p:cNvPicPr>
          <p:nvPr/>
        </p:nvPicPr>
        <p:blipFill>
          <a:blip r:embed="rId2"/>
          <a:stretch>
            <a:fillRect/>
          </a:stretch>
        </p:blipFill>
        <p:spPr>
          <a:xfrm>
            <a:off x="333830" y="289153"/>
            <a:ext cx="3323770" cy="704894"/>
          </a:xfrm>
          <a:prstGeom prst="rect">
            <a:avLst/>
          </a:prstGeom>
        </p:spPr>
      </p:pic>
      <p:sp>
        <p:nvSpPr>
          <p:cNvPr id="6" name="Textfeld 5">
            <a:extLst>
              <a:ext uri="{FF2B5EF4-FFF2-40B4-BE49-F238E27FC236}">
                <a16:creationId xmlns:a16="http://schemas.microsoft.com/office/drawing/2014/main" id="{EAC78F08-8D28-4B9A-9253-7CA7886934A7}"/>
              </a:ext>
            </a:extLst>
          </p:cNvPr>
          <p:cNvSpPr txBox="1"/>
          <p:nvPr/>
        </p:nvSpPr>
        <p:spPr>
          <a:xfrm>
            <a:off x="10245693" y="6423062"/>
            <a:ext cx="1656915" cy="276999"/>
          </a:xfrm>
          <a:prstGeom prst="rect">
            <a:avLst/>
          </a:prstGeom>
          <a:noFill/>
        </p:spPr>
        <p:txBody>
          <a:bodyPr wrap="square" rtlCol="0">
            <a:spAutoFit/>
          </a:bodyPr>
          <a:lstStyle/>
          <a:p>
            <a:r>
              <a:rPr lang="de-DE" sz="1200" dirty="0"/>
              <a:t>Reiner Heyse, 04.03.22</a:t>
            </a:r>
          </a:p>
        </p:txBody>
      </p:sp>
      <p:pic>
        <p:nvPicPr>
          <p:cNvPr id="3" name="Grafik 2">
            <a:extLst>
              <a:ext uri="{FF2B5EF4-FFF2-40B4-BE49-F238E27FC236}">
                <a16:creationId xmlns:a16="http://schemas.microsoft.com/office/drawing/2014/main" id="{4BE678D7-0E05-41B3-8013-EE1739A749E4}"/>
              </a:ext>
            </a:extLst>
          </p:cNvPr>
          <p:cNvPicPr>
            <a:picLocks noChangeAspect="1"/>
          </p:cNvPicPr>
          <p:nvPr/>
        </p:nvPicPr>
        <p:blipFill>
          <a:blip r:embed="rId3"/>
          <a:stretch>
            <a:fillRect/>
          </a:stretch>
        </p:blipFill>
        <p:spPr>
          <a:xfrm>
            <a:off x="648347" y="2324746"/>
            <a:ext cx="3926235" cy="2208507"/>
          </a:xfrm>
          <a:prstGeom prst="rect">
            <a:avLst/>
          </a:prstGeom>
        </p:spPr>
      </p:pic>
      <p:pic>
        <p:nvPicPr>
          <p:cNvPr id="9" name="Grafik 8">
            <a:extLst>
              <a:ext uri="{FF2B5EF4-FFF2-40B4-BE49-F238E27FC236}">
                <a16:creationId xmlns:a16="http://schemas.microsoft.com/office/drawing/2014/main" id="{DF5B8FD5-53FF-46FE-B931-379EF3D9D623}"/>
              </a:ext>
            </a:extLst>
          </p:cNvPr>
          <p:cNvPicPr>
            <a:picLocks noChangeAspect="1"/>
          </p:cNvPicPr>
          <p:nvPr/>
        </p:nvPicPr>
        <p:blipFill>
          <a:blip r:embed="rId4"/>
          <a:stretch>
            <a:fillRect/>
          </a:stretch>
        </p:blipFill>
        <p:spPr>
          <a:xfrm>
            <a:off x="6651893" y="2288269"/>
            <a:ext cx="3437504" cy="2328336"/>
          </a:xfrm>
          <a:prstGeom prst="rect">
            <a:avLst/>
          </a:prstGeom>
        </p:spPr>
      </p:pic>
      <p:sp>
        <p:nvSpPr>
          <p:cNvPr id="2" name="Textfeld 1">
            <a:extLst>
              <a:ext uri="{FF2B5EF4-FFF2-40B4-BE49-F238E27FC236}">
                <a16:creationId xmlns:a16="http://schemas.microsoft.com/office/drawing/2014/main" id="{4A5C80FF-606B-472B-9189-B2508F45F78A}"/>
              </a:ext>
            </a:extLst>
          </p:cNvPr>
          <p:cNvSpPr txBox="1"/>
          <p:nvPr/>
        </p:nvSpPr>
        <p:spPr>
          <a:xfrm>
            <a:off x="537882" y="1459006"/>
            <a:ext cx="10287000" cy="369332"/>
          </a:xfrm>
          <a:prstGeom prst="rect">
            <a:avLst/>
          </a:prstGeom>
          <a:noFill/>
        </p:spPr>
        <p:txBody>
          <a:bodyPr wrap="square" rtlCol="0">
            <a:spAutoFit/>
          </a:bodyPr>
          <a:lstStyle/>
          <a:p>
            <a:r>
              <a:rPr lang="de-DE" dirty="0"/>
              <a:t>Quellen: vor allem Dokumente der Arbeiterkammer Wien und des WSI der Hans-Böckler-Stiftung</a:t>
            </a:r>
          </a:p>
        </p:txBody>
      </p:sp>
      <p:sp>
        <p:nvSpPr>
          <p:cNvPr id="4" name="Textfeld 3">
            <a:extLst>
              <a:ext uri="{FF2B5EF4-FFF2-40B4-BE49-F238E27FC236}">
                <a16:creationId xmlns:a16="http://schemas.microsoft.com/office/drawing/2014/main" id="{A17AA935-75C5-45F8-B263-C4AB14EBDF95}"/>
              </a:ext>
            </a:extLst>
          </p:cNvPr>
          <p:cNvSpPr txBox="1"/>
          <p:nvPr/>
        </p:nvSpPr>
        <p:spPr>
          <a:xfrm>
            <a:off x="537882" y="5592065"/>
            <a:ext cx="7798610" cy="830997"/>
          </a:xfrm>
          <a:prstGeom prst="rect">
            <a:avLst/>
          </a:prstGeom>
          <a:noFill/>
        </p:spPr>
        <p:txBody>
          <a:bodyPr wrap="square" rtlCol="0">
            <a:spAutoFit/>
          </a:bodyPr>
          <a:lstStyle/>
          <a:p>
            <a:r>
              <a:rPr lang="de-DE" b="1" dirty="0">
                <a:hlinkClick r:id="rId5"/>
              </a:rPr>
              <a:t>http://www.seniorenaufstand.de/</a:t>
            </a:r>
            <a:endParaRPr lang="de-DE" b="1" dirty="0"/>
          </a:p>
          <a:p>
            <a:endParaRPr lang="de-DE" sz="1200" b="1" dirty="0"/>
          </a:p>
          <a:p>
            <a:r>
              <a:rPr lang="de-DE" b="1" dirty="0">
                <a:hlinkClick r:id="rId6"/>
              </a:rPr>
              <a:t>https://renten-zukunft.de/</a:t>
            </a:r>
            <a:endParaRPr lang="de-DE" dirty="0"/>
          </a:p>
        </p:txBody>
      </p:sp>
    </p:spTree>
    <p:extLst>
      <p:ext uri="{BB962C8B-B14F-4D97-AF65-F5344CB8AC3E}">
        <p14:creationId xmlns:p14="http://schemas.microsoft.com/office/powerpoint/2010/main" val="708896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Textfeld 7">
            <a:extLst>
              <a:ext uri="{FF2B5EF4-FFF2-40B4-BE49-F238E27FC236}">
                <a16:creationId xmlns:a16="http://schemas.microsoft.com/office/drawing/2014/main" id="{EF9B0F81-9D9B-46A5-84E0-717625C57ABE}"/>
              </a:ext>
            </a:extLst>
          </p:cNvPr>
          <p:cNvSpPr txBox="1">
            <a:spLocks noChangeArrowheads="1"/>
          </p:cNvSpPr>
          <p:nvPr/>
        </p:nvSpPr>
        <p:spPr bwMode="auto">
          <a:xfrm>
            <a:off x="2960595" y="3638365"/>
            <a:ext cx="84248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DE" altLang="de-DE" sz="800" b="1" dirty="0"/>
          </a:p>
          <a:p>
            <a:pPr>
              <a:spcBef>
                <a:spcPct val="0"/>
              </a:spcBef>
              <a:buFontTx/>
              <a:buNone/>
            </a:pPr>
            <a:endParaRPr lang="de-DE" altLang="de-DE" sz="1800" dirty="0"/>
          </a:p>
        </p:txBody>
      </p:sp>
      <p:pic>
        <p:nvPicPr>
          <p:cNvPr id="10" name="Grafik 9">
            <a:extLst>
              <a:ext uri="{FF2B5EF4-FFF2-40B4-BE49-F238E27FC236}">
                <a16:creationId xmlns:a16="http://schemas.microsoft.com/office/drawing/2014/main" id="{CFF392AE-16F7-43C9-AD34-3E657C61CF70}"/>
              </a:ext>
            </a:extLst>
          </p:cNvPr>
          <p:cNvPicPr>
            <a:picLocks noChangeAspect="1"/>
          </p:cNvPicPr>
          <p:nvPr/>
        </p:nvPicPr>
        <p:blipFill>
          <a:blip r:embed="rId2"/>
          <a:stretch>
            <a:fillRect/>
          </a:stretch>
        </p:blipFill>
        <p:spPr>
          <a:xfrm>
            <a:off x="333830" y="289153"/>
            <a:ext cx="3323770" cy="704894"/>
          </a:xfrm>
          <a:prstGeom prst="rect">
            <a:avLst/>
          </a:prstGeom>
        </p:spPr>
      </p:pic>
      <p:pic>
        <p:nvPicPr>
          <p:cNvPr id="4" name="Grafik 3">
            <a:extLst>
              <a:ext uri="{FF2B5EF4-FFF2-40B4-BE49-F238E27FC236}">
                <a16:creationId xmlns:a16="http://schemas.microsoft.com/office/drawing/2014/main" id="{F7BFBC3F-B470-413B-B5AC-7BDAFAF3583D}"/>
              </a:ext>
            </a:extLst>
          </p:cNvPr>
          <p:cNvPicPr>
            <a:picLocks noChangeAspect="1"/>
          </p:cNvPicPr>
          <p:nvPr/>
        </p:nvPicPr>
        <p:blipFill>
          <a:blip r:embed="rId3"/>
          <a:stretch>
            <a:fillRect/>
          </a:stretch>
        </p:blipFill>
        <p:spPr>
          <a:xfrm>
            <a:off x="5527169" y="1212481"/>
            <a:ext cx="6603900" cy="3739227"/>
          </a:xfrm>
          <a:prstGeom prst="rect">
            <a:avLst/>
          </a:prstGeom>
        </p:spPr>
      </p:pic>
      <p:sp>
        <p:nvSpPr>
          <p:cNvPr id="9" name="Textfeld 8">
            <a:extLst>
              <a:ext uri="{FF2B5EF4-FFF2-40B4-BE49-F238E27FC236}">
                <a16:creationId xmlns:a16="http://schemas.microsoft.com/office/drawing/2014/main" id="{8E21D917-332F-4947-AE31-C4F6D4C5EF52}"/>
              </a:ext>
            </a:extLst>
          </p:cNvPr>
          <p:cNvSpPr txBox="1"/>
          <p:nvPr/>
        </p:nvSpPr>
        <p:spPr>
          <a:xfrm>
            <a:off x="430306" y="1027815"/>
            <a:ext cx="11525250"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ts val="0"/>
              </a:spcAft>
              <a:buClrTx/>
              <a:buSzTx/>
              <a:buFontTx/>
              <a:buNone/>
              <a:tabLst/>
            </a:pPr>
            <a:r>
              <a:rPr lang="de-DE" sz="1800" b="1" dirty="0">
                <a:solidFill>
                  <a:srgbClr val="0070C0"/>
                </a:solidFill>
              </a:rPr>
              <a:t>Kampagne gegen Aktienrente</a:t>
            </a:r>
            <a:endParaRPr lang="de-DE" altLang="de-DE" dirty="0">
              <a:solidFill>
                <a:srgbClr val="0070C0"/>
              </a:solidFill>
              <a:latin typeface="+mn-lt"/>
            </a:endParaRPr>
          </a:p>
        </p:txBody>
      </p:sp>
      <p:pic>
        <p:nvPicPr>
          <p:cNvPr id="6" name="Grafik 5">
            <a:extLst>
              <a:ext uri="{FF2B5EF4-FFF2-40B4-BE49-F238E27FC236}">
                <a16:creationId xmlns:a16="http://schemas.microsoft.com/office/drawing/2014/main" id="{F6E309C7-E0F5-48D7-B58D-DB2405430D29}"/>
              </a:ext>
            </a:extLst>
          </p:cNvPr>
          <p:cNvPicPr>
            <a:picLocks noChangeAspect="1"/>
          </p:cNvPicPr>
          <p:nvPr/>
        </p:nvPicPr>
        <p:blipFill>
          <a:blip r:embed="rId4"/>
          <a:stretch>
            <a:fillRect/>
          </a:stretch>
        </p:blipFill>
        <p:spPr>
          <a:xfrm>
            <a:off x="123987" y="2522187"/>
            <a:ext cx="5403182" cy="3961117"/>
          </a:xfrm>
          <a:prstGeom prst="rect">
            <a:avLst/>
          </a:prstGeom>
        </p:spPr>
      </p:pic>
      <p:sp>
        <p:nvSpPr>
          <p:cNvPr id="7" name="Textfeld 6">
            <a:extLst>
              <a:ext uri="{FF2B5EF4-FFF2-40B4-BE49-F238E27FC236}">
                <a16:creationId xmlns:a16="http://schemas.microsoft.com/office/drawing/2014/main" id="{C71121D3-C722-4224-9D97-139A32679387}"/>
              </a:ext>
            </a:extLst>
          </p:cNvPr>
          <p:cNvSpPr txBox="1"/>
          <p:nvPr/>
        </p:nvSpPr>
        <p:spPr>
          <a:xfrm>
            <a:off x="10262168" y="6443234"/>
            <a:ext cx="1656915" cy="276999"/>
          </a:xfrm>
          <a:prstGeom prst="rect">
            <a:avLst/>
          </a:prstGeom>
          <a:noFill/>
        </p:spPr>
        <p:txBody>
          <a:bodyPr wrap="square" rtlCol="0">
            <a:spAutoFit/>
          </a:bodyPr>
          <a:lstStyle/>
          <a:p>
            <a:r>
              <a:rPr lang="de-DE" sz="1200" dirty="0"/>
              <a:t>Reiner Heyse, 04.03.22</a:t>
            </a:r>
          </a:p>
        </p:txBody>
      </p:sp>
    </p:spTree>
    <p:extLst>
      <p:ext uri="{BB962C8B-B14F-4D97-AF65-F5344CB8AC3E}">
        <p14:creationId xmlns:p14="http://schemas.microsoft.com/office/powerpoint/2010/main" val="3567955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DDA3770-F033-CD49-86BC-5F2AED27CC44}"/>
              </a:ext>
            </a:extLst>
          </p:cNvPr>
          <p:cNvPicPr>
            <a:picLocks noChangeAspect="1"/>
          </p:cNvPicPr>
          <p:nvPr/>
        </p:nvPicPr>
        <p:blipFill>
          <a:blip r:embed="rId2"/>
          <a:stretch>
            <a:fillRect/>
          </a:stretch>
        </p:blipFill>
        <p:spPr>
          <a:xfrm>
            <a:off x="333830" y="289153"/>
            <a:ext cx="3323770" cy="704894"/>
          </a:xfrm>
          <a:prstGeom prst="rect">
            <a:avLst/>
          </a:prstGeom>
        </p:spPr>
      </p:pic>
      <p:pic>
        <p:nvPicPr>
          <p:cNvPr id="7" name="Grafik 6">
            <a:extLst>
              <a:ext uri="{FF2B5EF4-FFF2-40B4-BE49-F238E27FC236}">
                <a16:creationId xmlns:a16="http://schemas.microsoft.com/office/drawing/2014/main" id="{A247BCE4-E1E3-42A5-80CD-73403BCABB7F}"/>
              </a:ext>
            </a:extLst>
          </p:cNvPr>
          <p:cNvPicPr>
            <a:picLocks noChangeAspect="1"/>
          </p:cNvPicPr>
          <p:nvPr/>
        </p:nvPicPr>
        <p:blipFill>
          <a:blip r:embed="rId3"/>
          <a:stretch>
            <a:fillRect/>
          </a:stretch>
        </p:blipFill>
        <p:spPr>
          <a:xfrm>
            <a:off x="4424771" y="165958"/>
            <a:ext cx="5056778" cy="6622301"/>
          </a:xfrm>
          <a:prstGeom prst="rect">
            <a:avLst/>
          </a:prstGeom>
        </p:spPr>
      </p:pic>
      <p:sp>
        <p:nvSpPr>
          <p:cNvPr id="9" name="Textfeld 8">
            <a:extLst>
              <a:ext uri="{FF2B5EF4-FFF2-40B4-BE49-F238E27FC236}">
                <a16:creationId xmlns:a16="http://schemas.microsoft.com/office/drawing/2014/main" id="{C9F8AF54-761B-49F0-9DE0-AB315174FBCE}"/>
              </a:ext>
            </a:extLst>
          </p:cNvPr>
          <p:cNvSpPr txBox="1"/>
          <p:nvPr/>
        </p:nvSpPr>
        <p:spPr>
          <a:xfrm>
            <a:off x="10248720" y="6423062"/>
            <a:ext cx="1656915" cy="276999"/>
          </a:xfrm>
          <a:prstGeom prst="rect">
            <a:avLst/>
          </a:prstGeom>
          <a:noFill/>
        </p:spPr>
        <p:txBody>
          <a:bodyPr wrap="square" rtlCol="0">
            <a:spAutoFit/>
          </a:bodyPr>
          <a:lstStyle/>
          <a:p>
            <a:r>
              <a:rPr lang="de-DE" sz="1200" dirty="0"/>
              <a:t>Reiner Heyse, 04.03.22</a:t>
            </a:r>
          </a:p>
        </p:txBody>
      </p:sp>
    </p:spTree>
    <p:extLst>
      <p:ext uri="{BB962C8B-B14F-4D97-AF65-F5344CB8AC3E}">
        <p14:creationId xmlns:p14="http://schemas.microsoft.com/office/powerpoint/2010/main" val="830417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DDA3770-F033-CD49-86BC-5F2AED27CC44}"/>
              </a:ext>
            </a:extLst>
          </p:cNvPr>
          <p:cNvPicPr>
            <a:picLocks noChangeAspect="1"/>
          </p:cNvPicPr>
          <p:nvPr/>
        </p:nvPicPr>
        <p:blipFill>
          <a:blip r:embed="rId3"/>
          <a:stretch>
            <a:fillRect/>
          </a:stretch>
        </p:blipFill>
        <p:spPr>
          <a:xfrm>
            <a:off x="333830" y="289153"/>
            <a:ext cx="3323770" cy="704894"/>
          </a:xfrm>
          <a:prstGeom prst="rect">
            <a:avLst/>
          </a:prstGeom>
        </p:spPr>
      </p:pic>
      <p:graphicFrame>
        <p:nvGraphicFramePr>
          <p:cNvPr id="3" name="Diagramm 2">
            <a:extLst>
              <a:ext uri="{FF2B5EF4-FFF2-40B4-BE49-F238E27FC236}">
                <a16:creationId xmlns:a16="http://schemas.microsoft.com/office/drawing/2014/main" id="{F7032635-9AA4-4574-8336-3145A1E5799D}"/>
              </a:ext>
            </a:extLst>
          </p:cNvPr>
          <p:cNvGraphicFramePr>
            <a:graphicFrameLocks/>
          </p:cNvGraphicFramePr>
          <p:nvPr>
            <p:extLst>
              <p:ext uri="{D42A27DB-BD31-4B8C-83A1-F6EECF244321}">
                <p14:modId xmlns:p14="http://schemas.microsoft.com/office/powerpoint/2010/main" val="1117889414"/>
              </p:ext>
            </p:extLst>
          </p:nvPr>
        </p:nvGraphicFramePr>
        <p:xfrm>
          <a:off x="1284194" y="994047"/>
          <a:ext cx="9466729" cy="4915935"/>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feld 3">
            <a:extLst>
              <a:ext uri="{FF2B5EF4-FFF2-40B4-BE49-F238E27FC236}">
                <a16:creationId xmlns:a16="http://schemas.microsoft.com/office/drawing/2014/main" id="{00591A74-F7EC-4EAB-A647-68DB6ACE1F53}"/>
              </a:ext>
            </a:extLst>
          </p:cNvPr>
          <p:cNvSpPr txBox="1"/>
          <p:nvPr/>
        </p:nvSpPr>
        <p:spPr>
          <a:xfrm>
            <a:off x="10248720" y="6423062"/>
            <a:ext cx="1656915" cy="276999"/>
          </a:xfrm>
          <a:prstGeom prst="rect">
            <a:avLst/>
          </a:prstGeom>
          <a:noFill/>
        </p:spPr>
        <p:txBody>
          <a:bodyPr wrap="square" rtlCol="0">
            <a:spAutoFit/>
          </a:bodyPr>
          <a:lstStyle/>
          <a:p>
            <a:r>
              <a:rPr lang="de-DE" sz="1200" dirty="0"/>
              <a:t>Reiner Heyse, 04.03.22</a:t>
            </a:r>
          </a:p>
        </p:txBody>
      </p:sp>
      <p:sp>
        <p:nvSpPr>
          <p:cNvPr id="2" name="Textfeld 1">
            <a:extLst>
              <a:ext uri="{FF2B5EF4-FFF2-40B4-BE49-F238E27FC236}">
                <a16:creationId xmlns:a16="http://schemas.microsoft.com/office/drawing/2014/main" id="{364847E7-6F6A-43FF-9B13-C8C6EF362DF2}"/>
              </a:ext>
            </a:extLst>
          </p:cNvPr>
          <p:cNvSpPr txBox="1"/>
          <p:nvPr/>
        </p:nvSpPr>
        <p:spPr>
          <a:xfrm>
            <a:off x="2245660" y="5909982"/>
            <a:ext cx="8370794" cy="400110"/>
          </a:xfrm>
          <a:prstGeom prst="rect">
            <a:avLst/>
          </a:prstGeom>
          <a:noFill/>
        </p:spPr>
        <p:txBody>
          <a:bodyPr wrap="square" rtlCol="0">
            <a:spAutoFit/>
          </a:bodyPr>
          <a:lstStyle/>
          <a:p>
            <a:r>
              <a:rPr lang="de-DE" dirty="0"/>
              <a:t>             </a:t>
            </a:r>
            <a:r>
              <a:rPr lang="de-DE" sz="2000" b="1" dirty="0"/>
              <a:t>+ 66%			+ 72%			   + 62%</a:t>
            </a:r>
          </a:p>
        </p:txBody>
      </p:sp>
    </p:spTree>
    <p:extLst>
      <p:ext uri="{BB962C8B-B14F-4D97-AF65-F5344CB8AC3E}">
        <p14:creationId xmlns:p14="http://schemas.microsoft.com/office/powerpoint/2010/main" val="2561750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DDA3770-F033-CD49-86BC-5F2AED27CC44}"/>
              </a:ext>
            </a:extLst>
          </p:cNvPr>
          <p:cNvPicPr>
            <a:picLocks noChangeAspect="1"/>
          </p:cNvPicPr>
          <p:nvPr/>
        </p:nvPicPr>
        <p:blipFill>
          <a:blip r:embed="rId3"/>
          <a:stretch>
            <a:fillRect/>
          </a:stretch>
        </p:blipFill>
        <p:spPr>
          <a:xfrm>
            <a:off x="333830" y="289153"/>
            <a:ext cx="3323770" cy="704894"/>
          </a:xfrm>
          <a:prstGeom prst="rect">
            <a:avLst/>
          </a:prstGeom>
        </p:spPr>
      </p:pic>
      <p:sp>
        <p:nvSpPr>
          <p:cNvPr id="3" name="Textfeld 2">
            <a:extLst>
              <a:ext uri="{FF2B5EF4-FFF2-40B4-BE49-F238E27FC236}">
                <a16:creationId xmlns:a16="http://schemas.microsoft.com/office/drawing/2014/main" id="{27AE058A-38A9-4006-B24F-99E7DD0E7CA1}"/>
              </a:ext>
            </a:extLst>
          </p:cNvPr>
          <p:cNvSpPr txBox="1"/>
          <p:nvPr/>
        </p:nvSpPr>
        <p:spPr>
          <a:xfrm>
            <a:off x="10248720" y="6423062"/>
            <a:ext cx="1656915" cy="276999"/>
          </a:xfrm>
          <a:prstGeom prst="rect">
            <a:avLst/>
          </a:prstGeom>
          <a:noFill/>
        </p:spPr>
        <p:txBody>
          <a:bodyPr wrap="square" rtlCol="0">
            <a:spAutoFit/>
          </a:bodyPr>
          <a:lstStyle/>
          <a:p>
            <a:r>
              <a:rPr lang="de-DE" sz="1200" dirty="0"/>
              <a:t>Reiner Heyse, 04.03.22</a:t>
            </a:r>
          </a:p>
        </p:txBody>
      </p:sp>
      <p:sp>
        <p:nvSpPr>
          <p:cNvPr id="2" name="Textfeld 1">
            <a:extLst>
              <a:ext uri="{FF2B5EF4-FFF2-40B4-BE49-F238E27FC236}">
                <a16:creationId xmlns:a16="http://schemas.microsoft.com/office/drawing/2014/main" id="{C2C973A7-3186-43E0-9B99-A3B14A776548}"/>
              </a:ext>
            </a:extLst>
          </p:cNvPr>
          <p:cNvSpPr txBox="1"/>
          <p:nvPr/>
        </p:nvSpPr>
        <p:spPr>
          <a:xfrm>
            <a:off x="333830" y="1358153"/>
            <a:ext cx="11701288" cy="4401205"/>
          </a:xfrm>
          <a:prstGeom prst="rect">
            <a:avLst/>
          </a:prstGeom>
          <a:noFill/>
        </p:spPr>
        <p:txBody>
          <a:bodyPr wrap="square" rtlCol="0">
            <a:spAutoFit/>
          </a:bodyPr>
          <a:lstStyle/>
          <a:p>
            <a:pPr>
              <a:spcAft>
                <a:spcPts val="600"/>
              </a:spcAft>
            </a:pPr>
            <a:r>
              <a:rPr lang="de-DE" sz="2400" b="1" dirty="0"/>
              <a:t>Bei den durchschnittlichen </a:t>
            </a:r>
            <a:r>
              <a:rPr lang="de-DE" sz="2400" b="1" dirty="0">
                <a:solidFill>
                  <a:srgbClr val="0070C0"/>
                </a:solidFill>
              </a:rPr>
              <a:t>Bestandsrenten</a:t>
            </a:r>
            <a:r>
              <a:rPr lang="de-DE" sz="2400" b="1" dirty="0"/>
              <a:t> sind die Unterschiede kleiner: </a:t>
            </a:r>
          </a:p>
          <a:p>
            <a:pPr>
              <a:spcAft>
                <a:spcPts val="600"/>
              </a:spcAft>
            </a:pPr>
            <a:r>
              <a:rPr lang="de-DE" sz="2400" b="1" dirty="0"/>
              <a:t>Renten insgesamt  	+ 48%,   	</a:t>
            </a:r>
            <a:r>
              <a:rPr lang="de-DE" sz="2000" dirty="0"/>
              <a:t>(Zugang: 66%)</a:t>
            </a:r>
          </a:p>
          <a:p>
            <a:pPr>
              <a:spcAft>
                <a:spcPts val="600"/>
              </a:spcAft>
            </a:pPr>
            <a:r>
              <a:rPr lang="de-DE" sz="2400" b="1" dirty="0"/>
              <a:t>bei Männern 		+ 57%, 		</a:t>
            </a:r>
            <a:r>
              <a:rPr lang="de-DE" sz="2000" dirty="0"/>
              <a:t>(Zugang: 72%)</a:t>
            </a:r>
          </a:p>
          <a:p>
            <a:pPr>
              <a:spcAft>
                <a:spcPts val="600"/>
              </a:spcAft>
            </a:pPr>
            <a:r>
              <a:rPr lang="de-DE" sz="2400" b="1" dirty="0"/>
              <a:t>bei Frauen 		+ 43%. 		</a:t>
            </a:r>
            <a:r>
              <a:rPr lang="de-DE" sz="2000" dirty="0"/>
              <a:t>(Zugang: 62%)</a:t>
            </a:r>
          </a:p>
          <a:p>
            <a:pPr>
              <a:spcAft>
                <a:spcPts val="600"/>
              </a:spcAft>
            </a:pPr>
            <a:endParaRPr lang="de-DE" sz="1200" b="1" dirty="0"/>
          </a:p>
          <a:p>
            <a:pPr>
              <a:spcAft>
                <a:spcPts val="600"/>
              </a:spcAft>
            </a:pPr>
            <a:r>
              <a:rPr lang="de-DE" sz="2400" b="1" dirty="0"/>
              <a:t>Gründe: </a:t>
            </a:r>
          </a:p>
          <a:p>
            <a:pPr>
              <a:spcAft>
                <a:spcPts val="600"/>
              </a:spcAft>
            </a:pPr>
            <a:r>
              <a:rPr lang="de-DE" sz="2400" b="1" dirty="0"/>
              <a:t>Erhöhungen der Renten in Österreich als Inflationsausgleich </a:t>
            </a:r>
            <a:r>
              <a:rPr lang="de-DE" sz="2000" dirty="0"/>
              <a:t>(nicht an Lohnentwicklung gekoppelt) </a:t>
            </a:r>
            <a:r>
              <a:rPr lang="de-DE" sz="2400" b="1" dirty="0"/>
              <a:t>und die erst teilweise wirkenden Rentenkürzungen in Deutschland.</a:t>
            </a:r>
          </a:p>
          <a:p>
            <a:pPr>
              <a:spcAft>
                <a:spcPts val="600"/>
              </a:spcAft>
            </a:pPr>
            <a:endParaRPr lang="de-DE" sz="1200" b="1" dirty="0"/>
          </a:p>
          <a:p>
            <a:pPr>
              <a:spcAft>
                <a:spcPts val="600"/>
              </a:spcAft>
            </a:pPr>
            <a:r>
              <a:rPr lang="de-DE" sz="2400" b="1" dirty="0"/>
              <a:t>Das wird sich ändern, weil die Rentenschwindsucht in Deutschland noch 20 bis 40 Jahre andauern wird.</a:t>
            </a:r>
          </a:p>
        </p:txBody>
      </p:sp>
    </p:spTree>
    <p:extLst>
      <p:ext uri="{BB962C8B-B14F-4D97-AF65-F5344CB8AC3E}">
        <p14:creationId xmlns:p14="http://schemas.microsoft.com/office/powerpoint/2010/main" val="4001701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F2D749CD-EC43-4862-B52F-41EFD096FA06}"/>
              </a:ext>
            </a:extLst>
          </p:cNvPr>
          <p:cNvPicPr>
            <a:picLocks noChangeAspect="1"/>
          </p:cNvPicPr>
          <p:nvPr/>
        </p:nvPicPr>
        <p:blipFill>
          <a:blip r:embed="rId2"/>
          <a:stretch>
            <a:fillRect/>
          </a:stretch>
        </p:blipFill>
        <p:spPr>
          <a:xfrm>
            <a:off x="333830" y="289153"/>
            <a:ext cx="3323770" cy="704894"/>
          </a:xfrm>
          <a:prstGeom prst="rect">
            <a:avLst/>
          </a:prstGeom>
        </p:spPr>
      </p:pic>
      <p:pic>
        <p:nvPicPr>
          <p:cNvPr id="3" name="Grafik 2">
            <a:extLst>
              <a:ext uri="{FF2B5EF4-FFF2-40B4-BE49-F238E27FC236}">
                <a16:creationId xmlns:a16="http://schemas.microsoft.com/office/drawing/2014/main" id="{9444BA0B-4344-D042-A453-B4EB217A210A}"/>
              </a:ext>
            </a:extLst>
          </p:cNvPr>
          <p:cNvPicPr>
            <a:picLocks noChangeAspect="1"/>
          </p:cNvPicPr>
          <p:nvPr/>
        </p:nvPicPr>
        <p:blipFill>
          <a:blip r:embed="rId3"/>
          <a:stretch>
            <a:fillRect/>
          </a:stretch>
        </p:blipFill>
        <p:spPr>
          <a:xfrm>
            <a:off x="1728993" y="854766"/>
            <a:ext cx="8615680" cy="5729341"/>
          </a:xfrm>
          <a:prstGeom prst="rect">
            <a:avLst/>
          </a:prstGeom>
        </p:spPr>
      </p:pic>
      <p:sp>
        <p:nvSpPr>
          <p:cNvPr id="5" name="Textfeld 4">
            <a:extLst>
              <a:ext uri="{FF2B5EF4-FFF2-40B4-BE49-F238E27FC236}">
                <a16:creationId xmlns:a16="http://schemas.microsoft.com/office/drawing/2014/main" id="{A4968033-91FD-4761-B607-1D2482005C0D}"/>
              </a:ext>
            </a:extLst>
          </p:cNvPr>
          <p:cNvSpPr txBox="1"/>
          <p:nvPr/>
        </p:nvSpPr>
        <p:spPr>
          <a:xfrm>
            <a:off x="10302512" y="6483578"/>
            <a:ext cx="1656915" cy="276999"/>
          </a:xfrm>
          <a:prstGeom prst="rect">
            <a:avLst/>
          </a:prstGeom>
          <a:noFill/>
        </p:spPr>
        <p:txBody>
          <a:bodyPr wrap="square" rtlCol="0">
            <a:spAutoFit/>
          </a:bodyPr>
          <a:lstStyle/>
          <a:p>
            <a:r>
              <a:rPr lang="de-DE" sz="1200" dirty="0"/>
              <a:t>Reiner Heyse, 04.03.22</a:t>
            </a:r>
          </a:p>
        </p:txBody>
      </p:sp>
    </p:spTree>
    <p:extLst>
      <p:ext uri="{BB962C8B-B14F-4D97-AF65-F5344CB8AC3E}">
        <p14:creationId xmlns:p14="http://schemas.microsoft.com/office/powerpoint/2010/main" val="814804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a:extLst>
              <a:ext uri="{FF2B5EF4-FFF2-40B4-BE49-F238E27FC236}">
                <a16:creationId xmlns:a16="http://schemas.microsoft.com/office/drawing/2014/main" id="{1C0DF2DB-EF53-6649-90EC-1A1AD29C0DF6}"/>
              </a:ext>
            </a:extLst>
          </p:cNvPr>
          <p:cNvSpPr txBox="1">
            <a:spLocks noChangeArrowheads="1"/>
          </p:cNvSpPr>
          <p:nvPr/>
        </p:nvSpPr>
        <p:spPr bwMode="auto">
          <a:xfrm>
            <a:off x="1755775" y="1676400"/>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de-DE" altLang="de-DE" sz="2400">
              <a:latin typeface="Times New Roman" panose="02020603050405020304" pitchFamily="18" charset="0"/>
            </a:endParaRPr>
          </a:p>
        </p:txBody>
      </p:sp>
      <p:pic>
        <p:nvPicPr>
          <p:cNvPr id="12291" name="Grafik 2" descr="Ein Bild, das Screenshot enthält.&#10;&#10;Automatisch generierte Beschreibung">
            <a:extLst>
              <a:ext uri="{FF2B5EF4-FFF2-40B4-BE49-F238E27FC236}">
                <a16:creationId xmlns:a16="http://schemas.microsoft.com/office/drawing/2014/main" id="{6BC1C022-E41F-CD4F-851A-85D1BAE1D5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8324" y="1412876"/>
            <a:ext cx="9107114" cy="490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feld 1">
            <a:extLst>
              <a:ext uri="{FF2B5EF4-FFF2-40B4-BE49-F238E27FC236}">
                <a16:creationId xmlns:a16="http://schemas.microsoft.com/office/drawing/2014/main" id="{72622374-0E56-A647-9867-EC6C201EE282}"/>
              </a:ext>
            </a:extLst>
          </p:cNvPr>
          <p:cNvSpPr txBox="1">
            <a:spLocks noChangeArrowheads="1"/>
          </p:cNvSpPr>
          <p:nvPr/>
        </p:nvSpPr>
        <p:spPr bwMode="auto">
          <a:xfrm>
            <a:off x="3357563" y="464535"/>
            <a:ext cx="71278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de-DE" altLang="de-DE" sz="2000" b="1" dirty="0"/>
              <a:t>Die Renten-Schwindsucht in Euro ausgedrückt.</a:t>
            </a:r>
          </a:p>
          <a:p>
            <a:pPr algn="ctr">
              <a:spcBef>
                <a:spcPct val="0"/>
              </a:spcBef>
              <a:buFontTx/>
              <a:buNone/>
            </a:pPr>
            <a:r>
              <a:rPr lang="de-DE" altLang="de-DE" sz="2000" b="1" dirty="0"/>
              <a:t>Sie ist eine „Deutsche Krankheit“.</a:t>
            </a:r>
          </a:p>
        </p:txBody>
      </p:sp>
      <p:sp>
        <p:nvSpPr>
          <p:cNvPr id="7" name="Textfeld 6">
            <a:extLst>
              <a:ext uri="{FF2B5EF4-FFF2-40B4-BE49-F238E27FC236}">
                <a16:creationId xmlns:a16="http://schemas.microsoft.com/office/drawing/2014/main" id="{8645DE81-91AA-46CF-BE4F-4B904BFB8E14}"/>
              </a:ext>
            </a:extLst>
          </p:cNvPr>
          <p:cNvSpPr txBox="1"/>
          <p:nvPr/>
        </p:nvSpPr>
        <p:spPr>
          <a:xfrm>
            <a:off x="10248720" y="6423062"/>
            <a:ext cx="1656915" cy="276999"/>
          </a:xfrm>
          <a:prstGeom prst="rect">
            <a:avLst/>
          </a:prstGeom>
          <a:noFill/>
        </p:spPr>
        <p:txBody>
          <a:bodyPr wrap="square" rtlCol="0">
            <a:spAutoFit/>
          </a:bodyPr>
          <a:lstStyle/>
          <a:p>
            <a:r>
              <a:rPr lang="de-DE" sz="1200" dirty="0"/>
              <a:t>Reiner Heyse, 04.03.22</a:t>
            </a:r>
          </a:p>
        </p:txBody>
      </p:sp>
      <p:pic>
        <p:nvPicPr>
          <p:cNvPr id="8" name="Grafik 7">
            <a:extLst>
              <a:ext uri="{FF2B5EF4-FFF2-40B4-BE49-F238E27FC236}">
                <a16:creationId xmlns:a16="http://schemas.microsoft.com/office/drawing/2014/main" id="{540E797D-4AF5-4743-9626-21B0F99CDB7F}"/>
              </a:ext>
            </a:extLst>
          </p:cNvPr>
          <p:cNvPicPr>
            <a:picLocks noChangeAspect="1"/>
          </p:cNvPicPr>
          <p:nvPr/>
        </p:nvPicPr>
        <p:blipFill>
          <a:blip r:embed="rId4"/>
          <a:stretch>
            <a:fillRect/>
          </a:stretch>
        </p:blipFill>
        <p:spPr>
          <a:xfrm>
            <a:off x="333830" y="289153"/>
            <a:ext cx="3323770" cy="70489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DDA3770-F033-CD49-86BC-5F2AED27CC44}"/>
              </a:ext>
            </a:extLst>
          </p:cNvPr>
          <p:cNvPicPr>
            <a:picLocks noChangeAspect="1"/>
          </p:cNvPicPr>
          <p:nvPr/>
        </p:nvPicPr>
        <p:blipFill>
          <a:blip r:embed="rId3"/>
          <a:stretch>
            <a:fillRect/>
          </a:stretch>
        </p:blipFill>
        <p:spPr>
          <a:xfrm>
            <a:off x="333830" y="289153"/>
            <a:ext cx="3323770" cy="704894"/>
          </a:xfrm>
          <a:prstGeom prst="rect">
            <a:avLst/>
          </a:prstGeom>
        </p:spPr>
      </p:pic>
      <p:sp>
        <p:nvSpPr>
          <p:cNvPr id="2" name="Textfeld 1">
            <a:extLst>
              <a:ext uri="{FF2B5EF4-FFF2-40B4-BE49-F238E27FC236}">
                <a16:creationId xmlns:a16="http://schemas.microsoft.com/office/drawing/2014/main" id="{98A50A0A-0B26-4E12-B9C9-7C9DC78E650C}"/>
              </a:ext>
            </a:extLst>
          </p:cNvPr>
          <p:cNvSpPr txBox="1"/>
          <p:nvPr/>
        </p:nvSpPr>
        <p:spPr>
          <a:xfrm>
            <a:off x="396687" y="1842248"/>
            <a:ext cx="11073653" cy="2046714"/>
          </a:xfrm>
          <a:prstGeom prst="rect">
            <a:avLst/>
          </a:prstGeom>
          <a:noFill/>
        </p:spPr>
        <p:txBody>
          <a:bodyPr wrap="square" rtlCol="0">
            <a:spAutoFit/>
          </a:bodyPr>
          <a:lstStyle/>
          <a:p>
            <a:pPr>
              <a:spcAft>
                <a:spcPts val="600"/>
              </a:spcAft>
            </a:pPr>
            <a:r>
              <a:rPr lang="de-DE" sz="2800" b="1" dirty="0">
                <a:solidFill>
                  <a:srgbClr val="FF0000"/>
                </a:solidFill>
              </a:rPr>
              <a:t>Österreich:</a:t>
            </a:r>
            <a:r>
              <a:rPr lang="de-DE" b="1" dirty="0">
                <a:solidFill>
                  <a:srgbClr val="FF0000"/>
                </a:solidFill>
              </a:rPr>
              <a:t> Aufstockung der Rente durch „Ausgleichszulage“ bzw. „Pensionsbonus“ auf mindestens</a:t>
            </a:r>
          </a:p>
          <a:p>
            <a:pPr>
              <a:spcAft>
                <a:spcPts val="600"/>
              </a:spcAft>
            </a:pPr>
            <a:r>
              <a:rPr lang="de-DE" sz="2800" dirty="0">
                <a:solidFill>
                  <a:srgbClr val="FF0000"/>
                </a:solidFill>
              </a:rPr>
              <a:t>nach 15 Jahren:			</a:t>
            </a:r>
            <a:r>
              <a:rPr lang="de-DE" sz="2800" b="1" dirty="0">
                <a:solidFill>
                  <a:srgbClr val="FF0000"/>
                </a:solidFill>
              </a:rPr>
              <a:t>1.167 Euro</a:t>
            </a:r>
          </a:p>
          <a:p>
            <a:pPr>
              <a:spcAft>
                <a:spcPts val="600"/>
              </a:spcAft>
            </a:pPr>
            <a:r>
              <a:rPr lang="de-DE" sz="2800" dirty="0">
                <a:solidFill>
                  <a:srgbClr val="FF0000"/>
                </a:solidFill>
              </a:rPr>
              <a:t>nach 30 Jahren:			</a:t>
            </a:r>
            <a:r>
              <a:rPr lang="de-DE" sz="2800" b="1" dirty="0">
                <a:solidFill>
                  <a:srgbClr val="FF0000"/>
                </a:solidFill>
              </a:rPr>
              <a:t>1.299 Euro</a:t>
            </a:r>
          </a:p>
          <a:p>
            <a:r>
              <a:rPr lang="de-DE" sz="2800" dirty="0">
                <a:solidFill>
                  <a:srgbClr val="FF0000"/>
                </a:solidFill>
              </a:rPr>
              <a:t>nach 40 Jahren:			</a:t>
            </a:r>
            <a:r>
              <a:rPr lang="de-DE" sz="2800" b="1" dirty="0">
                <a:solidFill>
                  <a:srgbClr val="FF0000"/>
                </a:solidFill>
              </a:rPr>
              <a:t>1.563 Euro</a:t>
            </a:r>
          </a:p>
        </p:txBody>
      </p:sp>
      <p:sp>
        <p:nvSpPr>
          <p:cNvPr id="3" name="Textfeld 2">
            <a:extLst>
              <a:ext uri="{FF2B5EF4-FFF2-40B4-BE49-F238E27FC236}">
                <a16:creationId xmlns:a16="http://schemas.microsoft.com/office/drawing/2014/main" id="{C461987E-5062-4BE0-8EDA-74A98E839ECC}"/>
              </a:ext>
            </a:extLst>
          </p:cNvPr>
          <p:cNvSpPr txBox="1"/>
          <p:nvPr/>
        </p:nvSpPr>
        <p:spPr>
          <a:xfrm>
            <a:off x="2581835" y="1027665"/>
            <a:ext cx="6414247" cy="584775"/>
          </a:xfrm>
          <a:prstGeom prst="rect">
            <a:avLst/>
          </a:prstGeom>
          <a:noFill/>
        </p:spPr>
        <p:txBody>
          <a:bodyPr wrap="square" rtlCol="0">
            <a:spAutoFit/>
          </a:bodyPr>
          <a:lstStyle/>
          <a:p>
            <a:pPr algn="ctr"/>
            <a:r>
              <a:rPr lang="de-DE" sz="3200" b="1" dirty="0"/>
              <a:t>Mindestsicherung </a:t>
            </a:r>
            <a:r>
              <a:rPr lang="de-DE" sz="2000" dirty="0"/>
              <a:t>(2021)</a:t>
            </a:r>
          </a:p>
        </p:txBody>
      </p:sp>
      <p:sp>
        <p:nvSpPr>
          <p:cNvPr id="4" name="Textfeld 3">
            <a:extLst>
              <a:ext uri="{FF2B5EF4-FFF2-40B4-BE49-F238E27FC236}">
                <a16:creationId xmlns:a16="http://schemas.microsoft.com/office/drawing/2014/main" id="{24B3B47E-4F7B-470F-B79F-F71D044A845D}"/>
              </a:ext>
            </a:extLst>
          </p:cNvPr>
          <p:cNvSpPr txBox="1"/>
          <p:nvPr/>
        </p:nvSpPr>
        <p:spPr>
          <a:xfrm>
            <a:off x="463924" y="4141694"/>
            <a:ext cx="10145805" cy="2154436"/>
          </a:xfrm>
          <a:prstGeom prst="rect">
            <a:avLst/>
          </a:prstGeom>
          <a:noFill/>
        </p:spPr>
        <p:txBody>
          <a:bodyPr wrap="square" rtlCol="0">
            <a:spAutoFit/>
          </a:bodyPr>
          <a:lstStyle/>
          <a:p>
            <a:pPr>
              <a:spcAft>
                <a:spcPts val="600"/>
              </a:spcAft>
            </a:pPr>
            <a:r>
              <a:rPr lang="de-DE" sz="2800" b="1" dirty="0">
                <a:solidFill>
                  <a:srgbClr val="0070C0"/>
                </a:solidFill>
              </a:rPr>
              <a:t>Deutschland:</a:t>
            </a:r>
            <a:r>
              <a:rPr lang="de-DE" b="1" dirty="0">
                <a:solidFill>
                  <a:srgbClr val="0070C0"/>
                </a:solidFill>
              </a:rPr>
              <a:t> Aufstockung der Rente durch „Grundsicherung“ bzw. „Grundrente“ auf</a:t>
            </a:r>
          </a:p>
          <a:p>
            <a:pPr>
              <a:spcAft>
                <a:spcPts val="600"/>
              </a:spcAft>
            </a:pPr>
            <a:r>
              <a:rPr lang="de-DE" sz="2800" dirty="0">
                <a:solidFill>
                  <a:srgbClr val="0070C0"/>
                </a:solidFill>
              </a:rPr>
              <a:t>Grundsicherung:	</a:t>
            </a:r>
            <a:r>
              <a:rPr lang="de-DE" sz="2800" b="1" dirty="0">
                <a:solidFill>
                  <a:srgbClr val="0070C0"/>
                </a:solidFill>
              </a:rPr>
              <a:t>		</a:t>
            </a:r>
            <a:r>
              <a:rPr lang="de-DE" dirty="0">
                <a:solidFill>
                  <a:srgbClr val="0070C0"/>
                </a:solidFill>
              </a:rPr>
              <a:t>ca.</a:t>
            </a:r>
            <a:r>
              <a:rPr lang="de-DE" sz="2800" b="1" dirty="0">
                <a:solidFill>
                  <a:srgbClr val="0070C0"/>
                </a:solidFill>
              </a:rPr>
              <a:t> 800 bis 900 Euro </a:t>
            </a:r>
            <a:r>
              <a:rPr lang="de-DE" dirty="0">
                <a:solidFill>
                  <a:srgbClr val="0070C0"/>
                </a:solidFill>
              </a:rPr>
              <a:t>(je nach Wohnort)</a:t>
            </a:r>
          </a:p>
          <a:p>
            <a:r>
              <a:rPr lang="de-DE" sz="2800" dirty="0">
                <a:solidFill>
                  <a:srgbClr val="0070C0"/>
                </a:solidFill>
              </a:rPr>
              <a:t>Grundrente nach 35 Jahren:</a:t>
            </a:r>
            <a:r>
              <a:rPr lang="de-DE" sz="2800" b="1" dirty="0">
                <a:solidFill>
                  <a:srgbClr val="0070C0"/>
                </a:solidFill>
              </a:rPr>
              <a:t>	</a:t>
            </a:r>
            <a:r>
              <a:rPr lang="de-DE" dirty="0">
                <a:solidFill>
                  <a:srgbClr val="0070C0"/>
                </a:solidFill>
              </a:rPr>
              <a:t>für sehr wenige bis zu </a:t>
            </a:r>
            <a:r>
              <a:rPr lang="de-DE" sz="2800" b="1" dirty="0">
                <a:solidFill>
                  <a:srgbClr val="0070C0"/>
                </a:solidFill>
              </a:rPr>
              <a:t>1050 Euro</a:t>
            </a:r>
          </a:p>
          <a:p>
            <a:endParaRPr lang="de-DE" sz="2000" dirty="0">
              <a:solidFill>
                <a:srgbClr val="0070C0"/>
              </a:solidFill>
            </a:endParaRPr>
          </a:p>
          <a:p>
            <a:r>
              <a:rPr lang="de-DE" sz="2000" dirty="0">
                <a:solidFill>
                  <a:srgbClr val="0070C0"/>
                </a:solidFill>
              </a:rPr>
              <a:t>(Anmerkung: Beamten-Mindestpension nach fünf Jahren: 1.866 Euro – Bundesbeamte)</a:t>
            </a:r>
          </a:p>
        </p:txBody>
      </p:sp>
      <p:sp>
        <p:nvSpPr>
          <p:cNvPr id="6" name="Textfeld 5">
            <a:extLst>
              <a:ext uri="{FF2B5EF4-FFF2-40B4-BE49-F238E27FC236}">
                <a16:creationId xmlns:a16="http://schemas.microsoft.com/office/drawing/2014/main" id="{C2D3AC35-72A8-428F-B3B3-1A14BB92E7C1}"/>
              </a:ext>
            </a:extLst>
          </p:cNvPr>
          <p:cNvSpPr txBox="1"/>
          <p:nvPr/>
        </p:nvSpPr>
        <p:spPr>
          <a:xfrm>
            <a:off x="10248720" y="6423062"/>
            <a:ext cx="1656915" cy="276999"/>
          </a:xfrm>
          <a:prstGeom prst="rect">
            <a:avLst/>
          </a:prstGeom>
          <a:noFill/>
        </p:spPr>
        <p:txBody>
          <a:bodyPr wrap="square" rtlCol="0">
            <a:spAutoFit/>
          </a:bodyPr>
          <a:lstStyle/>
          <a:p>
            <a:r>
              <a:rPr lang="de-DE" sz="1200" dirty="0"/>
              <a:t>Reiner Heyse, 04.03.22</a:t>
            </a:r>
          </a:p>
        </p:txBody>
      </p:sp>
    </p:spTree>
    <p:extLst>
      <p:ext uri="{BB962C8B-B14F-4D97-AF65-F5344CB8AC3E}">
        <p14:creationId xmlns:p14="http://schemas.microsoft.com/office/powerpoint/2010/main" val="352403607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1291</Words>
  <Application>Microsoft Office PowerPoint</Application>
  <PresentationFormat>Breitbild</PresentationFormat>
  <Paragraphs>192</Paragraphs>
  <Slides>30</Slides>
  <Notes>21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30</vt:i4>
      </vt:variant>
    </vt:vector>
  </HeadingPairs>
  <TitlesOfParts>
    <vt:vector size="35" baseType="lpstr">
      <vt:lpstr>Arial</vt:lpstr>
      <vt:lpstr>Calibri</vt:lpstr>
      <vt:lpstr>Calibri Light</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Rentenkampagne 2021 – 05.02.2021</dc:title>
  <dc:creator>Reiner Heyse</dc:creator>
  <cp:lastModifiedBy>Reiner Heyse</cp:lastModifiedBy>
  <cp:revision>188</cp:revision>
  <dcterms:created xsi:type="dcterms:W3CDTF">2021-02-04T21:05:24Z</dcterms:created>
  <dcterms:modified xsi:type="dcterms:W3CDTF">2022-03-04T17:40:09Z</dcterms:modified>
</cp:coreProperties>
</file>