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media/image33.jpeg" ContentType="image/jpeg"/>
  <Override PartName="/ppt/media/image31.jpeg" ContentType="image/jpeg"/>
  <Override PartName="/ppt/media/image29.jpeg" ContentType="image/jpeg"/>
  <Override PartName="/ppt/media/image24.jpeg" ContentType="image/jpe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34.png" ContentType="image/png"/>
  <Override PartName="/ppt/media/image32.png" ContentType="image/png"/>
  <Override PartName="/ppt/media/image30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9.jpeg" ContentType="image/jpeg"/>
  <Override PartName="/ppt/media/image10.png" ContentType="image/png"/>
  <Override PartName="/ppt/media/image19.jpeg" ContentType="image/jpeg"/>
  <Override PartName="/ppt/media/image14.jpeg" ContentType="image/jpeg"/>
  <Override PartName="/ppt/media/image13.jpeg" ContentType="image/jpeg"/>
  <Override PartName="/ppt/media/image11.jpeg" ContentType="image/jpeg"/>
  <Override PartName="/ppt/media/image12.jpeg" ContentType="image/jpeg"/>
  <Override PartName="/ppt/media/image16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88162" cy="100187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400" spc="-1" strike="noStrike">
                <a:solidFill>
                  <a:srgbClr val="595959"/>
                </a:solidFill>
                <a:latin typeface="Calibri"/>
              </a:defRPr>
            </a:pPr>
            <a:r>
              <a:rPr b="0" sz="1400" spc="-1" strike="noStrike">
                <a:solidFill>
                  <a:srgbClr val="595959"/>
                </a:solidFill>
                <a:latin typeface="Calibri"/>
              </a:rPr>
              <a:t>Mehr-/Minderausgaben zum Niveau 1960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ineChart>
        <c:grouping val="standard"/>
        <c:varyColors val="0"/>
        <c:ser>
          <c:idx val="0"/>
          <c:order val="0"/>
          <c:spPr>
            <a:solidFill>
              <a:srgbClr val="4472c4"/>
            </a:solidFill>
            <a:ln w="28440">
              <a:solidFill>
                <a:srgbClr val="4472c4"/>
              </a:solidFill>
              <a:round/>
            </a:ln>
          </c:spPr>
          <c:marker>
            <c:symbol val="none"/>
          </c:marker>
          <c:dLbls>
            <c:numFmt formatCode="0.000" sourceLinked="1"/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65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1088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5"/>
                <c:pt idx="0">
                  <c:v>0.358247544595621</c:v>
                </c:pt>
                <c:pt idx="1">
                  <c:v>0.25</c:v>
                </c:pt>
                <c:pt idx="2">
                  <c:v>0.15</c:v>
                </c:pt>
                <c:pt idx="3">
                  <c:v>0</c:v>
                </c:pt>
                <c:pt idx="4">
                  <c:v>0</c:v>
                </c:pt>
                <c:pt idx="5">
                  <c:v>-0.3</c:v>
                </c:pt>
                <c:pt idx="6">
                  <c:v>-0.5</c:v>
                </c:pt>
                <c:pt idx="7">
                  <c:v>-0.7</c:v>
                </c:pt>
                <c:pt idx="8">
                  <c:v>-0.885826836862986</c:v>
                </c:pt>
                <c:pt idx="9">
                  <c:v>-0.149533826162882</c:v>
                </c:pt>
                <c:pt idx="10">
                  <c:v>0.551572845293372</c:v>
                </c:pt>
                <c:pt idx="11">
                  <c:v>0.888802923307919</c:v>
                </c:pt>
                <c:pt idx="12">
                  <c:v>0.543623470873912</c:v>
                </c:pt>
                <c:pt idx="13">
                  <c:v>-0.42884305916429</c:v>
                </c:pt>
                <c:pt idx="14">
                  <c:v>-3.26771674334155</c:v>
                </c:pt>
                <c:pt idx="15">
                  <c:v>-3.25209720075899</c:v>
                </c:pt>
                <c:pt idx="16">
                  <c:v>-2.80591098718252</c:v>
                </c:pt>
                <c:pt idx="17">
                  <c:v>-1.48516597875628</c:v>
                </c:pt>
                <c:pt idx="18">
                  <c:v>3.8443800995834</c:v>
                </c:pt>
                <c:pt idx="19">
                  <c:v>2.00289049924926</c:v>
                </c:pt>
                <c:pt idx="20">
                  <c:v>3.65555308883914</c:v>
                </c:pt>
                <c:pt idx="21">
                  <c:v>2.86635798073851</c:v>
                </c:pt>
                <c:pt idx="22">
                  <c:v>0.0767790002685162</c:v>
                </c:pt>
                <c:pt idx="23">
                  <c:v>-0.502939973076352</c:v>
                </c:pt>
                <c:pt idx="24">
                  <c:v>0.937426752808118</c:v>
                </c:pt>
                <c:pt idx="25">
                  <c:v>4.55993219177555</c:v>
                </c:pt>
                <c:pt idx="26">
                  <c:v>5.04806145016608</c:v>
                </c:pt>
                <c:pt idx="27">
                  <c:v>5.4509210785107</c:v>
                </c:pt>
                <c:pt idx="28">
                  <c:v>3.88048484433546</c:v>
                </c:pt>
                <c:pt idx="29">
                  <c:v>1.67132207721074</c:v>
                </c:pt>
                <c:pt idx="30">
                  <c:v>2.16430115477657</c:v>
                </c:pt>
                <c:pt idx="31">
                  <c:v>1.67726701355607</c:v>
                </c:pt>
                <c:pt idx="32">
                  <c:v>0.426991727292275</c:v>
                </c:pt>
                <c:pt idx="33">
                  <c:v>-3.38284104557637</c:v>
                </c:pt>
                <c:pt idx="34">
                  <c:v>-2.02461028824659</c:v>
                </c:pt>
                <c:pt idx="35">
                  <c:v>-19.9045414978011</c:v>
                </c:pt>
                <c:pt idx="36">
                  <c:v>-18.9302682192516</c:v>
                </c:pt>
                <c:pt idx="37">
                  <c:v>-19.6687307955635</c:v>
                </c:pt>
                <c:pt idx="38">
                  <c:v>13.6008952787593</c:v>
                </c:pt>
                <c:pt idx="39">
                  <c:v>16.8564702515067</c:v>
                </c:pt>
                <c:pt idx="40">
                  <c:v>18.2434009074134</c:v>
                </c:pt>
                <c:pt idx="41">
                  <c:v>18.7429382730101</c:v>
                </c:pt>
                <c:pt idx="42">
                  <c:v>15.9162643656495</c:v>
                </c:pt>
                <c:pt idx="43">
                  <c:v>13.6693099793538</c:v>
                </c:pt>
                <c:pt idx="44">
                  <c:v>8.45951937204244</c:v>
                </c:pt>
                <c:pt idx="45">
                  <c:v>8.39974790351828</c:v>
                </c:pt>
                <c:pt idx="46">
                  <c:v>7.03147505472753</c:v>
                </c:pt>
                <c:pt idx="47">
                  <c:v>-1.66436309220013</c:v>
                </c:pt>
                <c:pt idx="48">
                  <c:v>-10.8205652453804</c:v>
                </c:pt>
                <c:pt idx="49">
                  <c:v>-25.6904275542341</c:v>
                </c:pt>
                <c:pt idx="50">
                  <c:v>-39.6712942928631</c:v>
                </c:pt>
                <c:pt idx="51">
                  <c:v>-45.7473953063231</c:v>
                </c:pt>
                <c:pt idx="52">
                  <c:v>-34.4238132896817</c:v>
                </c:pt>
                <c:pt idx="53">
                  <c:v>-42.00559593549</c:v>
                </c:pt>
                <c:pt idx="54">
                  <c:v>-55.7202329997813</c:v>
                </c:pt>
                <c:pt idx="55">
                  <c:v>-58.6856793744847</c:v>
                </c:pt>
                <c:pt idx="56">
                  <c:v>-63.9631924192928</c:v>
                </c:pt>
                <c:pt idx="57">
                  <c:v>-70.9777498288374</c:v>
                </c:pt>
                <c:pt idx="58">
                  <c:v>-72.3826526630519</c:v>
                </c:pt>
                <c:pt idx="59">
                  <c:v>-75.7357542935862</c:v>
                </c:pt>
                <c:pt idx="60">
                  <c:v>-83.6701571162418</c:v>
                </c:pt>
                <c:pt idx="61">
                  <c:v>-87.9919090677911</c:v>
                </c:pt>
                <c:pt idx="62">
                  <c:v>-90.424486463785</c:v>
                </c:pt>
                <c:pt idx="63">
                  <c:v>-69.8751871833493</c:v>
                </c:pt>
                <c:pt idx="64">
                  <c:v>-88.2713807348341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53460158"/>
        <c:axId val="43787869"/>
      </c:lineChart>
      <c:catAx>
        <c:axId val="53460158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DD/MM/YYYY" sourceLinked="1"/>
        <c:majorTickMark val="none"/>
        <c:minorTickMark val="none"/>
        <c:tickLblPos val="low"/>
        <c:spPr>
          <a:ln w="9360">
            <a:solidFill>
              <a:srgbClr val="4472c4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43787869"/>
        <c:crosses val="autoZero"/>
        <c:auto val="1"/>
        <c:lblAlgn val="ctr"/>
        <c:lblOffset val="100"/>
      </c:catAx>
      <c:valAx>
        <c:axId val="43787869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53460158"/>
        <c:crosses val="autoZero"/>
        <c:crossBetween val="midCat"/>
      </c:valAx>
      <c:spPr>
        <a:solidFill>
          <a:srgbClr val="ffffcc"/>
        </a:solidFill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Folie mittels Klicken verschieben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de-DE" sz="2000" spc="-1" strike="noStrike">
                <a:latin typeface="Arial"/>
              </a:rPr>
              <a:t>Format der Notizen mittels Klicken 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CE59ED0-FF4A-4AC9-B432-5E7931C0BB2F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6480" rIns="96480" tIns="48240" bIns="48240" anchor="b"/>
          <a:p>
            <a:pPr algn="r">
              <a:lnSpc>
                <a:spcPct val="100000"/>
              </a:lnSpc>
            </a:pPr>
            <a:fld id="{B8D98D31-A0F4-4BC1-AB6A-34B5637984E0}" type="slidenum">
              <a:rPr b="0" lang="de-DE" sz="13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300" spc="-1" strike="noStrike">
              <a:latin typeface="Times New Roman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ldImg"/>
          </p:nvPr>
        </p:nvSpPr>
        <p:spPr>
          <a:xfrm>
            <a:off x="439560" y="1252440"/>
            <a:ext cx="6008400" cy="3381120"/>
          </a:xfrm>
          <a:prstGeom prst="rect">
            <a:avLst/>
          </a:prstGeom>
        </p:spPr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6480" rIns="96480" tIns="48240" bIns="48240"/>
          <a:p>
            <a:endParaRPr b="0" lang="de-DE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6480" rIns="96480" tIns="48240" bIns="48240" anchor="b"/>
          <a:p>
            <a:pPr algn="r">
              <a:lnSpc>
                <a:spcPct val="100000"/>
              </a:lnSpc>
            </a:pPr>
            <a:fld id="{3180DA06-12A0-4A9A-BA73-4BF1711BDCB6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Img"/>
          </p:nvPr>
        </p:nvSpPr>
        <p:spPr>
          <a:xfrm>
            <a:off x="439560" y="1252440"/>
            <a:ext cx="6008400" cy="3381120"/>
          </a:xfrm>
          <a:prstGeom prst="rect">
            <a:avLst/>
          </a:prstGeom>
        </p:spPr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6480" rIns="96480" tIns="48240" bIns="48240"/>
          <a:p>
            <a:endParaRPr b="0" lang="de-DE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439560" y="1252440"/>
            <a:ext cx="6008400" cy="3381120"/>
          </a:xfrm>
          <a:prstGeom prst="rect">
            <a:avLst/>
          </a:prstGeom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6480" rIns="96480" tIns="48240" bIns="48240"/>
          <a:p>
            <a:endParaRPr b="0" lang="de-DE" sz="2000" spc="-1" strike="noStrike">
              <a:latin typeface="Arial"/>
            </a:endParaRPr>
          </a:p>
        </p:txBody>
      </p:sp>
      <p:sp>
        <p:nvSpPr>
          <p:cNvPr id="169" name="TextShape 3"/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6480" rIns="96480" tIns="48240" bIns="48240" anchor="b"/>
          <a:p>
            <a:pPr algn="r">
              <a:lnSpc>
                <a:spcPct val="100000"/>
              </a:lnSpc>
            </a:pPr>
            <a:fld id="{F96FC328-B572-4931-84CB-DB087D46AB15}" type="slidenum">
              <a:rPr b="0" lang="de-DE" sz="1300" spc="-1" strike="noStrike">
                <a:solidFill>
                  <a:srgbClr val="000000"/>
                </a:solidFill>
                <a:latin typeface="Calibri"/>
              </a:rPr>
              <a:t>&lt;Foliennummer&gt;</a:t>
            </a:fld>
            <a:endParaRPr b="0" lang="de-DE" sz="13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</a:rPr>
              <a:t>Mastertitelformat bearbeiten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AF4647A-B87A-48F6-9589-95735377F93D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11.03.22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F355996-F80A-4F76-BF52-BE5A67887A4C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7551FEA-E69A-40DA-BACC-2808D2192A25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11.03.22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A820A3F-20AB-4D03-8572-51545A6960D1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657600" y="507960"/>
            <a:ext cx="8051040" cy="3654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r">
              <a:lnSpc>
                <a:spcPct val="90000"/>
              </a:lnSpc>
            </a:pPr>
            <a:r>
              <a:rPr b="1" lang="de-DE" sz="2700" spc="-1" strike="noStrike">
                <a:solidFill>
                  <a:srgbClr val="027a06"/>
                </a:solidFill>
                <a:latin typeface="Calibri Light"/>
              </a:rPr>
              <a:t> </a:t>
            </a:r>
            <a:br/>
            <a:br/>
            <a:br/>
            <a:br/>
            <a:br/>
            <a:br/>
            <a:br/>
            <a:br/>
            <a:r>
              <a:rPr b="1" lang="de-DE" sz="20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Grafik 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333720" y="1006200"/>
            <a:ext cx="11615760" cy="506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  <a:ea typeface="Calibri"/>
              </a:rPr>
              <a:t>Videokonferenz am 22.02.2022</a:t>
            </a:r>
            <a:endParaRPr b="0" lang="de-DE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Dimension der Probleme und zeitliche Horizonte: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- Gesellschaftliche Basics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- Mehrkosten durch die geburtenstarken Jahrgänge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- Reform-Mehrkosten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(Haupt)-Finanzierungsquellen: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- Beitragserhöhungen im Kontext von Produktivitätswachstum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- Umleitung der Fördergelder für private Vorsorge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- Nicht betragsgedeckte Leistungen vollständig durch Steuern finanzieren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- Echte Steuerzuschüsse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- Erwerbstätigenversicherung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Demografische Gesichtspunkte: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- Altenquotient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- Erwerbstätigenquote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- Rentnerquotient </a:t>
            </a:r>
            <a:endParaRPr b="0" lang="de-DE" sz="1800" spc="-1" strike="noStrike"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rafik 1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pic>
        <p:nvPicPr>
          <p:cNvPr id="131" name="Grafik 2" descr=""/>
          <p:cNvPicPr/>
          <p:nvPr/>
        </p:nvPicPr>
        <p:blipFill>
          <a:blip r:embed="rId2"/>
          <a:stretch/>
        </p:blipFill>
        <p:spPr>
          <a:xfrm>
            <a:off x="235080" y="1788120"/>
            <a:ext cx="11811600" cy="396324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rafik 1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35" name="Grafik 3" descr=""/>
          <p:cNvPicPr/>
          <p:nvPr/>
        </p:nvPicPr>
        <p:blipFill>
          <a:blip r:embed="rId2"/>
          <a:stretch/>
        </p:blipFill>
        <p:spPr>
          <a:xfrm>
            <a:off x="310320" y="1809720"/>
            <a:ext cx="11466720" cy="39812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rafik 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630000" y="1274400"/>
            <a:ext cx="10823400" cy="530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Ein Blick über den Tellerrand mit Beispielen: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c00000"/>
                </a:solidFill>
                <a:latin typeface="Calibri"/>
              </a:rPr>
              <a:t>Österreich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 – Nettorentenniveau für Neurentner*innen 90%. 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Der Beitragssatz: 22,8% (Anteile Arbeitgeber/Arbeitnehmer*innen: 55%/45%). 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Das Sicherungsziel wird durch Zuschüsse aus dem Staatshaushalt garantiert. 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Anteil der Altersversorgung am BIP: 13,3%, 2040 erwartet: 15,1%.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c00000"/>
                </a:solidFill>
                <a:latin typeface="Calibri"/>
              </a:rPr>
              <a:t>Frankreich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 – Nettorentenniveau 75%. 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Der Beitragssatz: 27% (Anteil AG/AN: 60%/40%) 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Anteil der Altersversorgung am BIP: 14,8%, 2040 erwartet 15,2%.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c00000"/>
                </a:solidFill>
                <a:latin typeface="Calibri"/>
              </a:rPr>
              <a:t>Italien</a:t>
            </a:r>
            <a:r>
              <a:rPr b="0" lang="de-DE" sz="2400" spc="-1" strike="noStrike">
                <a:solidFill>
                  <a:srgbClr val="c00000"/>
                </a:solidFill>
                <a:latin typeface="Calibri"/>
              </a:rPr>
              <a:t> 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– Nettorentenniveau 92%. 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Der Beitragssatz 33% (AG/AN: 67%/33%). 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Anteil der Altersversorgung am BIP: 15,4%, 2040 erwartet 17,3%. 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745200" y="6102720"/>
            <a:ext cx="9631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Quellen: OECD „Pensions at a glance“ 2019, EU Ageing-Report 2021 </a:t>
            </a:r>
            <a:endParaRPr b="0" lang="de-DE" sz="1800" spc="-1" strike="noStrike"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rafik 1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pic>
        <p:nvPicPr>
          <p:cNvPr id="141" name="Grafik 2" descr=""/>
          <p:cNvPicPr/>
          <p:nvPr/>
        </p:nvPicPr>
        <p:blipFill>
          <a:blip r:embed="rId2"/>
          <a:stretch/>
        </p:blipFill>
        <p:spPr>
          <a:xfrm>
            <a:off x="1289160" y="1321920"/>
            <a:ext cx="9320760" cy="524664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rafik 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45" name="Grafik 2" descr=""/>
          <p:cNvPicPr/>
          <p:nvPr/>
        </p:nvPicPr>
        <p:blipFill>
          <a:blip r:embed="rId2"/>
          <a:stretch/>
        </p:blipFill>
        <p:spPr>
          <a:xfrm>
            <a:off x="1028160" y="1158120"/>
            <a:ext cx="10135080" cy="54104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rafik 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  <p:graphicFrame>
        <p:nvGraphicFramePr>
          <p:cNvPr id="148" name="Diagramm 3"/>
          <p:cNvGraphicFramePr/>
          <p:nvPr/>
        </p:nvGraphicFramePr>
        <p:xfrm>
          <a:off x="1027080" y="1227600"/>
          <a:ext cx="10203120" cy="534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rafik 1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pic>
        <p:nvPicPr>
          <p:cNvPr id="150" name="Grafik 2" descr=""/>
          <p:cNvPicPr/>
          <p:nvPr/>
        </p:nvPicPr>
        <p:blipFill>
          <a:blip r:embed="rId2"/>
          <a:stretch/>
        </p:blipFill>
        <p:spPr>
          <a:xfrm>
            <a:off x="1572480" y="1330200"/>
            <a:ext cx="8741880" cy="5031360"/>
          </a:xfrm>
          <a:prstGeom prst="rect">
            <a:avLst/>
          </a:prstGeom>
          <a:ln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rafik 1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pic>
        <p:nvPicPr>
          <p:cNvPr id="153" name="Grafik 2" descr=""/>
          <p:cNvPicPr/>
          <p:nvPr/>
        </p:nvPicPr>
        <p:blipFill>
          <a:blip r:embed="rId2"/>
          <a:stretch/>
        </p:blipFill>
        <p:spPr>
          <a:xfrm>
            <a:off x="1303560" y="1537200"/>
            <a:ext cx="9129600" cy="503136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rafik 1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pic>
        <p:nvPicPr>
          <p:cNvPr id="156" name="Grafik 2" descr=""/>
          <p:cNvPicPr/>
          <p:nvPr/>
        </p:nvPicPr>
        <p:blipFill>
          <a:blip r:embed="rId2"/>
          <a:stretch/>
        </p:blipFill>
        <p:spPr>
          <a:xfrm>
            <a:off x="1288800" y="1526760"/>
            <a:ext cx="9613800" cy="504180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rafik 1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495000" y="1849320"/>
            <a:ext cx="11206080" cy="30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Eine Altersversorgung, die sowohl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- die geburtenstarken Rentenjahrgänge und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- eine nachhaltige, lebensstandardsichernde Rentenreform 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bewältigt, würde nach heutigen Verhältnissen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zwischen 500 und 550 Milliarden Euro im Jahre 2040 kosten.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Das wären etwa 15% des Bruttoinlandprodukts (19% des Volkseinkommens bei einem Bevölkerungsanteil von 26%)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rafik 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pic>
        <p:nvPicPr>
          <p:cNvPr id="92" name="Picture 6" descr=""/>
          <p:cNvPicPr/>
          <p:nvPr/>
        </p:nvPicPr>
        <p:blipFill>
          <a:blip r:embed="rId2"/>
          <a:stretch/>
        </p:blipFill>
        <p:spPr>
          <a:xfrm>
            <a:off x="612000" y="1569600"/>
            <a:ext cx="11130840" cy="3718440"/>
          </a:xfrm>
          <a:prstGeom prst="rect">
            <a:avLst/>
          </a:prstGeom>
          <a:ln>
            <a:noFill/>
          </a:ln>
        </p:spPr>
      </p:pic>
      <p:sp>
        <p:nvSpPr>
          <p:cNvPr id="93" name="TextShape 1"/>
          <p:cNvSpPr txBox="1"/>
          <p:nvPr/>
        </p:nvSpPr>
        <p:spPr>
          <a:xfrm>
            <a:off x="3657600" y="507960"/>
            <a:ext cx="8051040" cy="3654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r">
              <a:lnSpc>
                <a:spcPct val="90000"/>
              </a:lnSpc>
            </a:pPr>
            <a:r>
              <a:rPr b="1" lang="de-DE" sz="2700" spc="-1" strike="noStrike">
                <a:solidFill>
                  <a:srgbClr val="027a06"/>
                </a:solidFill>
                <a:latin typeface="Calibri Light"/>
              </a:rPr>
              <a:t> </a:t>
            </a:r>
            <a:br/>
            <a:br/>
            <a:br/>
            <a:br/>
            <a:br/>
            <a:br/>
            <a:br/>
            <a:br/>
            <a:r>
              <a:rPr b="1" lang="de-DE" sz="20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469880" y="5199840"/>
            <a:ext cx="968544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70c0"/>
                </a:solidFill>
                <a:latin typeface="Calibri"/>
              </a:rPr>
              <a:t>0-19 Jahre</a:t>
            </a:r>
            <a:r>
              <a:rPr b="1" lang="de-DE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70c0"/>
                </a:solidFill>
                <a:latin typeface="Calibri"/>
              </a:rPr>
              <a:t>    20-66 Jahre</a:t>
            </a:r>
            <a:r>
              <a:rPr b="1" lang="de-DE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70c0"/>
                </a:solidFill>
                <a:latin typeface="Calibri"/>
              </a:rPr>
              <a:t>           67+ Jahre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027a06"/>
                </a:solidFill>
                <a:latin typeface="Calibri"/>
              </a:rPr>
              <a:t>15 Millionen</a:t>
            </a:r>
            <a:r>
              <a:rPr b="1" lang="de-DE" sz="2000" spc="-1" strike="noStrike">
                <a:solidFill>
                  <a:srgbClr val="027a06"/>
                </a:solidFill>
                <a:latin typeface="Calibri"/>
              </a:rPr>
              <a:t>	</a:t>
            </a:r>
            <a:r>
              <a:rPr b="1" lang="de-DE" sz="2000" spc="-1" strike="noStrike">
                <a:solidFill>
                  <a:srgbClr val="027a06"/>
                </a:solidFill>
                <a:latin typeface="Calibri"/>
              </a:rPr>
              <a:t>	</a:t>
            </a:r>
            <a:r>
              <a:rPr b="1" lang="de-DE" sz="2000" spc="-1" strike="noStrike">
                <a:solidFill>
                  <a:srgbClr val="027a06"/>
                </a:solidFill>
                <a:latin typeface="Calibri"/>
              </a:rPr>
              <a:t>	</a:t>
            </a:r>
            <a:r>
              <a:rPr b="1" lang="de-DE" sz="2000" spc="-1" strike="noStrike">
                <a:solidFill>
                  <a:srgbClr val="027a06"/>
                </a:solidFill>
                <a:latin typeface="Calibri"/>
              </a:rPr>
              <a:t>      52 Millionen</a:t>
            </a:r>
            <a:r>
              <a:rPr b="1" lang="de-DE" sz="2000" spc="-1" strike="noStrike">
                <a:solidFill>
                  <a:srgbClr val="027a06"/>
                </a:solidFill>
                <a:latin typeface="Calibri"/>
              </a:rPr>
              <a:t>	</a:t>
            </a:r>
            <a:r>
              <a:rPr b="1" lang="de-DE" sz="2000" spc="-1" strike="noStrike">
                <a:solidFill>
                  <a:srgbClr val="027a06"/>
                </a:solidFill>
                <a:latin typeface="Calibri"/>
              </a:rPr>
              <a:t>	</a:t>
            </a:r>
            <a:r>
              <a:rPr b="1" lang="de-DE" sz="2000" spc="-1" strike="noStrike">
                <a:solidFill>
                  <a:srgbClr val="027a06"/>
                </a:solidFill>
                <a:latin typeface="Calibri"/>
              </a:rPr>
              <a:t>	</a:t>
            </a:r>
            <a:r>
              <a:rPr b="1" lang="de-DE" sz="2000" spc="-1" strike="noStrike">
                <a:solidFill>
                  <a:srgbClr val="027a06"/>
                </a:solidFill>
                <a:latin typeface="Calibri"/>
              </a:rPr>
              <a:t>            16 Millionen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4534920" y="1297440"/>
            <a:ext cx="34232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027a06"/>
                </a:solidFill>
                <a:latin typeface="Calibri"/>
              </a:rPr>
              <a:t>2020: 83 Millionen Menschen</a:t>
            </a:r>
            <a:endParaRPr b="0" lang="de-DE" sz="2000" spc="-1" strike="noStrike"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6" descr=""/>
          <p:cNvPicPr/>
          <p:nvPr/>
        </p:nvPicPr>
        <p:blipFill>
          <a:blip r:embed="rId1"/>
          <a:stretch/>
        </p:blipFill>
        <p:spPr>
          <a:xfrm>
            <a:off x="1593720" y="1268280"/>
            <a:ext cx="9051480" cy="302400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 flipH="1">
            <a:off x="2639880" y="4149720"/>
            <a:ext cx="2808000" cy="720360"/>
          </a:xfrm>
          <a:prstGeom prst="curvedUpArrow">
            <a:avLst>
              <a:gd name="adj1" fmla="val 0"/>
              <a:gd name="adj2" fmla="val 50000"/>
              <a:gd name="adj3" fmla="val 25000"/>
            </a:avLst>
          </a:prstGeom>
          <a:solidFill>
            <a:srgbClr val="c00000"/>
          </a:solidFill>
          <a:ln w="5724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6743880" y="4149720"/>
            <a:ext cx="2736360" cy="720360"/>
          </a:xfrm>
          <a:prstGeom prst="curvedUpArrow">
            <a:avLst>
              <a:gd name="adj1" fmla="val 0"/>
              <a:gd name="adj2" fmla="val 50000"/>
              <a:gd name="adj3" fmla="val 28968"/>
            </a:avLst>
          </a:prstGeom>
          <a:solidFill>
            <a:srgbClr val="c00000"/>
          </a:solidFill>
          <a:ln w="5724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1752480" y="5108400"/>
            <a:ext cx="2758680" cy="182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Kinder kosten in 18 Jahren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1 Kind:       </a:t>
            </a:r>
            <a:r>
              <a:rPr b="1" lang="de-DE" sz="2400" spc="-1" strike="noStrike">
                <a:solidFill>
                  <a:srgbClr val="c00000"/>
                </a:solidFill>
                <a:latin typeface="Calibri"/>
              </a:rPr>
              <a:t>180.000€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2 Kinder:  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290.000€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3 Kinder:  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410.000€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4952880" y="4692960"/>
            <a:ext cx="262872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Durchschnittliches Einkommen in 42 Jahren: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1" lang="de-DE" sz="2400" spc="-1" strike="noStrike">
                <a:solidFill>
                  <a:srgbClr val="c00000"/>
                </a:solidFill>
                <a:latin typeface="Calibri"/>
              </a:rPr>
              <a:t>2.100.000€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           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7829640" y="5108400"/>
            <a:ext cx="2587320" cy="164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Rentner bekommen in 19 Jahren durchschnittlich: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de-DE" sz="2400" spc="-1" strike="noStrike">
                <a:solidFill>
                  <a:srgbClr val="c00000"/>
                </a:solidFill>
                <a:latin typeface="Calibri"/>
              </a:rPr>
              <a:t>350.000€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02" name="CustomShape 6"/>
          <p:cNvSpPr/>
          <p:nvPr/>
        </p:nvSpPr>
        <p:spPr>
          <a:xfrm>
            <a:off x="1847880" y="933480"/>
            <a:ext cx="8569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de-DE" sz="2800" spc="-1" strike="noStrike">
                <a:solidFill>
                  <a:srgbClr val="c00000"/>
                </a:solidFill>
                <a:latin typeface="Calibri"/>
              </a:rPr>
              <a:t>Was „kostet“ ein Leben?</a:t>
            </a:r>
            <a:endParaRPr b="0" lang="de-DE" sz="2800" spc="-1" strike="noStrike">
              <a:latin typeface="Arial"/>
            </a:endParaRPr>
          </a:p>
        </p:txBody>
      </p:sp>
      <p:pic>
        <p:nvPicPr>
          <p:cNvPr id="103" name="Grafik 12" descr=""/>
          <p:cNvPicPr/>
          <p:nvPr/>
        </p:nvPicPr>
        <p:blipFill>
          <a:blip r:embed="rId2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sp>
        <p:nvSpPr>
          <p:cNvPr id="104" name="CustomShape 7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nodeType="clickEffect" fill="hold">
                      <p:stCondLst>
                        <p:cond delay="indefinite"/>
                      </p:stCondLst>
                      <p:childTnLst>
                        <p:par>
                          <p:cTn id="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rafik 1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533160" y="1551600"/>
            <a:ext cx="11247480" cy="478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000000"/>
                </a:solidFill>
                <a:latin typeface="Calibri"/>
              </a:rPr>
              <a:t>Grundlegende Daten für die Beurteilung der gesellschaftlichen Kosten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(2021 - grob)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Bruttoinlandsprodukt (BIP): 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 3,6 Billionen Euro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Rentenausgaben: 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310 Milliarden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Pensionen: 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  65 Milliarden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Anteil Altersversorgung am BIP 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(EU-Ageing-Report 2021-Zahlen 2019)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         erwartet 2040: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Deutschland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10,3%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</a:rPr>
              <a:t>12,0%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Österreich 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13,3%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</a:rPr>
              <a:t>15,1%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Frankreich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14,8%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</a:rPr>
              <a:t>15,2%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Italien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15,4%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de-DE" sz="2000" spc="-1" strike="noStrike">
                <a:solidFill>
                  <a:srgbClr val="000000"/>
                </a:solidFill>
                <a:latin typeface="Calibri"/>
              </a:rPr>
              <a:t>17,8%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fik 1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430200" y="1247400"/>
            <a:ext cx="11354760" cy="578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1" lang="de-DE" sz="2400" spc="-1" strike="noStrike">
                <a:solidFill>
                  <a:srgbClr val="000000"/>
                </a:solidFill>
                <a:latin typeface="GuyotText-Regular"/>
              </a:rPr>
              <a:t>Was kosten zusätzlich</a:t>
            </a:r>
            <a:endParaRPr b="0" lang="de-DE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1" i="1" lang="de-DE" sz="2400" spc="-1" strike="noStrike">
                <a:solidFill>
                  <a:srgbClr val="000000"/>
                </a:solidFill>
                <a:latin typeface="GuyotText-Regular"/>
              </a:rPr>
              <a:t>Die geburtenstarken Jahrgänge (Babyboomer) ? (-&gt; + 20% bis 2040)</a:t>
            </a:r>
            <a:endParaRPr b="0" lang="de-DE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1" i="1" lang="de-DE" sz="2400" spc="-1" strike="noStrike">
                <a:solidFill>
                  <a:srgbClr val="000000"/>
                </a:solidFill>
                <a:latin typeface="GuyotText-Regular"/>
              </a:rPr>
              <a:t>Eine Rentenreform, die für lebensstandardsichernde Renten sorgt ? (-&gt; + 50% bis ?)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r>
              <a:rPr b="1" i="1" lang="de-DE" sz="2400" spc="-1" strike="noStrike">
                <a:solidFill>
                  <a:srgbClr val="000000"/>
                </a:solidFill>
                <a:latin typeface="GuyotText-Regular"/>
              </a:rPr>
              <a:t>Wie, mit welchen Finanzquellen, kann das bewältigt werden?</a:t>
            </a:r>
            <a:endParaRPr b="0" lang="de-DE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StarSymbol"/>
              <a:buChar char="-"/>
            </a:pPr>
            <a:r>
              <a:rPr b="1" i="1" lang="de-DE" sz="2400" spc="-1" strike="noStrike">
                <a:solidFill>
                  <a:srgbClr val="000000"/>
                </a:solidFill>
                <a:latin typeface="GuyotText-Regular"/>
              </a:rPr>
              <a:t>Beitragssteigerungen/ Produktivitätswachstum</a:t>
            </a:r>
            <a:endParaRPr b="0" lang="de-DE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i="1" lang="de-DE" sz="2400" spc="-1" strike="noStrike">
                <a:solidFill>
                  <a:srgbClr val="000000"/>
                </a:solidFill>
                <a:latin typeface="GuyotText-Regular"/>
              </a:rPr>
              <a:t>Steuern</a:t>
            </a:r>
            <a:endParaRPr b="0" lang="de-DE" sz="24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i="1" lang="de-DE" sz="2400" spc="-1" strike="noStrike">
                <a:solidFill>
                  <a:srgbClr val="000000"/>
                </a:solidFill>
                <a:latin typeface="GuyotText-Regular"/>
              </a:rPr>
              <a:t>versicherungsfremde Leistungen;</a:t>
            </a:r>
            <a:endParaRPr b="0" lang="de-DE" sz="24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i="1" lang="de-DE" sz="2400" spc="-1" strike="noStrike">
                <a:solidFill>
                  <a:srgbClr val="000000"/>
                </a:solidFill>
                <a:latin typeface="GuyotText-Regular"/>
              </a:rPr>
              <a:t>Förderung der Privatvorsorge zur GRV umsteuern;</a:t>
            </a:r>
            <a:endParaRPr b="0" lang="de-DE" sz="24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StarSymbol"/>
              <a:buChar char="-"/>
            </a:pPr>
            <a:r>
              <a:rPr b="1" i="1" lang="de-DE" sz="2400" spc="-1" strike="noStrike">
                <a:solidFill>
                  <a:srgbClr val="000000"/>
                </a:solidFill>
                <a:latin typeface="GuyotText-Regular"/>
              </a:rPr>
              <a:t>echter Steuerzuschuss)</a:t>
            </a:r>
            <a:endParaRPr b="0" lang="de-DE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StarSymbol"/>
              <a:buChar char="-"/>
            </a:pPr>
            <a:r>
              <a:rPr b="1" i="1" lang="de-DE" sz="2400" spc="-1" strike="noStrike">
                <a:solidFill>
                  <a:srgbClr val="000000"/>
                </a:solidFill>
                <a:latin typeface="GuyotText-Regular"/>
              </a:rPr>
              <a:t>Gemeinsame Versicherung aller Erwerbstätigen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rafik 1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pic>
        <p:nvPicPr>
          <p:cNvPr id="112" name="Grafik 2" descr=""/>
          <p:cNvPicPr/>
          <p:nvPr/>
        </p:nvPicPr>
        <p:blipFill>
          <a:blip r:embed="rId2"/>
          <a:stretch/>
        </p:blipFill>
        <p:spPr>
          <a:xfrm>
            <a:off x="806040" y="1046520"/>
            <a:ext cx="10694880" cy="520452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766800" y="6304320"/>
            <a:ext cx="72608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Zahlenbasis: 14. Bevölkerungsvorausberechnung, destatis, 2019</a:t>
            </a:r>
            <a:endParaRPr b="0" lang="de-DE" sz="1600" spc="-1" strike="noStrike"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rafik 14" descr=""/>
          <p:cNvPicPr/>
          <p:nvPr/>
        </p:nvPicPr>
        <p:blipFill>
          <a:blip r:embed="rId1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pic>
        <p:nvPicPr>
          <p:cNvPr id="116" name="Grafik 2" descr=""/>
          <p:cNvPicPr/>
          <p:nvPr/>
        </p:nvPicPr>
        <p:blipFill>
          <a:blip r:embed="rId2"/>
          <a:stretch/>
        </p:blipFill>
        <p:spPr>
          <a:xfrm>
            <a:off x="1971000" y="956520"/>
            <a:ext cx="8615160" cy="572904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rafik 1" descr=""/>
          <p:cNvPicPr/>
          <p:nvPr/>
        </p:nvPicPr>
        <p:blipFill>
          <a:blip r:embed="rId1"/>
          <a:stretch/>
        </p:blipFill>
        <p:spPr>
          <a:xfrm>
            <a:off x="1449360" y="2450880"/>
            <a:ext cx="3342960" cy="2857320"/>
          </a:xfrm>
          <a:prstGeom prst="rect">
            <a:avLst/>
          </a:prstGeom>
          <a:ln w="19080">
            <a:solidFill>
              <a:srgbClr val="008000"/>
            </a:solidFill>
            <a:miter/>
          </a:ln>
        </p:spPr>
      </p:pic>
      <p:pic>
        <p:nvPicPr>
          <p:cNvPr id="119" name="Grafik 2" descr=""/>
          <p:cNvPicPr/>
          <p:nvPr/>
        </p:nvPicPr>
        <p:blipFill>
          <a:blip r:embed="rId2"/>
          <a:stretch/>
        </p:blipFill>
        <p:spPr>
          <a:xfrm>
            <a:off x="4965840" y="2450880"/>
            <a:ext cx="2666520" cy="2857320"/>
          </a:xfrm>
          <a:prstGeom prst="rect">
            <a:avLst/>
          </a:prstGeom>
          <a:ln>
            <a:noFill/>
          </a:ln>
        </p:spPr>
      </p:pic>
      <p:pic>
        <p:nvPicPr>
          <p:cNvPr id="120" name="Grafik 3" descr=""/>
          <p:cNvPicPr/>
          <p:nvPr/>
        </p:nvPicPr>
        <p:blipFill>
          <a:blip r:embed="rId3"/>
          <a:stretch/>
        </p:blipFill>
        <p:spPr>
          <a:xfrm>
            <a:off x="7805880" y="2463480"/>
            <a:ext cx="2733480" cy="284436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592560" y="1844280"/>
            <a:ext cx="9963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</a:rPr>
              <a:t>1. Dämpfungsfaktoren in der Formel für den aktuellen Rentenwert: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122" name="Grafik 9" descr=""/>
          <p:cNvPicPr/>
          <p:nvPr/>
        </p:nvPicPr>
        <p:blipFill>
          <a:blip r:embed="rId4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592560" y="5699160"/>
            <a:ext cx="1043064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</a:rPr>
              <a:t>2. Die jährlich bis 2040 steigende Besteuerung der Renten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592560" y="1188360"/>
            <a:ext cx="11006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de-DE" sz="2800" spc="-1" strike="noStrike">
                <a:solidFill>
                  <a:srgbClr val="008000"/>
                </a:solidFill>
                <a:latin typeface="Arial"/>
              </a:rPr>
              <a:t>Gesetze sorgen für die andauernde Schwundsucht der Renten</a:t>
            </a:r>
            <a:endParaRPr b="0" lang="de-DE" sz="2800" spc="-1" strike="noStrike"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rafik 5" descr=""/>
          <p:cNvPicPr/>
          <p:nvPr/>
        </p:nvPicPr>
        <p:blipFill>
          <a:blip r:embed="rId1"/>
          <a:stretch/>
        </p:blipFill>
        <p:spPr>
          <a:xfrm>
            <a:off x="950760" y="993960"/>
            <a:ext cx="9989640" cy="536724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3936960" y="4724280"/>
            <a:ext cx="4174920" cy="791640"/>
          </a:xfrm>
          <a:prstGeom prst="ellipse">
            <a:avLst/>
          </a:prstGeom>
          <a:solidFill>
            <a:srgbClr val="ffff00">
              <a:alpha val="26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8" name="Grafik 6" descr=""/>
          <p:cNvPicPr/>
          <p:nvPr/>
        </p:nvPicPr>
        <p:blipFill>
          <a:blip r:embed="rId2"/>
          <a:stretch/>
        </p:blipFill>
        <p:spPr>
          <a:xfrm>
            <a:off x="333720" y="289080"/>
            <a:ext cx="3323520" cy="70452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4197600" y="496080"/>
            <a:ext cx="766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70c0"/>
                </a:solidFill>
                <a:latin typeface="Calibri"/>
                <a:ea typeface="Calibri"/>
              </a:rPr>
              <a:t>Babyboomer-Renten und eine Rentenreform a´la Österreich sind finanzierbar</a:t>
            </a:r>
            <a:endParaRPr b="0" lang="de-DE" sz="18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LibreOffice/6.0.7.3$Linux_X86_64 LibreOffice_project/00m0$Build-3</Application>
  <Words>759</Words>
  <Paragraphs>98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2021-02-04T21:05:24Z</dcterms:created>
  <dc:creator>Reiner Heyse</dc:creator>
  <dc:description/>
  <dc:language>de-DE</dc:language>
  <cp:lastModifiedBy>Reiner Heyse</cp:lastModifiedBy>
  <cp:lastPrinted>2022-02-18T16:25:17Z</cp:lastPrinted>
  <dcterms:modified xsi:type="dcterms:W3CDTF">2022-02-26T14:53:30Z</dcterms:modified>
  <cp:revision>162</cp:revision>
  <dc:subject/>
  <dc:title>Rentenkampagne 2021 – 05.02.2021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Breitbild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