
<file path=[Content_Types].xml><?xml version="1.0" encoding="utf-8"?>
<Types xmlns="http://schemas.openxmlformats.org/package/2006/content-types">
  <Default Extension="emf" ContentType="image/x-emf"/>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81" r:id="rId3"/>
    <p:sldId id="283" r:id="rId4"/>
    <p:sldId id="286" r:id="rId5"/>
    <p:sldId id="282" r:id="rId6"/>
    <p:sldId id="290" r:id="rId7"/>
    <p:sldId id="288" r:id="rId8"/>
    <p:sldId id="291" r:id="rId9"/>
    <p:sldId id="287" r:id="rId10"/>
    <p:sldId id="285" r:id="rId11"/>
    <p:sldId id="289" r:id="rId12"/>
    <p:sldId id="292" r:id="rId13"/>
    <p:sldId id="284" r:id="rId14"/>
    <p:sldId id="266" r:id="rId15"/>
  </p:sldIdLst>
  <p:sldSz cx="9144000" cy="6858000" type="screen4x3"/>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z-Juergen Krug" initials="HJK" lastIdx="1" clrIdx="0">
    <p:extLst>
      <p:ext uri="{19B8F6BF-5375-455C-9EA6-DF929625EA0E}">
        <p15:presenceInfo xmlns:p15="http://schemas.microsoft.com/office/powerpoint/2012/main" userId="eb2eb7c40ce69c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48C7A-92D5-4494-A969-78245EC9F028}" v="5" dt="2021-03-07T20:31:16.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55" autoAdjust="0"/>
  </p:normalViewPr>
  <p:slideViewPr>
    <p:cSldViewPr>
      <p:cViewPr varScale="1">
        <p:scale>
          <a:sx n="74" d="100"/>
          <a:sy n="74" d="100"/>
        </p:scale>
        <p:origin x="1714" y="10"/>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z-Juergen Krug" userId="eb2eb7c40ce69c86" providerId="LiveId" clId="{F7F48C7A-92D5-4494-A969-78245EC9F028}"/>
    <pc:docChg chg="undo redo custSel addSld modSld sldOrd modNotesMaster">
      <pc:chgData name="Heinz-Juergen Krug" userId="eb2eb7c40ce69c86" providerId="LiveId" clId="{F7F48C7A-92D5-4494-A969-78245EC9F028}" dt="2021-03-09T17:31:08.772" v="2904" actId="20577"/>
      <pc:docMkLst>
        <pc:docMk/>
      </pc:docMkLst>
      <pc:sldChg chg="addSp modSp mod modAnim">
        <pc:chgData name="Heinz-Juergen Krug" userId="eb2eb7c40ce69c86" providerId="LiveId" clId="{F7F48C7A-92D5-4494-A969-78245EC9F028}" dt="2021-03-09T14:46:54.336" v="2900" actId="1076"/>
        <pc:sldMkLst>
          <pc:docMk/>
          <pc:sldMk cId="1056558346" sldId="277"/>
        </pc:sldMkLst>
        <pc:picChg chg="add mod">
          <ac:chgData name="Heinz-Juergen Krug" userId="eb2eb7c40ce69c86" providerId="LiveId" clId="{F7F48C7A-92D5-4494-A969-78245EC9F028}" dt="2021-03-09T14:46:54.336" v="2900" actId="1076"/>
          <ac:picMkLst>
            <pc:docMk/>
            <pc:sldMk cId="1056558346" sldId="277"/>
            <ac:picMk id="6" creationId="{224A4C3A-66F3-42A3-AF64-A77779777AF2}"/>
          </ac:picMkLst>
        </pc:picChg>
      </pc:sldChg>
      <pc:sldChg chg="addSp delSp modSp mod modNotesTx">
        <pc:chgData name="Heinz-Juergen Krug" userId="eb2eb7c40ce69c86" providerId="LiveId" clId="{F7F48C7A-92D5-4494-A969-78245EC9F028}" dt="2021-03-07T20:36:13.262" v="216"/>
        <pc:sldMkLst>
          <pc:docMk/>
          <pc:sldMk cId="247310164" sldId="281"/>
        </pc:sldMkLst>
        <pc:picChg chg="mod">
          <ac:chgData name="Heinz-Juergen Krug" userId="eb2eb7c40ce69c86" providerId="LiveId" clId="{F7F48C7A-92D5-4494-A969-78245EC9F028}" dt="2021-03-07T20:18:26.279" v="14" actId="1076"/>
          <ac:picMkLst>
            <pc:docMk/>
            <pc:sldMk cId="247310164" sldId="281"/>
            <ac:picMk id="8" creationId="{F84D5FD2-BAA8-40FC-A2F0-7636C87DF063}"/>
          </ac:picMkLst>
        </pc:picChg>
        <pc:picChg chg="mod">
          <ac:chgData name="Heinz-Juergen Krug" userId="eb2eb7c40ce69c86" providerId="LiveId" clId="{F7F48C7A-92D5-4494-A969-78245EC9F028}" dt="2021-03-07T20:18:29.758" v="15" actId="1076"/>
          <ac:picMkLst>
            <pc:docMk/>
            <pc:sldMk cId="247310164" sldId="281"/>
            <ac:picMk id="10" creationId="{2C09918D-8B1A-4E1B-B842-1FAF7A0ABF82}"/>
          </ac:picMkLst>
        </pc:picChg>
        <pc:picChg chg="mod">
          <ac:chgData name="Heinz-Juergen Krug" userId="eb2eb7c40ce69c86" providerId="LiveId" clId="{F7F48C7A-92D5-4494-A969-78245EC9F028}" dt="2021-03-07T20:18:51.286" v="19" actId="1076"/>
          <ac:picMkLst>
            <pc:docMk/>
            <pc:sldMk cId="247310164" sldId="281"/>
            <ac:picMk id="12" creationId="{A9B1B94C-B93A-4417-A8B9-5CBBD1B61923}"/>
          </ac:picMkLst>
        </pc:picChg>
        <pc:picChg chg="mod">
          <ac:chgData name="Heinz-Juergen Krug" userId="eb2eb7c40ce69c86" providerId="LiveId" clId="{F7F48C7A-92D5-4494-A969-78245EC9F028}" dt="2021-03-07T20:18:32.254" v="16" actId="1076"/>
          <ac:picMkLst>
            <pc:docMk/>
            <pc:sldMk cId="247310164" sldId="281"/>
            <ac:picMk id="15" creationId="{F10030A3-6FEE-4538-8627-A6900EDF31DD}"/>
          </ac:picMkLst>
        </pc:picChg>
        <pc:picChg chg="mod">
          <ac:chgData name="Heinz-Juergen Krug" userId="eb2eb7c40ce69c86" providerId="LiveId" clId="{F7F48C7A-92D5-4494-A969-78245EC9F028}" dt="2021-03-07T20:31:54.200" v="177" actId="1076"/>
          <ac:picMkLst>
            <pc:docMk/>
            <pc:sldMk cId="247310164" sldId="281"/>
            <ac:picMk id="20" creationId="{E9189584-2DD2-494E-9B8D-B4888951FA54}"/>
          </ac:picMkLst>
        </pc:picChg>
        <pc:picChg chg="add del">
          <ac:chgData name="Heinz-Juergen Krug" userId="eb2eb7c40ce69c86" providerId="LiveId" clId="{F7F48C7A-92D5-4494-A969-78245EC9F028}" dt="2021-03-07T20:16:28.668" v="9" actId="478"/>
          <ac:picMkLst>
            <pc:docMk/>
            <pc:sldMk cId="247310164" sldId="281"/>
            <ac:picMk id="21" creationId="{A1DAC128-F026-44D1-9261-9B0BDF27DF37}"/>
          </ac:picMkLst>
        </pc:picChg>
        <pc:picChg chg="add del">
          <ac:chgData name="Heinz-Juergen Krug" userId="eb2eb7c40ce69c86" providerId="LiveId" clId="{F7F48C7A-92D5-4494-A969-78245EC9F028}" dt="2021-03-07T20:17:06.197" v="11" actId="478"/>
          <ac:picMkLst>
            <pc:docMk/>
            <pc:sldMk cId="247310164" sldId="281"/>
            <ac:picMk id="22" creationId="{A8132050-F1C6-49ED-AB12-13C9B31C0A09}"/>
          </ac:picMkLst>
        </pc:picChg>
        <pc:picChg chg="add mod">
          <ac:chgData name="Heinz-Juergen Krug" userId="eb2eb7c40ce69c86" providerId="LiveId" clId="{F7F48C7A-92D5-4494-A969-78245EC9F028}" dt="2021-03-07T20:31:23.386" v="136" actId="1076"/>
          <ac:picMkLst>
            <pc:docMk/>
            <pc:sldMk cId="247310164" sldId="281"/>
            <ac:picMk id="23" creationId="{D790C85D-9549-4DAD-92D3-7A029508ED2D}"/>
          </ac:picMkLst>
        </pc:picChg>
        <pc:picChg chg="add del mod">
          <ac:chgData name="Heinz-Juergen Krug" userId="eb2eb7c40ce69c86" providerId="LiveId" clId="{F7F48C7A-92D5-4494-A969-78245EC9F028}" dt="2021-03-07T20:19:52.492" v="60" actId="21"/>
          <ac:picMkLst>
            <pc:docMk/>
            <pc:sldMk cId="247310164" sldId="281"/>
            <ac:picMk id="24" creationId="{1D8EF95B-95F7-42C7-AE50-060A66F4703F}"/>
          </ac:picMkLst>
        </pc:picChg>
        <pc:picChg chg="add mod">
          <ac:chgData name="Heinz-Juergen Krug" userId="eb2eb7c40ce69c86" providerId="LiveId" clId="{F7F48C7A-92D5-4494-A969-78245EC9F028}" dt="2021-03-07T20:31:25.634" v="137" actId="1076"/>
          <ac:picMkLst>
            <pc:docMk/>
            <pc:sldMk cId="247310164" sldId="281"/>
            <ac:picMk id="26" creationId="{FC48FD43-3382-46BD-B84A-26F12E6E7B1D}"/>
          </ac:picMkLst>
        </pc:picChg>
        <pc:picChg chg="add mod">
          <ac:chgData name="Heinz-Juergen Krug" userId="eb2eb7c40ce69c86" providerId="LiveId" clId="{F7F48C7A-92D5-4494-A969-78245EC9F028}" dt="2021-03-07T20:36:13.262" v="216"/>
          <ac:picMkLst>
            <pc:docMk/>
            <pc:sldMk cId="247310164" sldId="281"/>
            <ac:picMk id="27" creationId="{AB21D8DE-954A-4EF9-8554-1A5E84933906}"/>
          </ac:picMkLst>
        </pc:picChg>
      </pc:sldChg>
      <pc:sldChg chg="addSp delSp modSp add mod modAnim">
        <pc:chgData name="Heinz-Juergen Krug" userId="eb2eb7c40ce69c86" providerId="LiveId" clId="{F7F48C7A-92D5-4494-A969-78245EC9F028}" dt="2021-03-07T21:42:16.987" v="290"/>
        <pc:sldMkLst>
          <pc:docMk/>
          <pc:sldMk cId="2407666437" sldId="282"/>
        </pc:sldMkLst>
        <pc:spChg chg="add mod">
          <ac:chgData name="Heinz-Juergen Krug" userId="eb2eb7c40ce69c86" providerId="LiveId" clId="{F7F48C7A-92D5-4494-A969-78245EC9F028}" dt="2021-03-07T21:41:55.024" v="289" actId="1076"/>
          <ac:spMkLst>
            <pc:docMk/>
            <pc:sldMk cId="2407666437" sldId="282"/>
            <ac:spMk id="3" creationId="{F0A61D4B-4B2E-4455-BF57-57C45AD2E92B}"/>
          </ac:spMkLst>
        </pc:spChg>
        <pc:spChg chg="del mod">
          <ac:chgData name="Heinz-Juergen Krug" userId="eb2eb7c40ce69c86" providerId="LiveId" clId="{F7F48C7A-92D5-4494-A969-78245EC9F028}" dt="2021-03-07T20:14:42.068" v="7"/>
          <ac:spMkLst>
            <pc:docMk/>
            <pc:sldMk cId="2407666437" sldId="282"/>
            <ac:spMk id="9" creationId="{9C43ECAC-4DE8-409A-AC90-23478CD28ADB}"/>
          </ac:spMkLst>
        </pc:spChg>
        <pc:picChg chg="add mod">
          <ac:chgData name="Heinz-Juergen Krug" userId="eb2eb7c40ce69c86" providerId="LiveId" clId="{F7F48C7A-92D5-4494-A969-78245EC9F028}" dt="2021-03-07T21:42:16.987" v="290"/>
          <ac:picMkLst>
            <pc:docMk/>
            <pc:sldMk cId="2407666437" sldId="282"/>
            <ac:picMk id="6" creationId="{2C39E5BA-8176-4CAE-9DAE-6D0FC79D048F}"/>
          </ac:picMkLst>
        </pc:picChg>
        <pc:picChg chg="del">
          <ac:chgData name="Heinz-Juergen Krug" userId="eb2eb7c40ce69c86" providerId="LiveId" clId="{F7F48C7A-92D5-4494-A969-78245EC9F028}" dt="2021-03-07T20:14:23.238" v="3" actId="478"/>
          <ac:picMkLst>
            <pc:docMk/>
            <pc:sldMk cId="2407666437" sldId="282"/>
            <ac:picMk id="8" creationId="{F84D5FD2-BAA8-40FC-A2F0-7636C87DF063}"/>
          </ac:picMkLst>
        </pc:picChg>
        <pc:picChg chg="del">
          <ac:chgData name="Heinz-Juergen Krug" userId="eb2eb7c40ce69c86" providerId="LiveId" clId="{F7F48C7A-92D5-4494-A969-78245EC9F028}" dt="2021-03-07T20:14:23.238" v="3" actId="478"/>
          <ac:picMkLst>
            <pc:docMk/>
            <pc:sldMk cId="2407666437" sldId="282"/>
            <ac:picMk id="10" creationId="{2C09918D-8B1A-4E1B-B842-1FAF7A0ABF82}"/>
          </ac:picMkLst>
        </pc:picChg>
        <pc:picChg chg="del">
          <ac:chgData name="Heinz-Juergen Krug" userId="eb2eb7c40ce69c86" providerId="LiveId" clId="{F7F48C7A-92D5-4494-A969-78245EC9F028}" dt="2021-03-07T20:14:23.238" v="3" actId="478"/>
          <ac:picMkLst>
            <pc:docMk/>
            <pc:sldMk cId="2407666437" sldId="282"/>
            <ac:picMk id="12" creationId="{A9B1B94C-B93A-4417-A8B9-5CBBD1B61923}"/>
          </ac:picMkLst>
        </pc:picChg>
        <pc:picChg chg="del">
          <ac:chgData name="Heinz-Juergen Krug" userId="eb2eb7c40ce69c86" providerId="LiveId" clId="{F7F48C7A-92D5-4494-A969-78245EC9F028}" dt="2021-03-07T20:14:23.238" v="3" actId="478"/>
          <ac:picMkLst>
            <pc:docMk/>
            <pc:sldMk cId="2407666437" sldId="282"/>
            <ac:picMk id="15" creationId="{F10030A3-6FEE-4538-8627-A6900EDF31DD}"/>
          </ac:picMkLst>
        </pc:picChg>
        <pc:picChg chg="del">
          <ac:chgData name="Heinz-Juergen Krug" userId="eb2eb7c40ce69c86" providerId="LiveId" clId="{F7F48C7A-92D5-4494-A969-78245EC9F028}" dt="2021-03-07T20:14:23.238" v="3" actId="478"/>
          <ac:picMkLst>
            <pc:docMk/>
            <pc:sldMk cId="2407666437" sldId="282"/>
            <ac:picMk id="20" creationId="{E9189584-2DD2-494E-9B8D-B4888951FA54}"/>
          </ac:picMkLst>
        </pc:picChg>
      </pc:sldChg>
      <pc:sldChg chg="addSp delSp modSp add mod ord">
        <pc:chgData name="Heinz-Juergen Krug" userId="eb2eb7c40ce69c86" providerId="LiveId" clId="{F7F48C7A-92D5-4494-A969-78245EC9F028}" dt="2021-03-07T20:36:38.739" v="218"/>
        <pc:sldMkLst>
          <pc:docMk/>
          <pc:sldMk cId="345784680" sldId="283"/>
        </pc:sldMkLst>
        <pc:spChg chg="add del mod">
          <ac:chgData name="Heinz-Juergen Krug" userId="eb2eb7c40ce69c86" providerId="LiveId" clId="{F7F48C7A-92D5-4494-A969-78245EC9F028}" dt="2021-03-07T20:33:29.077" v="183"/>
          <ac:spMkLst>
            <pc:docMk/>
            <pc:sldMk cId="345784680" sldId="283"/>
            <ac:spMk id="3" creationId="{C1BA95C7-3E60-481E-93B1-3F8D6F10A759}"/>
          </ac:spMkLst>
        </pc:spChg>
        <pc:spChg chg="add mod">
          <ac:chgData name="Heinz-Juergen Krug" userId="eb2eb7c40ce69c86" providerId="LiveId" clId="{F7F48C7A-92D5-4494-A969-78245EC9F028}" dt="2021-03-07T20:35:41.018" v="215" actId="20577"/>
          <ac:spMkLst>
            <pc:docMk/>
            <pc:sldMk cId="345784680" sldId="283"/>
            <ac:spMk id="9" creationId="{AE684D5C-7E17-4758-8270-06C8C07E4B86}"/>
          </ac:spMkLst>
        </pc:spChg>
        <pc:picChg chg="add del mod">
          <ac:chgData name="Heinz-Juergen Krug" userId="eb2eb7c40ce69c86" providerId="LiveId" clId="{F7F48C7A-92D5-4494-A969-78245EC9F028}" dt="2021-03-07T20:33:29.077" v="181" actId="478"/>
          <ac:picMkLst>
            <pc:docMk/>
            <pc:sldMk cId="345784680" sldId="283"/>
            <ac:picMk id="8" creationId="{D0751243-595F-4A50-98DB-095F34F7FC01}"/>
          </ac:picMkLst>
        </pc:picChg>
      </pc:sldChg>
      <pc:sldChg chg="add">
        <pc:chgData name="Heinz-Juergen Krug" userId="eb2eb7c40ce69c86" providerId="LiveId" clId="{F7F48C7A-92D5-4494-A969-78245EC9F028}" dt="2021-03-07T20:36:46.936" v="219" actId="2890"/>
        <pc:sldMkLst>
          <pc:docMk/>
          <pc:sldMk cId="279488675" sldId="284"/>
        </pc:sldMkLst>
      </pc:sldChg>
      <pc:sldChg chg="addSp delSp modSp add mod ord">
        <pc:chgData name="Heinz-Juergen Krug" userId="eb2eb7c40ce69c86" providerId="LiveId" clId="{F7F48C7A-92D5-4494-A969-78245EC9F028}" dt="2021-03-09T11:14:19.134" v="2058" actId="207"/>
        <pc:sldMkLst>
          <pc:docMk/>
          <pc:sldMk cId="3618464032" sldId="285"/>
        </pc:sldMkLst>
        <pc:spChg chg="add">
          <ac:chgData name="Heinz-Juergen Krug" userId="eb2eb7c40ce69c86" providerId="LiveId" clId="{F7F48C7A-92D5-4494-A969-78245EC9F028}" dt="2021-03-09T11:11:28.349" v="2033" actId="11529"/>
          <ac:spMkLst>
            <pc:docMk/>
            <pc:sldMk cId="3618464032" sldId="285"/>
            <ac:spMk id="3" creationId="{A46FB952-DF31-4903-AD89-4113A30604BF}"/>
          </ac:spMkLst>
        </pc:spChg>
        <pc:spChg chg="add del mod">
          <ac:chgData name="Heinz-Juergen Krug" userId="eb2eb7c40ce69c86" providerId="LiveId" clId="{F7F48C7A-92D5-4494-A969-78245EC9F028}" dt="2021-03-07T21:05:52.504" v="225" actId="478"/>
          <ac:spMkLst>
            <pc:docMk/>
            <pc:sldMk cId="3618464032" sldId="285"/>
            <ac:spMk id="8" creationId="{D701EB41-F8E3-46D4-9C0C-DB4C4532739E}"/>
          </ac:spMkLst>
        </pc:spChg>
        <pc:spChg chg="add mod">
          <ac:chgData name="Heinz-Juergen Krug" userId="eb2eb7c40ce69c86" providerId="LiveId" clId="{F7F48C7A-92D5-4494-A969-78245EC9F028}" dt="2021-03-09T11:12:33.739" v="2038" actId="688"/>
          <ac:spMkLst>
            <pc:docMk/>
            <pc:sldMk cId="3618464032" sldId="285"/>
            <ac:spMk id="8" creationId="{DC8B9448-F41B-47E0-9A29-07404DC339C2}"/>
          </ac:spMkLst>
        </pc:spChg>
        <pc:spChg chg="add mod">
          <ac:chgData name="Heinz-Juergen Krug" userId="eb2eb7c40ce69c86" providerId="LiveId" clId="{F7F48C7A-92D5-4494-A969-78245EC9F028}" dt="2021-03-09T11:14:19.134" v="2058" actId="207"/>
          <ac:spMkLst>
            <pc:docMk/>
            <pc:sldMk cId="3618464032" sldId="285"/>
            <ac:spMk id="9" creationId="{768CC04D-C7D6-4FFE-8CA3-6CA2648D849B}"/>
          </ac:spMkLst>
        </pc:spChg>
        <pc:spChg chg="add mod">
          <ac:chgData name="Heinz-Juergen Krug" userId="eb2eb7c40ce69c86" providerId="LiveId" clId="{F7F48C7A-92D5-4494-A969-78245EC9F028}" dt="2021-03-07T21:09:36.288" v="255" actId="1076"/>
          <ac:spMkLst>
            <pc:docMk/>
            <pc:sldMk cId="3618464032" sldId="285"/>
            <ac:spMk id="11" creationId="{0BD0544F-14FE-4F99-B0BF-E7B9A5EEDC16}"/>
          </ac:spMkLst>
        </pc:spChg>
        <pc:spChg chg="add mod">
          <ac:chgData name="Heinz-Juergen Krug" userId="eb2eb7c40ce69c86" providerId="LiveId" clId="{F7F48C7A-92D5-4494-A969-78245EC9F028}" dt="2021-03-07T21:09:44.631" v="256" actId="1076"/>
          <ac:spMkLst>
            <pc:docMk/>
            <pc:sldMk cId="3618464032" sldId="285"/>
            <ac:spMk id="12" creationId="{3F55238F-A47E-41DE-A173-FB2551F2EA67}"/>
          </ac:spMkLst>
        </pc:spChg>
        <pc:picChg chg="add mod">
          <ac:chgData name="Heinz-Juergen Krug" userId="eb2eb7c40ce69c86" providerId="LiveId" clId="{F7F48C7A-92D5-4494-A969-78245EC9F028}" dt="2021-03-09T11:11:59.054" v="2036" actId="207"/>
          <ac:picMkLst>
            <pc:docMk/>
            <pc:sldMk cId="3618464032" sldId="285"/>
            <ac:picMk id="6" creationId="{A9CCDF18-91F4-46A3-80B0-63431041CE87}"/>
          </ac:picMkLst>
        </pc:picChg>
        <pc:cxnChg chg="add del mod">
          <ac:chgData name="Heinz-Juergen Krug" userId="eb2eb7c40ce69c86" providerId="LiveId" clId="{F7F48C7A-92D5-4494-A969-78245EC9F028}" dt="2021-03-07T21:07:32.239" v="230" actId="478"/>
          <ac:cxnSpMkLst>
            <pc:docMk/>
            <pc:sldMk cId="3618464032" sldId="285"/>
            <ac:cxnSpMk id="10" creationId="{6B737B0C-35FD-461E-B3F6-5437783BE3E3}"/>
          </ac:cxnSpMkLst>
        </pc:cxnChg>
      </pc:sldChg>
      <pc:sldChg chg="addSp delSp modSp add mod ord">
        <pc:chgData name="Heinz-Juergen Krug" userId="eb2eb7c40ce69c86" providerId="LiveId" clId="{F7F48C7A-92D5-4494-A969-78245EC9F028}" dt="2021-03-08T21:06:32.703" v="1680" actId="6549"/>
        <pc:sldMkLst>
          <pc:docMk/>
          <pc:sldMk cId="4106192243" sldId="286"/>
        </pc:sldMkLst>
        <pc:spChg chg="add mod">
          <ac:chgData name="Heinz-Juergen Krug" userId="eb2eb7c40ce69c86" providerId="LiveId" clId="{F7F48C7A-92D5-4494-A969-78245EC9F028}" dt="2021-03-08T19:25:58.774" v="1188" actId="1076"/>
          <ac:spMkLst>
            <pc:docMk/>
            <pc:sldMk cId="4106192243" sldId="286"/>
            <ac:spMk id="3" creationId="{C66B7BE8-7E96-4632-A3C5-1F00451F846E}"/>
          </ac:spMkLst>
        </pc:spChg>
        <pc:spChg chg="add mod">
          <ac:chgData name="Heinz-Juergen Krug" userId="eb2eb7c40ce69c86" providerId="LiveId" clId="{F7F48C7A-92D5-4494-A969-78245EC9F028}" dt="2021-03-08T21:06:32.703" v="1680" actId="6549"/>
          <ac:spMkLst>
            <pc:docMk/>
            <pc:sldMk cId="4106192243" sldId="286"/>
            <ac:spMk id="6" creationId="{A72B9E89-FF2B-4935-9B49-1C879ECAE863}"/>
          </ac:spMkLst>
        </pc:spChg>
        <pc:picChg chg="add del">
          <ac:chgData name="Heinz-Juergen Krug" userId="eb2eb7c40ce69c86" providerId="LiveId" clId="{F7F48C7A-92D5-4494-A969-78245EC9F028}" dt="2021-03-08T19:26:52.049" v="1215" actId="22"/>
          <ac:picMkLst>
            <pc:docMk/>
            <pc:sldMk cId="4106192243" sldId="286"/>
            <ac:picMk id="9" creationId="{A1398C8B-D838-45AF-AF4D-886274ECB9D3}"/>
          </ac:picMkLst>
        </pc:picChg>
      </pc:sldChg>
      <pc:sldChg chg="addSp modSp add mod modNotesTx">
        <pc:chgData name="Heinz-Juergen Krug" userId="eb2eb7c40ce69c86" providerId="LiveId" clId="{F7F48C7A-92D5-4494-A969-78245EC9F028}" dt="2021-03-09T11:09:15.362" v="2032"/>
        <pc:sldMkLst>
          <pc:docMk/>
          <pc:sldMk cId="1620380803" sldId="287"/>
        </pc:sldMkLst>
        <pc:spChg chg="add mod">
          <ac:chgData name="Heinz-Juergen Krug" userId="eb2eb7c40ce69c86" providerId="LiveId" clId="{F7F48C7A-92D5-4494-A969-78245EC9F028}" dt="2021-03-09T11:02:08.476" v="1965" actId="1076"/>
          <ac:spMkLst>
            <pc:docMk/>
            <pc:sldMk cId="1620380803" sldId="287"/>
            <ac:spMk id="3" creationId="{E339ED31-274B-4962-9686-F892D71D3E5A}"/>
          </ac:spMkLst>
        </pc:spChg>
        <pc:spChg chg="add mod">
          <ac:chgData name="Heinz-Juergen Krug" userId="eb2eb7c40ce69c86" providerId="LiveId" clId="{F7F48C7A-92D5-4494-A969-78245EC9F028}" dt="2021-03-09T11:07:17.343" v="2031" actId="20577"/>
          <ac:spMkLst>
            <pc:docMk/>
            <pc:sldMk cId="1620380803" sldId="287"/>
            <ac:spMk id="6" creationId="{63F55637-C8A2-4DBD-8A26-10CF478309AA}"/>
          </ac:spMkLst>
        </pc:spChg>
      </pc:sldChg>
      <pc:sldChg chg="addSp modSp add mod ord">
        <pc:chgData name="Heinz-Juergen Krug" userId="eb2eb7c40ce69c86" providerId="LiveId" clId="{F7F48C7A-92D5-4494-A969-78245EC9F028}" dt="2021-03-09T13:15:38.515" v="2692" actId="113"/>
        <pc:sldMkLst>
          <pc:docMk/>
          <pc:sldMk cId="219931350" sldId="288"/>
        </pc:sldMkLst>
        <pc:spChg chg="add mod">
          <ac:chgData name="Heinz-Juergen Krug" userId="eb2eb7c40ce69c86" providerId="LiveId" clId="{F7F48C7A-92D5-4494-A969-78245EC9F028}" dt="2021-03-09T13:15:38.515" v="2692" actId="113"/>
          <ac:spMkLst>
            <pc:docMk/>
            <pc:sldMk cId="219931350" sldId="288"/>
            <ac:spMk id="3" creationId="{009DD29D-A4ED-4CE0-8001-B01D63B4ADDA}"/>
          </ac:spMkLst>
        </pc:spChg>
      </pc:sldChg>
      <pc:sldChg chg="addSp delSp modSp add mod">
        <pc:chgData name="Heinz-Juergen Krug" userId="eb2eb7c40ce69c86" providerId="LiveId" clId="{F7F48C7A-92D5-4494-A969-78245EC9F028}" dt="2021-03-09T13:11:31.857" v="2689" actId="20577"/>
        <pc:sldMkLst>
          <pc:docMk/>
          <pc:sldMk cId="2119375930" sldId="289"/>
        </pc:sldMkLst>
        <pc:spChg chg="add del mod">
          <ac:chgData name="Heinz-Juergen Krug" userId="eb2eb7c40ce69c86" providerId="LiveId" clId="{F7F48C7A-92D5-4494-A969-78245EC9F028}" dt="2021-03-09T01:11:02.316" v="1764"/>
          <ac:spMkLst>
            <pc:docMk/>
            <pc:sldMk cId="2119375930" sldId="289"/>
            <ac:spMk id="3" creationId="{2BAF2FB8-7094-4AB0-88AD-9F57F6680800}"/>
          </ac:spMkLst>
        </pc:spChg>
        <pc:spChg chg="add mod">
          <ac:chgData name="Heinz-Juergen Krug" userId="eb2eb7c40ce69c86" providerId="LiveId" clId="{F7F48C7A-92D5-4494-A969-78245EC9F028}" dt="2021-03-09T13:11:31.857" v="2689" actId="20577"/>
          <ac:spMkLst>
            <pc:docMk/>
            <pc:sldMk cId="2119375930" sldId="289"/>
            <ac:spMk id="6" creationId="{36AC2286-B27D-4C8D-A4FD-2DE4A8B5D4FF}"/>
          </ac:spMkLst>
        </pc:spChg>
        <pc:spChg chg="add mod">
          <ac:chgData name="Heinz-Juergen Krug" userId="eb2eb7c40ce69c86" providerId="LiveId" clId="{F7F48C7A-92D5-4494-A969-78245EC9F028}" dt="2021-03-09T12:06:43.235" v="2585" actId="1076"/>
          <ac:spMkLst>
            <pc:docMk/>
            <pc:sldMk cId="2119375930" sldId="289"/>
            <ac:spMk id="8" creationId="{1B6B0CF2-848C-41F1-B0D6-35D892420CFA}"/>
          </ac:spMkLst>
        </pc:spChg>
      </pc:sldChg>
      <pc:sldChg chg="addSp modSp add mod">
        <pc:chgData name="Heinz-Juergen Krug" userId="eb2eb7c40ce69c86" providerId="LiveId" clId="{F7F48C7A-92D5-4494-A969-78245EC9F028}" dt="2021-03-09T17:31:08.772" v="2904" actId="20577"/>
        <pc:sldMkLst>
          <pc:docMk/>
          <pc:sldMk cId="1771413932" sldId="290"/>
        </pc:sldMkLst>
        <pc:spChg chg="mod">
          <ac:chgData name="Heinz-Juergen Krug" userId="eb2eb7c40ce69c86" providerId="LiveId" clId="{F7F48C7A-92D5-4494-A969-78245EC9F028}" dt="2021-03-09T13:23:26.455" v="2877" actId="1076"/>
          <ac:spMkLst>
            <pc:docMk/>
            <pc:sldMk cId="1771413932" sldId="290"/>
            <ac:spMk id="3" creationId="{C66B7BE8-7E96-4632-A3C5-1F00451F846E}"/>
          </ac:spMkLst>
        </pc:spChg>
        <pc:spChg chg="add mod">
          <ac:chgData name="Heinz-Juergen Krug" userId="eb2eb7c40ce69c86" providerId="LiveId" clId="{F7F48C7A-92D5-4494-A969-78245EC9F028}" dt="2021-03-09T17:31:08.772" v="2904" actId="20577"/>
          <ac:spMkLst>
            <pc:docMk/>
            <pc:sldMk cId="1771413932" sldId="290"/>
            <ac:spMk id="6" creationId="{DA4BF0DE-AF85-4DA9-9845-25D4F375406A}"/>
          </ac:spMkLst>
        </pc:spChg>
      </pc:sldChg>
      <pc:sldChg chg="modSp add mod">
        <pc:chgData name="Heinz-Juergen Krug" userId="eb2eb7c40ce69c86" providerId="LiveId" clId="{F7F48C7A-92D5-4494-A969-78245EC9F028}" dt="2021-03-09T13:26:24.925" v="2898" actId="1076"/>
        <pc:sldMkLst>
          <pc:docMk/>
          <pc:sldMk cId="2756151358" sldId="291"/>
        </pc:sldMkLst>
        <pc:spChg chg="mod">
          <ac:chgData name="Heinz-Juergen Krug" userId="eb2eb7c40ce69c86" providerId="LiveId" clId="{F7F48C7A-92D5-4494-A969-78245EC9F028}" dt="2021-03-09T13:26:24.925" v="2898" actId="1076"/>
          <ac:spMkLst>
            <pc:docMk/>
            <pc:sldMk cId="2756151358" sldId="291"/>
            <ac:spMk id="3" creationId="{C66B7BE8-7E96-4632-A3C5-1F00451F846E}"/>
          </ac:spMkLst>
        </pc:spChg>
      </pc:sldChg>
      <pc:sldChg chg="add">
        <pc:chgData name="Heinz-Juergen Krug" userId="eb2eb7c40ce69c86" providerId="LiveId" clId="{F7F48C7A-92D5-4494-A969-78245EC9F028}" dt="2021-03-09T01:10:51.221" v="1761" actId="2890"/>
        <pc:sldMkLst>
          <pc:docMk/>
          <pc:sldMk cId="574274869"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84870" cy="501015"/>
          </a:xfrm>
          <a:prstGeom prst="rect">
            <a:avLst/>
          </a:prstGeom>
        </p:spPr>
        <p:txBody>
          <a:bodyPr vert="horz" lIns="96611" tIns="48306" rIns="96611" bIns="48306" rtlCol="0"/>
          <a:lstStyle>
            <a:lvl1pPr algn="l">
              <a:defRPr sz="1300"/>
            </a:lvl1pPr>
          </a:lstStyle>
          <a:p>
            <a:endParaRPr lang="de-DE"/>
          </a:p>
        </p:txBody>
      </p:sp>
      <p:sp>
        <p:nvSpPr>
          <p:cNvPr id="3" name="Datumsplatzhalter 2"/>
          <p:cNvSpPr>
            <a:spLocks noGrp="1"/>
          </p:cNvSpPr>
          <p:nvPr>
            <p:ph type="dt" idx="1"/>
          </p:nvPr>
        </p:nvSpPr>
        <p:spPr>
          <a:xfrm>
            <a:off x="3901699" y="1"/>
            <a:ext cx="2984870" cy="501015"/>
          </a:xfrm>
          <a:prstGeom prst="rect">
            <a:avLst/>
          </a:prstGeom>
        </p:spPr>
        <p:txBody>
          <a:bodyPr vert="horz" lIns="96611" tIns="48306" rIns="96611" bIns="48306" rtlCol="0"/>
          <a:lstStyle>
            <a:lvl1pPr algn="r">
              <a:defRPr sz="1300"/>
            </a:lvl1pPr>
          </a:lstStyle>
          <a:p>
            <a:fld id="{CF680CE9-4C56-421D-92A7-5B0F441F9FC1}" type="datetimeFigureOut">
              <a:rPr lang="de-DE" smtClean="0"/>
              <a:pPr/>
              <a:t>09.03.2021</a:t>
            </a:fld>
            <a:endParaRPr lang="de-DE"/>
          </a:p>
        </p:txBody>
      </p:sp>
      <p:sp>
        <p:nvSpPr>
          <p:cNvPr id="4" name="Folienbildplatzhalter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6611" tIns="48306" rIns="96611" bIns="48306" rtlCol="0" anchor="ctr"/>
          <a:lstStyle/>
          <a:p>
            <a:endParaRPr lang="de-DE"/>
          </a:p>
        </p:txBody>
      </p:sp>
      <p:sp>
        <p:nvSpPr>
          <p:cNvPr id="5" name="Notizenplatzhalter 4"/>
          <p:cNvSpPr>
            <a:spLocks noGrp="1"/>
          </p:cNvSpPr>
          <p:nvPr>
            <p:ph type="body" sz="quarter" idx="3"/>
          </p:nvPr>
        </p:nvSpPr>
        <p:spPr>
          <a:xfrm>
            <a:off x="688817" y="4759644"/>
            <a:ext cx="5510530" cy="4509134"/>
          </a:xfrm>
          <a:prstGeom prst="rect">
            <a:avLst/>
          </a:prstGeom>
        </p:spPr>
        <p:txBody>
          <a:bodyPr vert="horz" lIns="96611" tIns="48306" rIns="96611" bIns="4830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7548"/>
            <a:ext cx="2984870" cy="501015"/>
          </a:xfrm>
          <a:prstGeom prst="rect">
            <a:avLst/>
          </a:prstGeom>
        </p:spPr>
        <p:txBody>
          <a:bodyPr vert="horz" lIns="96611" tIns="48306" rIns="96611" bIns="48306" rtlCol="0" anchor="b"/>
          <a:lstStyle>
            <a:lvl1pPr algn="l">
              <a:defRPr sz="1300"/>
            </a:lvl1pPr>
          </a:lstStyle>
          <a:p>
            <a:endParaRPr lang="de-DE"/>
          </a:p>
        </p:txBody>
      </p:sp>
      <p:sp>
        <p:nvSpPr>
          <p:cNvPr id="7" name="Foliennummernplatzhalter 6"/>
          <p:cNvSpPr>
            <a:spLocks noGrp="1"/>
          </p:cNvSpPr>
          <p:nvPr>
            <p:ph type="sldNum" sz="quarter" idx="5"/>
          </p:nvPr>
        </p:nvSpPr>
        <p:spPr>
          <a:xfrm>
            <a:off x="3901699" y="9517548"/>
            <a:ext cx="2984870" cy="501015"/>
          </a:xfrm>
          <a:prstGeom prst="rect">
            <a:avLst/>
          </a:prstGeom>
        </p:spPr>
        <p:txBody>
          <a:bodyPr vert="horz" lIns="96611" tIns="48306" rIns="96611" bIns="48306" rtlCol="0" anchor="b"/>
          <a:lstStyle>
            <a:lvl1pPr algn="r">
              <a:defRPr sz="1300"/>
            </a:lvl1pPr>
          </a:lstStyle>
          <a:p>
            <a:fld id="{6B8EF6A9-5A10-4A65-860E-EFC87A222975}" type="slidenum">
              <a:rPr lang="de-DE" smtClean="0"/>
              <a:pPr/>
              <a:t>‹Nr.›</a:t>
            </a:fld>
            <a:endParaRPr lang="de-DE"/>
          </a:p>
        </p:txBody>
      </p:sp>
    </p:spTree>
    <p:extLst>
      <p:ext uri="{BB962C8B-B14F-4D97-AF65-F5344CB8AC3E}">
        <p14:creationId xmlns:p14="http://schemas.microsoft.com/office/powerpoint/2010/main" val="32972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a:t>
            </a:fld>
            <a:endParaRPr lang="de-DE"/>
          </a:p>
        </p:txBody>
      </p:sp>
    </p:spTree>
    <p:extLst>
      <p:ext uri="{BB962C8B-B14F-4D97-AF65-F5344CB8AC3E}">
        <p14:creationId xmlns:p14="http://schemas.microsoft.com/office/powerpoint/2010/main" val="9446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10</a:t>
            </a:fld>
            <a:endParaRPr lang="de-DE"/>
          </a:p>
        </p:txBody>
      </p:sp>
    </p:spTree>
    <p:extLst>
      <p:ext uri="{BB962C8B-B14F-4D97-AF65-F5344CB8AC3E}">
        <p14:creationId xmlns:p14="http://schemas.microsoft.com/office/powerpoint/2010/main" val="54025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11</a:t>
            </a:fld>
            <a:endParaRPr lang="de-DE"/>
          </a:p>
        </p:txBody>
      </p:sp>
    </p:spTree>
    <p:extLst>
      <p:ext uri="{BB962C8B-B14F-4D97-AF65-F5344CB8AC3E}">
        <p14:creationId xmlns:p14="http://schemas.microsoft.com/office/powerpoint/2010/main" val="1485415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12</a:t>
            </a:fld>
            <a:endParaRPr lang="de-DE"/>
          </a:p>
        </p:txBody>
      </p:sp>
    </p:spTree>
    <p:extLst>
      <p:ext uri="{BB962C8B-B14F-4D97-AF65-F5344CB8AC3E}">
        <p14:creationId xmlns:p14="http://schemas.microsoft.com/office/powerpoint/2010/main" val="1282626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13</a:t>
            </a:fld>
            <a:endParaRPr lang="de-DE"/>
          </a:p>
        </p:txBody>
      </p:sp>
    </p:spTree>
    <p:extLst>
      <p:ext uri="{BB962C8B-B14F-4D97-AF65-F5344CB8AC3E}">
        <p14:creationId xmlns:p14="http://schemas.microsoft.com/office/powerpoint/2010/main" val="333533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4FB7DDA-E02A-4892-8652-A73E53E696C7}" type="slidenum">
              <a:rPr lang="de-DE" smtClean="0"/>
              <a:pPr/>
              <a:t>14</a:t>
            </a:fld>
            <a:endParaRPr lang="de-DE"/>
          </a:p>
        </p:txBody>
      </p:sp>
    </p:spTree>
    <p:extLst>
      <p:ext uri="{BB962C8B-B14F-4D97-AF65-F5344CB8AC3E}">
        <p14:creationId xmlns:p14="http://schemas.microsoft.com/office/powerpoint/2010/main" val="423345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2</a:t>
            </a:fld>
            <a:endParaRPr lang="de-DE"/>
          </a:p>
        </p:txBody>
      </p:sp>
    </p:spTree>
    <p:extLst>
      <p:ext uri="{BB962C8B-B14F-4D97-AF65-F5344CB8AC3E}">
        <p14:creationId xmlns:p14="http://schemas.microsoft.com/office/powerpoint/2010/main" val="42907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3</a:t>
            </a:fld>
            <a:endParaRPr lang="de-DE"/>
          </a:p>
        </p:txBody>
      </p:sp>
    </p:spTree>
    <p:extLst>
      <p:ext uri="{BB962C8B-B14F-4D97-AF65-F5344CB8AC3E}">
        <p14:creationId xmlns:p14="http://schemas.microsoft.com/office/powerpoint/2010/main" val="33182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4</a:t>
            </a:fld>
            <a:endParaRPr lang="de-DE"/>
          </a:p>
        </p:txBody>
      </p:sp>
    </p:spTree>
    <p:extLst>
      <p:ext uri="{BB962C8B-B14F-4D97-AF65-F5344CB8AC3E}">
        <p14:creationId xmlns:p14="http://schemas.microsoft.com/office/powerpoint/2010/main" val="140196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5</a:t>
            </a:fld>
            <a:endParaRPr lang="de-DE"/>
          </a:p>
        </p:txBody>
      </p:sp>
    </p:spTree>
    <p:extLst>
      <p:ext uri="{BB962C8B-B14F-4D97-AF65-F5344CB8AC3E}">
        <p14:creationId xmlns:p14="http://schemas.microsoft.com/office/powerpoint/2010/main" val="217385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6</a:t>
            </a:fld>
            <a:endParaRPr lang="de-DE"/>
          </a:p>
        </p:txBody>
      </p:sp>
    </p:spTree>
    <p:extLst>
      <p:ext uri="{BB962C8B-B14F-4D97-AF65-F5344CB8AC3E}">
        <p14:creationId xmlns:p14="http://schemas.microsoft.com/office/powerpoint/2010/main" val="75071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7</a:t>
            </a:fld>
            <a:endParaRPr lang="de-DE"/>
          </a:p>
        </p:txBody>
      </p:sp>
    </p:spTree>
    <p:extLst>
      <p:ext uri="{BB962C8B-B14F-4D97-AF65-F5344CB8AC3E}">
        <p14:creationId xmlns:p14="http://schemas.microsoft.com/office/powerpoint/2010/main" val="349665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8</a:t>
            </a:fld>
            <a:endParaRPr lang="de-DE"/>
          </a:p>
        </p:txBody>
      </p:sp>
    </p:spTree>
    <p:extLst>
      <p:ext uri="{BB962C8B-B14F-4D97-AF65-F5344CB8AC3E}">
        <p14:creationId xmlns:p14="http://schemas.microsoft.com/office/powerpoint/2010/main" val="263682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Dass der Haushalt 2020 trotz des zwischenzeitlich wegen der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Coronafolgen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befürchteten Defizits von 11 Millionen Euro mit einem Plus von ca. 2 Millionen Euro (ordentlich 800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Tsd</a:t>
            </a:r>
            <a:r>
              <a:rPr lang="de-DE" sz="1800" dirty="0">
                <a:effectLst/>
                <a:latin typeface="Calibri" panose="020F0502020204030204" pitchFamily="34" charset="0"/>
                <a:ea typeface="Calibri" panose="020F0502020204030204" pitchFamily="34" charset="0"/>
                <a:cs typeface="Times New Roman" panose="02020603050405020304" pitchFamily="18" charset="0"/>
              </a:rPr>
              <a:t>) abgeschlossen werden kann, hat seine Ursache in Kompensationszahlungen von Land und Bund (nahezu 10 Millionen Euro) und der bedauerlichen Tatsache, dass von den von der Stadtverordnetenversammlung beschlossenen Stellen weiterhin mehr als 300, also deutlich mehr als ein Viertel nicht besetzt wurden. Geht frau/man von einem Normalfall von wegen üblicher Fluktuation 10 Prozent nicht besetzter Stellen aus, entspricht dies einer Ausgabenkürzung von gut 10 Millionen Euro. </a:t>
            </a:r>
          </a:p>
          <a:p>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9</a:t>
            </a:fld>
            <a:endParaRPr lang="de-DE"/>
          </a:p>
        </p:txBody>
      </p:sp>
    </p:spTree>
    <p:extLst>
      <p:ext uri="{BB962C8B-B14F-4D97-AF65-F5344CB8AC3E}">
        <p14:creationId xmlns:p14="http://schemas.microsoft.com/office/powerpoint/2010/main" val="215547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427852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237731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31806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13268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289990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8882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273717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359059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198724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417554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5603012-5699-4810-B4B1-69D687AF1664}" type="datetimeFigureOut">
              <a:rPr lang="de-DE" smtClean="0"/>
              <a:pPr/>
              <a:t>09.03.2021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10917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03012-5699-4810-B4B1-69D687AF1664}" type="datetimeFigureOut">
              <a:rPr lang="de-DE" smtClean="0"/>
              <a:pPr/>
              <a:t>09.03.2021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645E0-0350-4F50-8AB0-8761460208E6}" type="slidenum">
              <a:rPr lang="de-DE" smtClean="0"/>
              <a:pPr/>
              <a:t>‹Nr.›</a:t>
            </a:fld>
            <a:endParaRPr lang="de-DE"/>
          </a:p>
        </p:txBody>
      </p:sp>
    </p:spTree>
    <p:extLst>
      <p:ext uri="{BB962C8B-B14F-4D97-AF65-F5344CB8AC3E}">
        <p14:creationId xmlns:p14="http://schemas.microsoft.com/office/powerpoint/2010/main" val="144179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6.png"/><Relationship Id="rId9"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a:t>
            </a:fld>
            <a:endParaRPr lang="de-DE" b="1" dirty="0">
              <a:solidFill>
                <a:schemeClr val="bg1"/>
              </a:solidFill>
            </a:endParaRPr>
          </a:p>
        </p:txBody>
      </p:sp>
      <p:pic>
        <p:nvPicPr>
          <p:cNvPr id="8" name="Grafik 7">
            <a:extLst>
              <a:ext uri="{FF2B5EF4-FFF2-40B4-BE49-F238E27FC236}">
                <a16:creationId xmlns:a16="http://schemas.microsoft.com/office/drawing/2014/main" id="{A341A151-6DB6-4C2A-8937-F527F1D8F0B1}"/>
              </a:ext>
            </a:extLst>
          </p:cNvPr>
          <p:cNvPicPr>
            <a:picLocks noChangeAspect="1"/>
          </p:cNvPicPr>
          <p:nvPr/>
        </p:nvPicPr>
        <p:blipFill>
          <a:blip r:embed="rId5"/>
          <a:stretch>
            <a:fillRect/>
          </a:stretch>
        </p:blipFill>
        <p:spPr>
          <a:xfrm>
            <a:off x="-8138" y="1196752"/>
            <a:ext cx="9144000" cy="742032"/>
          </a:xfrm>
          <a:prstGeom prst="rect">
            <a:avLst/>
          </a:prstGeom>
        </p:spPr>
      </p:pic>
      <p:sp>
        <p:nvSpPr>
          <p:cNvPr id="9" name="Textfeld 8">
            <a:extLst>
              <a:ext uri="{FF2B5EF4-FFF2-40B4-BE49-F238E27FC236}">
                <a16:creationId xmlns:a16="http://schemas.microsoft.com/office/drawing/2014/main" id="{AFAF2296-07CF-4E14-B7F0-B98F3EB46695}"/>
              </a:ext>
            </a:extLst>
          </p:cNvPr>
          <p:cNvSpPr txBox="1"/>
          <p:nvPr/>
        </p:nvSpPr>
        <p:spPr>
          <a:xfrm>
            <a:off x="3059832" y="588474"/>
            <a:ext cx="3496535" cy="461665"/>
          </a:xfrm>
          <a:prstGeom prst="rect">
            <a:avLst/>
          </a:prstGeom>
          <a:noFill/>
        </p:spPr>
        <p:txBody>
          <a:bodyPr wrap="none" rtlCol="0">
            <a:spAutoFit/>
          </a:bodyPr>
          <a:lstStyle/>
          <a:p>
            <a:r>
              <a:rPr lang="de-DE" sz="2400" b="1" dirty="0"/>
              <a:t>Technisches und Formales</a:t>
            </a:r>
          </a:p>
        </p:txBody>
      </p:sp>
      <p:pic>
        <p:nvPicPr>
          <p:cNvPr id="11" name="Grafik 10">
            <a:extLst>
              <a:ext uri="{FF2B5EF4-FFF2-40B4-BE49-F238E27FC236}">
                <a16:creationId xmlns:a16="http://schemas.microsoft.com/office/drawing/2014/main" id="{158C650B-C128-44D0-A180-E172DFF94FBA}"/>
              </a:ext>
            </a:extLst>
          </p:cNvPr>
          <p:cNvPicPr>
            <a:picLocks noChangeAspect="1"/>
          </p:cNvPicPr>
          <p:nvPr/>
        </p:nvPicPr>
        <p:blipFill>
          <a:blip r:embed="rId6"/>
          <a:stretch>
            <a:fillRect/>
          </a:stretch>
        </p:blipFill>
        <p:spPr>
          <a:xfrm>
            <a:off x="6444208" y="2843216"/>
            <a:ext cx="2466304" cy="1416676"/>
          </a:xfrm>
          <a:prstGeom prst="rect">
            <a:avLst/>
          </a:prstGeom>
        </p:spPr>
      </p:pic>
      <p:pic>
        <p:nvPicPr>
          <p:cNvPr id="13" name="Grafik 12">
            <a:extLst>
              <a:ext uri="{FF2B5EF4-FFF2-40B4-BE49-F238E27FC236}">
                <a16:creationId xmlns:a16="http://schemas.microsoft.com/office/drawing/2014/main" id="{CE948ADC-CA5D-4A08-A2C5-77325C864EF2}"/>
              </a:ext>
            </a:extLst>
          </p:cNvPr>
          <p:cNvPicPr>
            <a:picLocks noChangeAspect="1"/>
          </p:cNvPicPr>
          <p:nvPr/>
        </p:nvPicPr>
        <p:blipFill>
          <a:blip r:embed="rId7"/>
          <a:stretch>
            <a:fillRect/>
          </a:stretch>
        </p:blipFill>
        <p:spPr>
          <a:xfrm>
            <a:off x="3434308" y="2085397"/>
            <a:ext cx="3009900" cy="2390775"/>
          </a:xfrm>
          <a:prstGeom prst="rect">
            <a:avLst/>
          </a:prstGeom>
          <a:effectLst/>
        </p:spPr>
      </p:pic>
      <p:sp>
        <p:nvSpPr>
          <p:cNvPr id="14" name="Pfeil: nach rechts 13">
            <a:extLst>
              <a:ext uri="{FF2B5EF4-FFF2-40B4-BE49-F238E27FC236}">
                <a16:creationId xmlns:a16="http://schemas.microsoft.com/office/drawing/2014/main" id="{F8F2FCDB-B461-4639-9081-3ACA1EAEC71D}"/>
              </a:ext>
            </a:extLst>
          </p:cNvPr>
          <p:cNvSpPr/>
          <p:nvPr/>
        </p:nvSpPr>
        <p:spPr>
          <a:xfrm rot="8380444">
            <a:off x="5652120" y="1938784"/>
            <a:ext cx="216024" cy="26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unten 14">
            <a:extLst>
              <a:ext uri="{FF2B5EF4-FFF2-40B4-BE49-F238E27FC236}">
                <a16:creationId xmlns:a16="http://schemas.microsoft.com/office/drawing/2014/main" id="{6896026A-3DAD-4627-B096-798A6D90449F}"/>
              </a:ext>
            </a:extLst>
          </p:cNvPr>
          <p:cNvSpPr/>
          <p:nvPr/>
        </p:nvSpPr>
        <p:spPr>
          <a:xfrm rot="1853666">
            <a:off x="8267566" y="1938784"/>
            <a:ext cx="336882" cy="742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78CC80B0-CD27-47EC-AA8D-7C9902FDE5FF}"/>
              </a:ext>
            </a:extLst>
          </p:cNvPr>
          <p:cNvSpPr txBox="1"/>
          <p:nvPr/>
        </p:nvSpPr>
        <p:spPr>
          <a:xfrm>
            <a:off x="3275856" y="6534834"/>
            <a:ext cx="1478290"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D7840E96-EAE2-4147-A568-EE31433366DC}"/>
              </a:ext>
            </a:extLst>
          </p:cNvPr>
          <p:cNvSpPr txBox="1"/>
          <p:nvPr/>
        </p:nvSpPr>
        <p:spPr>
          <a:xfrm>
            <a:off x="113541" y="5128059"/>
            <a:ext cx="8900642" cy="400110"/>
          </a:xfrm>
          <a:prstGeom prst="rect">
            <a:avLst/>
          </a:prstGeom>
          <a:noFill/>
        </p:spPr>
        <p:txBody>
          <a:bodyPr wrap="none" rtlCol="0">
            <a:spAutoFit/>
          </a:bodyPr>
          <a:lstStyle/>
          <a:p>
            <a:r>
              <a:rPr lang="de-DE" sz="2000" dirty="0"/>
              <a:t>Wenn gerade nicht aktiv: Mikro ausschalten, Kamera ?   Einwand gegen Mitschnitt ?</a:t>
            </a:r>
          </a:p>
        </p:txBody>
      </p:sp>
      <p:pic>
        <p:nvPicPr>
          <p:cNvPr id="6" name="Wer soll das bezahlen- - Jupp Schmitz (1949)">
            <a:hlinkClick r:id="" action="ppaction://media"/>
            <a:extLst>
              <a:ext uri="{FF2B5EF4-FFF2-40B4-BE49-F238E27FC236}">
                <a16:creationId xmlns:a16="http://schemas.microsoft.com/office/drawing/2014/main" id="{224A4C3A-66F3-42A3-AF64-A77779777AF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0189" y="3185318"/>
            <a:ext cx="487363" cy="487363"/>
          </a:xfrm>
          <a:prstGeom prst="rect">
            <a:avLst/>
          </a:prstGeom>
        </p:spPr>
      </p:pic>
    </p:spTree>
    <p:extLst>
      <p:ext uri="{BB962C8B-B14F-4D97-AF65-F5344CB8AC3E}">
        <p14:creationId xmlns:p14="http://schemas.microsoft.com/office/powerpoint/2010/main" val="10565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10</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pic>
        <p:nvPicPr>
          <p:cNvPr id="6" name="Grafik 5">
            <a:extLst>
              <a:ext uri="{FF2B5EF4-FFF2-40B4-BE49-F238E27FC236}">
                <a16:creationId xmlns:a16="http://schemas.microsoft.com/office/drawing/2014/main" id="{A9CCDF18-91F4-46A3-80B0-63431041CE87}"/>
              </a:ext>
            </a:extLst>
          </p:cNvPr>
          <p:cNvPicPr>
            <a:picLocks noChangeAspect="1"/>
          </p:cNvPicPr>
          <p:nvPr/>
        </p:nvPicPr>
        <p:blipFill>
          <a:blip r:embed="rId3"/>
          <a:stretch>
            <a:fillRect/>
          </a:stretch>
        </p:blipFill>
        <p:spPr>
          <a:xfrm>
            <a:off x="251520" y="850255"/>
            <a:ext cx="8353425" cy="5076825"/>
          </a:xfrm>
          <a:prstGeom prst="rect">
            <a:avLst/>
          </a:prstGeom>
          <a:solidFill>
            <a:schemeClr val="accent1"/>
          </a:solidFill>
        </p:spPr>
      </p:pic>
      <p:sp>
        <p:nvSpPr>
          <p:cNvPr id="11" name="Pfeil: nach rechts 10">
            <a:extLst>
              <a:ext uri="{FF2B5EF4-FFF2-40B4-BE49-F238E27FC236}">
                <a16:creationId xmlns:a16="http://schemas.microsoft.com/office/drawing/2014/main" id="{0BD0544F-14FE-4F99-B0BF-E7B9A5EEDC16}"/>
              </a:ext>
            </a:extLst>
          </p:cNvPr>
          <p:cNvSpPr/>
          <p:nvPr/>
        </p:nvSpPr>
        <p:spPr>
          <a:xfrm rot="18615855">
            <a:off x="4129498" y="53058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3F55238F-A47E-41DE-A173-FB2551F2EA67}"/>
              </a:ext>
            </a:extLst>
          </p:cNvPr>
          <p:cNvSpPr txBox="1"/>
          <p:nvPr/>
        </p:nvSpPr>
        <p:spPr>
          <a:xfrm>
            <a:off x="3870881" y="5980837"/>
            <a:ext cx="1394100" cy="369332"/>
          </a:xfrm>
          <a:prstGeom prst="rect">
            <a:avLst/>
          </a:prstGeom>
          <a:noFill/>
        </p:spPr>
        <p:txBody>
          <a:bodyPr wrap="none" rtlCol="0">
            <a:spAutoFit/>
          </a:bodyPr>
          <a:lstStyle/>
          <a:p>
            <a:r>
              <a:rPr lang="de-DE" dirty="0">
                <a:highlight>
                  <a:srgbClr val="FF00FF"/>
                </a:highlight>
              </a:rPr>
              <a:t>Real: + 0.600</a:t>
            </a:r>
          </a:p>
        </p:txBody>
      </p:sp>
      <p:sp>
        <p:nvSpPr>
          <p:cNvPr id="3" name="Pfeil: nach rechts 2">
            <a:extLst>
              <a:ext uri="{FF2B5EF4-FFF2-40B4-BE49-F238E27FC236}">
                <a16:creationId xmlns:a16="http://schemas.microsoft.com/office/drawing/2014/main" id="{A46FB952-DF31-4903-AD89-4113A30604BF}"/>
              </a:ext>
            </a:extLst>
          </p:cNvPr>
          <p:cNvSpPr/>
          <p:nvPr/>
        </p:nvSpPr>
        <p:spPr>
          <a:xfrm>
            <a:off x="6110457" y="5980837"/>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DC8B9448-F41B-47E0-9A29-07404DC339C2}"/>
              </a:ext>
            </a:extLst>
          </p:cNvPr>
          <p:cNvSpPr/>
          <p:nvPr/>
        </p:nvSpPr>
        <p:spPr>
          <a:xfrm rot="14333816">
            <a:off x="5131148" y="5695035"/>
            <a:ext cx="1002168" cy="423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68CC04D-C7D6-4FFE-8CA3-6CA2648D849B}"/>
              </a:ext>
            </a:extLst>
          </p:cNvPr>
          <p:cNvSpPr txBox="1"/>
          <p:nvPr/>
        </p:nvSpPr>
        <p:spPr>
          <a:xfrm>
            <a:off x="5949305" y="6183453"/>
            <a:ext cx="1444278" cy="369332"/>
          </a:xfrm>
          <a:prstGeom prst="rect">
            <a:avLst/>
          </a:prstGeom>
          <a:solidFill>
            <a:schemeClr val="accent2">
              <a:lumMod val="60000"/>
              <a:lumOff val="40000"/>
            </a:schemeClr>
          </a:solidFill>
        </p:spPr>
        <p:txBody>
          <a:bodyPr wrap="square" rtlCol="0">
            <a:spAutoFit/>
          </a:bodyPr>
          <a:lstStyle/>
          <a:p>
            <a:r>
              <a:rPr lang="de-DE" dirty="0"/>
              <a:t>Real: +0.800</a:t>
            </a:r>
          </a:p>
        </p:txBody>
      </p:sp>
    </p:spTree>
    <p:extLst>
      <p:ext uri="{BB962C8B-B14F-4D97-AF65-F5344CB8AC3E}">
        <p14:creationId xmlns:p14="http://schemas.microsoft.com/office/powerpoint/2010/main" val="361846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11</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6" name="Textfeld 5">
            <a:extLst>
              <a:ext uri="{FF2B5EF4-FFF2-40B4-BE49-F238E27FC236}">
                <a16:creationId xmlns:a16="http://schemas.microsoft.com/office/drawing/2014/main" id="{36AC2286-B27D-4C8D-A4FD-2DE4A8B5D4FF}"/>
              </a:ext>
            </a:extLst>
          </p:cNvPr>
          <p:cNvSpPr txBox="1"/>
          <p:nvPr/>
        </p:nvSpPr>
        <p:spPr>
          <a:xfrm>
            <a:off x="-8138" y="1144752"/>
            <a:ext cx="9004516" cy="4524315"/>
          </a:xfrm>
          <a:prstGeom prst="rect">
            <a:avLst/>
          </a:prstGeom>
          <a:noFill/>
        </p:spPr>
        <p:txBody>
          <a:bodyPr wrap="none" rtlCol="0">
            <a:spAutoFit/>
          </a:bodyPr>
          <a:lstStyle/>
          <a:p>
            <a:pPr algn="l"/>
            <a:r>
              <a:rPr lang="de-DE" b="1" dirty="0">
                <a:latin typeface="Calibri,Bold"/>
              </a:rPr>
              <a:t>…d</a:t>
            </a:r>
            <a:r>
              <a:rPr lang="de-DE" sz="1800" b="1" i="0" u="none" strike="noStrike" baseline="0" dirty="0">
                <a:latin typeface="Calibri,Bold"/>
              </a:rPr>
              <a:t>urch eine ihrer Bedeutung gerecht werdende Berücksichtigung der freiwilligen Aufgaben</a:t>
            </a:r>
          </a:p>
          <a:p>
            <a:pPr algn="l"/>
            <a:r>
              <a:rPr lang="de-DE" sz="1800" b="0" i="0" u="none" strike="noStrike" baseline="0" dirty="0">
                <a:latin typeface="Calibri" panose="020F0502020204030204" pitchFamily="34" charset="0"/>
              </a:rPr>
              <a:t>…</a:t>
            </a:r>
            <a:r>
              <a:rPr lang="de-DE" sz="1800" b="1" i="0" u="none" strike="noStrike" baseline="0" dirty="0">
                <a:latin typeface="Calibri" panose="020F0502020204030204" pitchFamily="34" charset="0"/>
              </a:rPr>
              <a:t>finanzielle Mindestausstattung </a:t>
            </a:r>
            <a:r>
              <a:rPr lang="de-DE" sz="1800" b="0" i="0" u="none" strike="noStrike" baseline="0" dirty="0">
                <a:latin typeface="Calibri" panose="020F0502020204030204" pitchFamily="34" charset="0"/>
              </a:rPr>
              <a:t>ist dadurch determiniert, dass die Kommunen in der</a:t>
            </a:r>
          </a:p>
          <a:p>
            <a:pPr algn="l"/>
            <a:r>
              <a:rPr lang="de-DE" sz="1800" b="0" i="0" u="none" strike="noStrike" baseline="0" dirty="0">
                <a:latin typeface="Calibri" panose="020F0502020204030204" pitchFamily="34" charset="0"/>
              </a:rPr>
              <a:t>Lage sein müssen, neben ihren Pflichtaufgaben ein Mindestmaß für freiwillige Aufgaben </a:t>
            </a:r>
          </a:p>
          <a:p>
            <a:pPr algn="l"/>
            <a:r>
              <a:rPr lang="de-DE" sz="1800" b="0" i="0" u="none" strike="noStrike" baseline="0" dirty="0">
                <a:latin typeface="Calibri" panose="020F0502020204030204" pitchFamily="34" charset="0"/>
              </a:rPr>
              <a:t>zu erfüllen. …</a:t>
            </a:r>
          </a:p>
          <a:p>
            <a:pPr algn="l"/>
            <a:r>
              <a:rPr lang="de-DE" sz="1800" b="0" i="0" u="none" strike="noStrike" baseline="0" dirty="0">
                <a:latin typeface="Calibri" panose="020F0502020204030204" pitchFamily="34" charset="0"/>
              </a:rPr>
              <a:t>Bei der Dotierung des Garantiezuschlags wurden die Defizite aus den freiwilligen Aufgaben in </a:t>
            </a:r>
            <a:br>
              <a:rPr lang="de-DE" sz="1800" b="0" i="0" u="none" strike="noStrike" baseline="0" dirty="0">
                <a:latin typeface="Calibri" panose="020F0502020204030204" pitchFamily="34" charset="0"/>
              </a:rPr>
            </a:br>
            <a:r>
              <a:rPr lang="de-DE" sz="1800" b="0" i="0" u="none" strike="noStrike" baseline="0" dirty="0">
                <a:latin typeface="Calibri" panose="020F0502020204030204" pitchFamily="34" charset="0"/>
              </a:rPr>
              <a:t>den </a:t>
            </a:r>
            <a:r>
              <a:rPr lang="de-DE" sz="1800" b="1" i="0" u="none" strike="noStrike" baseline="0" dirty="0">
                <a:latin typeface="Calibri" panose="020F0502020204030204" pitchFamily="34" charset="0"/>
              </a:rPr>
              <a:t>Bereichen Sport, Kultur, Umwelt- und Naturschutz bei der Dotierung voll berücksichtigt</a:t>
            </a:r>
            <a:r>
              <a:rPr lang="de-DE" sz="1800" b="0" i="0" u="none" strike="noStrike" baseline="0" dirty="0">
                <a:latin typeface="Calibri" panose="020F0502020204030204" pitchFamily="34" charset="0"/>
              </a:rPr>
              <a:t>. </a:t>
            </a:r>
            <a:br>
              <a:rPr lang="de-DE" sz="1800" b="0" i="0" u="none" strike="noStrike" baseline="0" dirty="0">
                <a:latin typeface="Calibri" panose="020F0502020204030204" pitchFamily="34" charset="0"/>
              </a:rPr>
            </a:br>
            <a:r>
              <a:rPr lang="de-DE" sz="1800" b="0" i="0" u="none" strike="noStrike" baseline="0" dirty="0">
                <a:latin typeface="Calibri" panose="020F0502020204030204" pitchFamily="34" charset="0"/>
              </a:rPr>
              <a:t>… krisenfesten Mindestausstattung, so dass kein Grund zur Sorge besteht, Kommunen</a:t>
            </a:r>
          </a:p>
          <a:p>
            <a:pPr algn="l"/>
            <a:r>
              <a:rPr lang="de-DE" sz="1800" b="0" i="0" u="none" strike="noStrike" baseline="0" dirty="0">
                <a:latin typeface="Calibri" panose="020F0502020204030204" pitchFamily="34" charset="0"/>
              </a:rPr>
              <a:t>müssten ihre Leistungen in den genannten Bereichen reduzieren. </a:t>
            </a:r>
            <a:br>
              <a:rPr lang="de-DE" sz="1800" b="0" i="0" u="none" strike="noStrike" baseline="0" dirty="0">
                <a:latin typeface="Calibri" panose="020F0502020204030204" pitchFamily="34" charset="0"/>
              </a:rPr>
            </a:br>
            <a:r>
              <a:rPr lang="de-DE" b="1" dirty="0">
                <a:latin typeface="Calibri" panose="020F0502020204030204" pitchFamily="34" charset="0"/>
              </a:rPr>
              <a:t>… </a:t>
            </a:r>
            <a:r>
              <a:rPr lang="de-DE" sz="1800" b="1" i="0" u="none" strike="noStrike" baseline="0" dirty="0">
                <a:latin typeface="Calibri" panose="020F0502020204030204" pitchFamily="34" charset="0"/>
              </a:rPr>
              <a:t>die übrigen freiwilligen Aufgaben </a:t>
            </a:r>
            <a:r>
              <a:rPr lang="de-DE" sz="1800" b="0" i="0" u="none" strike="noStrike" baseline="0" dirty="0">
                <a:latin typeface="Calibri" panose="020F0502020204030204" pitchFamily="34" charset="0"/>
              </a:rPr>
              <a:t>…  werden bei der Dotierung des Garantiezuschlags </a:t>
            </a:r>
            <a:br>
              <a:rPr lang="de-DE" sz="1800" b="0" i="0" u="none" strike="noStrike" baseline="0" dirty="0">
                <a:latin typeface="Calibri" panose="020F0502020204030204" pitchFamily="34" charset="0"/>
              </a:rPr>
            </a:br>
            <a:r>
              <a:rPr lang="de-DE" sz="1800" b="1" i="0" u="none" strike="noStrike" baseline="0" dirty="0">
                <a:latin typeface="Calibri" panose="020F0502020204030204" pitchFamily="34" charset="0"/>
              </a:rPr>
              <a:t>zu 50 % berücksichtigt</a:t>
            </a:r>
            <a:r>
              <a:rPr lang="de-DE" sz="1800" b="0" i="0" u="none" strike="noStrike" baseline="0" dirty="0">
                <a:latin typeface="Calibri" panose="020F0502020204030204" pitchFamily="34" charset="0"/>
              </a:rPr>
              <a:t>. Als Ausfluss aus dem Recht auf kommunale Selbstverwaltung stehen </a:t>
            </a:r>
            <a:br>
              <a:rPr lang="de-DE" sz="1800" b="0" i="0" u="none" strike="noStrike" baseline="0" dirty="0">
                <a:latin typeface="Calibri" panose="020F0502020204030204" pitchFamily="34" charset="0"/>
              </a:rPr>
            </a:br>
            <a:r>
              <a:rPr lang="de-DE" sz="1800" b="0" i="0" u="none" strike="noStrike" baseline="0" dirty="0">
                <a:latin typeface="Calibri" panose="020F0502020204030204" pitchFamily="34" charset="0"/>
              </a:rPr>
              <a:t>die Mittel des Garantiezuschlags insgesamt zur individuellen Schwerpunktsetzung </a:t>
            </a:r>
            <a:br>
              <a:rPr lang="de-DE" sz="1800" b="0" i="0" u="none" strike="noStrike" baseline="0" dirty="0">
                <a:latin typeface="Calibri" panose="020F0502020204030204" pitchFamily="34" charset="0"/>
              </a:rPr>
            </a:br>
            <a:r>
              <a:rPr lang="de-DE" sz="1800" b="0" i="0" u="none" strike="noStrike" baseline="0" dirty="0">
                <a:latin typeface="Calibri" panose="020F0502020204030204" pitchFamily="34" charset="0"/>
              </a:rPr>
              <a:t>vor Ort zur Verfügung.</a:t>
            </a:r>
          </a:p>
          <a:p>
            <a:pPr algn="l"/>
            <a:r>
              <a:rPr lang="de-DE" sz="1800" b="0" i="0" u="none" strike="noStrike" baseline="0" dirty="0">
                <a:latin typeface="Calibri" panose="020F0502020204030204" pitchFamily="34" charset="0"/>
              </a:rPr>
              <a:t>Die </a:t>
            </a:r>
            <a:r>
              <a:rPr lang="de-DE" sz="1800" b="1" i="0" u="none" strike="noStrike" baseline="0" dirty="0">
                <a:latin typeface="Calibri" panose="020F0502020204030204" pitchFamily="34" charset="0"/>
              </a:rPr>
              <a:t>angemessene Finanzausstattung </a:t>
            </a:r>
            <a:r>
              <a:rPr lang="de-DE" sz="1800" b="0" i="0" u="none" strike="noStrike" baseline="0" dirty="0">
                <a:latin typeface="Calibri" panose="020F0502020204030204" pitchFamily="34" charset="0"/>
              </a:rPr>
              <a:t>erfordert über die Mindestausstattung hinaus Mittel </a:t>
            </a:r>
            <a:br>
              <a:rPr lang="de-DE" sz="1800" b="0" i="0" u="none" strike="noStrike" baseline="0" dirty="0">
                <a:latin typeface="Calibri" panose="020F0502020204030204" pitchFamily="34" charset="0"/>
              </a:rPr>
            </a:br>
            <a:r>
              <a:rPr lang="de-DE" sz="1800" b="0" i="0" u="none" strike="noStrike" baseline="0" dirty="0">
                <a:latin typeface="Calibri" panose="020F0502020204030204" pitchFamily="34" charset="0"/>
              </a:rPr>
              <a:t>für weitere Aufgaben. Damit werden zusätzliche freiwillige Aufgaben oder </a:t>
            </a:r>
            <a:br>
              <a:rPr lang="de-DE" sz="1800" b="0" i="0" u="none" strike="noStrike" baseline="0" dirty="0">
                <a:latin typeface="Calibri" panose="020F0502020204030204" pitchFamily="34" charset="0"/>
              </a:rPr>
            </a:br>
            <a:r>
              <a:rPr lang="de-DE" sz="1800" b="0" i="0" u="none" strike="noStrike" baseline="0" dirty="0">
                <a:latin typeface="Calibri" panose="020F0502020204030204" pitchFamily="34" charset="0"/>
              </a:rPr>
              <a:t>freiwillig erhöhte Standards bei den Pflichtaufgaben abgedeckt. … die verbliebenen Defizite</a:t>
            </a:r>
          </a:p>
          <a:p>
            <a:pPr algn="l"/>
            <a:r>
              <a:rPr lang="de-DE" sz="1800" b="0" i="0" u="none" strike="noStrike" baseline="0" dirty="0">
                <a:latin typeface="Calibri" panose="020F0502020204030204" pitchFamily="34" charset="0"/>
              </a:rPr>
              <a:t>im freiwilligen Bereich zu weiteren 50 % einbezogen. ( Quelle: AG KFA beim </a:t>
            </a:r>
            <a:r>
              <a:rPr lang="de-DE" sz="1800" b="0" i="0" u="none" strike="noStrike" baseline="0" dirty="0" err="1">
                <a:latin typeface="Calibri" panose="020F0502020204030204" pitchFamily="34" charset="0"/>
              </a:rPr>
              <a:t>Fin.ministerium</a:t>
            </a:r>
            <a:r>
              <a:rPr lang="de-DE" sz="1800" b="0" i="0" u="none" strike="noStrike" baseline="0" dirty="0">
                <a:latin typeface="Calibri" panose="020F0502020204030204" pitchFamily="34" charset="0"/>
              </a:rPr>
              <a:t>)</a:t>
            </a:r>
            <a:endParaRPr lang="de-DE" dirty="0"/>
          </a:p>
        </p:txBody>
      </p:sp>
      <p:sp>
        <p:nvSpPr>
          <p:cNvPr id="8" name="Textfeld 7">
            <a:extLst>
              <a:ext uri="{FF2B5EF4-FFF2-40B4-BE49-F238E27FC236}">
                <a16:creationId xmlns:a16="http://schemas.microsoft.com/office/drawing/2014/main" id="{1B6B0CF2-848C-41F1-B0D6-35D892420CFA}"/>
              </a:ext>
            </a:extLst>
          </p:cNvPr>
          <p:cNvSpPr txBox="1"/>
          <p:nvPr/>
        </p:nvSpPr>
        <p:spPr>
          <a:xfrm>
            <a:off x="2243907" y="512054"/>
            <a:ext cx="3647986" cy="584775"/>
          </a:xfrm>
          <a:prstGeom prst="rect">
            <a:avLst/>
          </a:prstGeom>
          <a:noFill/>
        </p:spPr>
        <p:txBody>
          <a:bodyPr wrap="none" rtlCol="0">
            <a:spAutoFit/>
          </a:bodyPr>
          <a:lstStyle/>
          <a:p>
            <a:r>
              <a:rPr lang="de-DE" sz="3200" dirty="0"/>
              <a:t>KFA-Reform 2015/16</a:t>
            </a:r>
          </a:p>
        </p:txBody>
      </p:sp>
    </p:spTree>
    <p:extLst>
      <p:ext uri="{BB962C8B-B14F-4D97-AF65-F5344CB8AC3E}">
        <p14:creationId xmlns:p14="http://schemas.microsoft.com/office/powerpoint/2010/main" val="211937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12</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Tree>
    <p:extLst>
      <p:ext uri="{BB962C8B-B14F-4D97-AF65-F5344CB8AC3E}">
        <p14:creationId xmlns:p14="http://schemas.microsoft.com/office/powerpoint/2010/main" val="57427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13</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Tree>
    <p:extLst>
      <p:ext uri="{BB962C8B-B14F-4D97-AF65-F5344CB8AC3E}">
        <p14:creationId xmlns:p14="http://schemas.microsoft.com/office/powerpoint/2010/main" val="27948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Klima/Verkehrswende/Opel</a:t>
            </a: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14</a:t>
            </a:fld>
            <a:endParaRPr lang="de-DE" b="1" dirty="0">
              <a:solidFill>
                <a:schemeClr val="bg1"/>
              </a:solidFill>
            </a:endParaRPr>
          </a:p>
        </p:txBody>
      </p:sp>
      <p:sp>
        <p:nvSpPr>
          <p:cNvPr id="6" name="WordArt 2"/>
          <p:cNvSpPr>
            <a:spLocks noChangeArrowheads="1" noChangeShapeType="1" noTextEdit="1"/>
          </p:cNvSpPr>
          <p:nvPr/>
        </p:nvSpPr>
        <p:spPr bwMode="auto">
          <a:xfrm>
            <a:off x="1475657" y="980728"/>
            <a:ext cx="6480720" cy="3784947"/>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de-DE" sz="6000" kern="10" dirty="0">
                <a:ln w="9525">
                  <a:solidFill>
                    <a:srgbClr val="000000"/>
                  </a:solidFill>
                  <a:miter lim="800000"/>
                  <a:headEnd/>
                  <a:tailEnd/>
                </a:ln>
                <a:solidFill>
                  <a:srgbClr val="0066FF"/>
                </a:solidFill>
                <a:latin typeface="Impact" panose="020B0806030902050204" pitchFamily="34" charset="0"/>
              </a:rPr>
              <a:t>Fragen ?</a:t>
            </a:r>
          </a:p>
          <a:p>
            <a:pPr algn="ctr"/>
            <a:r>
              <a:rPr lang="de-DE" sz="6000" kern="10" dirty="0">
                <a:ln w="9525">
                  <a:solidFill>
                    <a:srgbClr val="000000"/>
                  </a:solidFill>
                  <a:miter lim="800000"/>
                  <a:headEnd/>
                  <a:tailEnd/>
                </a:ln>
                <a:solidFill>
                  <a:srgbClr val="0066FF"/>
                </a:solidFill>
                <a:latin typeface="Impact" panose="020B0806030902050204" pitchFamily="34" charset="0"/>
              </a:rPr>
              <a:t>Anmerkungen!</a:t>
            </a:r>
          </a:p>
        </p:txBody>
      </p:sp>
    </p:spTree>
    <p:extLst>
      <p:ext uri="{BB962C8B-B14F-4D97-AF65-F5344CB8AC3E}">
        <p14:creationId xmlns:p14="http://schemas.microsoft.com/office/powerpoint/2010/main" val="19264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6"/>
                                        </p:tgtEl>
                                        <p:attrNameLst>
                                          <p:attrName>style.color</p:attrName>
                                        </p:attrNameLst>
                                      </p:cBhvr>
                                      <p:to>
                                        <a:schemeClr val="accent2"/>
                                      </p:to>
                                    </p:animClr>
                                    <p:animClr clrSpc="rgb" dir="cw">
                                      <p:cBhvr>
                                        <p:cTn id="7" dur="1500" accel="50000" autoRev="1" fill="hold" tmFilter="0, 0; .33333, 1; 1, 1">
                                          <p:stCondLst>
                                            <p:cond delay="0"/>
                                          </p:stCondLst>
                                        </p:cTn>
                                        <p:tgtEl>
                                          <p:spTgt spid="6"/>
                                        </p:tgtEl>
                                        <p:attrNameLst>
                                          <p:attrName>fillcolor</p:attrName>
                                        </p:attrNameLst>
                                      </p:cBhvr>
                                      <p:to>
                                        <a:schemeClr val="accent2"/>
                                      </p:to>
                                    </p:animClr>
                                    <p:set>
                                      <p:cBhvr>
                                        <p:cTn id="8" dur="3000" fill="hold"/>
                                        <p:tgtEl>
                                          <p:spTgt spid="6"/>
                                        </p:tgtEl>
                                        <p:attrNameLst>
                                          <p:attrName>fill.type</p:attrName>
                                        </p:attrNameLst>
                                      </p:cBhvr>
                                      <p:to>
                                        <p:strVal val="solid"/>
                                      </p:to>
                                    </p:set>
                                    <p:set>
                                      <p:cBhvr>
                                        <p:cTn id="9" dur="3000" fill="hold"/>
                                        <p:tgtEl>
                                          <p:spTgt spid="6"/>
                                        </p:tgtEl>
                                        <p:attrNameLst>
                                          <p:attrName>fill.on</p:attrName>
                                        </p:attrNameLst>
                                      </p:cBhvr>
                                      <p:to>
                                        <p:strVal val="true"/>
                                      </p:to>
                                    </p:set>
                                    <p:animScale>
                                      <p:cBhvr>
                                        <p:cTn id="10" dur="1500" accel="50000" autoRev="1" fill="hold" tmFilter="0, 0; .33333, 1; 1, 1">
                                          <p:stCondLst>
                                            <p:cond delay="0"/>
                                          </p:stCondLst>
                                        </p:cTn>
                                        <p:tgtEl>
                                          <p:spTgt spid="6"/>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5" presetClass="path" presetSubtype="0" accel="50000" decel="50000" fill="hold" nodeType="clickEffect">
                                  <p:stCondLst>
                                    <p:cond delay="0"/>
                                  </p:stCondLst>
                                  <p:childTnLst>
                                    <p:animMotion origin="layout" path="M 0.0 0.0  L 0.029 0.12133  L 0.125 0.12133  L 0.048 0.196  L 0.077 0.31733  L 0.0 0.24267  L -0.077 0.31733  L -0.048 0.196  L -0.125 0.12133  L -0.029 0.12133  L 0.0 0.0  Z" pathEditMode="relative" ptsTypes="">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2</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pic>
        <p:nvPicPr>
          <p:cNvPr id="8" name="Grafik 7">
            <a:extLst>
              <a:ext uri="{FF2B5EF4-FFF2-40B4-BE49-F238E27FC236}">
                <a16:creationId xmlns:a16="http://schemas.microsoft.com/office/drawing/2014/main" id="{F84D5FD2-BAA8-40FC-A2F0-7636C87DF063}"/>
              </a:ext>
            </a:extLst>
          </p:cNvPr>
          <p:cNvPicPr>
            <a:picLocks noChangeAspect="1"/>
          </p:cNvPicPr>
          <p:nvPr/>
        </p:nvPicPr>
        <p:blipFill>
          <a:blip r:embed="rId3"/>
          <a:stretch>
            <a:fillRect/>
          </a:stretch>
        </p:blipFill>
        <p:spPr>
          <a:xfrm>
            <a:off x="395536" y="1344839"/>
            <a:ext cx="4871434" cy="2749640"/>
          </a:xfrm>
          <a:prstGeom prst="rect">
            <a:avLst/>
          </a:prstGeom>
        </p:spPr>
      </p:pic>
      <p:sp>
        <p:nvSpPr>
          <p:cNvPr id="9" name="Textfeld 8">
            <a:extLst>
              <a:ext uri="{FF2B5EF4-FFF2-40B4-BE49-F238E27FC236}">
                <a16:creationId xmlns:a16="http://schemas.microsoft.com/office/drawing/2014/main" id="{9C43ECAC-4DE8-409A-AC90-23478CD28ADB}"/>
              </a:ext>
            </a:extLst>
          </p:cNvPr>
          <p:cNvSpPr txBox="1"/>
          <p:nvPr/>
        </p:nvSpPr>
        <p:spPr>
          <a:xfrm>
            <a:off x="681731" y="644008"/>
            <a:ext cx="7805663" cy="461665"/>
          </a:xfrm>
          <a:prstGeom prst="rect">
            <a:avLst/>
          </a:prstGeom>
          <a:noFill/>
        </p:spPr>
        <p:txBody>
          <a:bodyPr wrap="none" rtlCol="0">
            <a:spAutoFit/>
          </a:bodyPr>
          <a:lstStyle/>
          <a:p>
            <a:r>
              <a:rPr lang="de-DE" sz="2400" dirty="0"/>
              <a:t>Die öffentlichen Kassen sind leer! – Wer hat hinein gegriffen?</a:t>
            </a:r>
          </a:p>
        </p:txBody>
      </p:sp>
      <p:pic>
        <p:nvPicPr>
          <p:cNvPr id="10" name="Grafik 9">
            <a:extLst>
              <a:ext uri="{FF2B5EF4-FFF2-40B4-BE49-F238E27FC236}">
                <a16:creationId xmlns:a16="http://schemas.microsoft.com/office/drawing/2014/main" id="{2C09918D-8B1A-4E1B-B842-1FAF7A0ABF82}"/>
              </a:ext>
            </a:extLst>
          </p:cNvPr>
          <p:cNvPicPr>
            <a:picLocks noChangeAspect="1"/>
          </p:cNvPicPr>
          <p:nvPr/>
        </p:nvPicPr>
        <p:blipFill>
          <a:blip r:embed="rId4"/>
          <a:stretch>
            <a:fillRect/>
          </a:stretch>
        </p:blipFill>
        <p:spPr>
          <a:xfrm>
            <a:off x="395877" y="4221662"/>
            <a:ext cx="3886200" cy="2185988"/>
          </a:xfrm>
          <a:prstGeom prst="rect">
            <a:avLst/>
          </a:prstGeom>
        </p:spPr>
      </p:pic>
      <p:pic>
        <p:nvPicPr>
          <p:cNvPr id="12" name="Grafik 11">
            <a:extLst>
              <a:ext uri="{FF2B5EF4-FFF2-40B4-BE49-F238E27FC236}">
                <a16:creationId xmlns:a16="http://schemas.microsoft.com/office/drawing/2014/main" id="{A9B1B94C-B93A-4417-A8B9-5CBBD1B61923}"/>
              </a:ext>
            </a:extLst>
          </p:cNvPr>
          <p:cNvPicPr>
            <a:picLocks noChangeAspect="1"/>
          </p:cNvPicPr>
          <p:nvPr/>
        </p:nvPicPr>
        <p:blipFill>
          <a:blip r:embed="rId5"/>
          <a:stretch>
            <a:fillRect/>
          </a:stretch>
        </p:blipFill>
        <p:spPr>
          <a:xfrm>
            <a:off x="5281423" y="1341036"/>
            <a:ext cx="1625727" cy="2862834"/>
          </a:xfrm>
          <a:prstGeom prst="rect">
            <a:avLst/>
          </a:prstGeom>
        </p:spPr>
      </p:pic>
      <p:pic>
        <p:nvPicPr>
          <p:cNvPr id="15" name="Grafik 14">
            <a:extLst>
              <a:ext uri="{FF2B5EF4-FFF2-40B4-BE49-F238E27FC236}">
                <a16:creationId xmlns:a16="http://schemas.microsoft.com/office/drawing/2014/main" id="{F10030A3-6FEE-4538-8627-A6900EDF31DD}"/>
              </a:ext>
            </a:extLst>
          </p:cNvPr>
          <p:cNvPicPr>
            <a:picLocks noChangeAspect="1"/>
          </p:cNvPicPr>
          <p:nvPr/>
        </p:nvPicPr>
        <p:blipFill>
          <a:blip r:embed="rId6"/>
          <a:stretch>
            <a:fillRect/>
          </a:stretch>
        </p:blipFill>
        <p:spPr>
          <a:xfrm>
            <a:off x="4427984" y="4260740"/>
            <a:ext cx="2132742" cy="2132742"/>
          </a:xfrm>
          <a:prstGeom prst="rect">
            <a:avLst/>
          </a:prstGeom>
        </p:spPr>
      </p:pic>
      <p:pic>
        <p:nvPicPr>
          <p:cNvPr id="20" name="Grafik 19">
            <a:extLst>
              <a:ext uri="{FF2B5EF4-FFF2-40B4-BE49-F238E27FC236}">
                <a16:creationId xmlns:a16="http://schemas.microsoft.com/office/drawing/2014/main" id="{E9189584-2DD2-494E-9B8D-B4888951FA54}"/>
              </a:ext>
            </a:extLst>
          </p:cNvPr>
          <p:cNvPicPr>
            <a:picLocks noChangeAspect="1"/>
          </p:cNvPicPr>
          <p:nvPr/>
        </p:nvPicPr>
        <p:blipFill>
          <a:blip r:embed="rId7"/>
          <a:stretch>
            <a:fillRect/>
          </a:stretch>
        </p:blipFill>
        <p:spPr>
          <a:xfrm>
            <a:off x="6777595" y="4344650"/>
            <a:ext cx="2029195" cy="2032544"/>
          </a:xfrm>
          <a:prstGeom prst="rect">
            <a:avLst/>
          </a:prstGeom>
        </p:spPr>
      </p:pic>
      <p:pic>
        <p:nvPicPr>
          <p:cNvPr id="23" name="Grafik 22">
            <a:extLst>
              <a:ext uri="{FF2B5EF4-FFF2-40B4-BE49-F238E27FC236}">
                <a16:creationId xmlns:a16="http://schemas.microsoft.com/office/drawing/2014/main" id="{D790C85D-9549-4DAD-92D3-7A029508ED2D}"/>
              </a:ext>
            </a:extLst>
          </p:cNvPr>
          <p:cNvPicPr>
            <a:picLocks noChangeAspect="1"/>
          </p:cNvPicPr>
          <p:nvPr/>
        </p:nvPicPr>
        <p:blipFill>
          <a:blip r:embed="rId8"/>
          <a:stretch>
            <a:fillRect/>
          </a:stretch>
        </p:blipFill>
        <p:spPr>
          <a:xfrm>
            <a:off x="6994864" y="1182102"/>
            <a:ext cx="1800225" cy="1008126"/>
          </a:xfrm>
          <a:prstGeom prst="rect">
            <a:avLst/>
          </a:prstGeom>
        </p:spPr>
      </p:pic>
      <p:pic>
        <p:nvPicPr>
          <p:cNvPr id="26" name="Grafik 25">
            <a:extLst>
              <a:ext uri="{FF2B5EF4-FFF2-40B4-BE49-F238E27FC236}">
                <a16:creationId xmlns:a16="http://schemas.microsoft.com/office/drawing/2014/main" id="{FC48FD43-3382-46BD-B84A-26F12E6E7B1D}"/>
              </a:ext>
            </a:extLst>
          </p:cNvPr>
          <p:cNvPicPr>
            <a:picLocks noChangeAspect="1"/>
          </p:cNvPicPr>
          <p:nvPr/>
        </p:nvPicPr>
        <p:blipFill>
          <a:blip r:embed="rId9"/>
          <a:stretch>
            <a:fillRect/>
          </a:stretch>
        </p:blipFill>
        <p:spPr>
          <a:xfrm>
            <a:off x="6994864" y="2243224"/>
            <a:ext cx="2136605" cy="873188"/>
          </a:xfrm>
          <a:prstGeom prst="rect">
            <a:avLst/>
          </a:prstGeom>
        </p:spPr>
      </p:pic>
      <p:pic>
        <p:nvPicPr>
          <p:cNvPr id="27" name="Grafik 26">
            <a:hlinkClick r:id="rId10" action="ppaction://hlinksldjump"/>
            <a:extLst>
              <a:ext uri="{FF2B5EF4-FFF2-40B4-BE49-F238E27FC236}">
                <a16:creationId xmlns:a16="http://schemas.microsoft.com/office/drawing/2014/main" id="{AB21D8DE-954A-4EF9-8554-1A5E84933906}"/>
              </a:ext>
            </a:extLst>
          </p:cNvPr>
          <p:cNvPicPr>
            <a:picLocks noChangeAspect="1"/>
          </p:cNvPicPr>
          <p:nvPr/>
        </p:nvPicPr>
        <p:blipFill>
          <a:blip r:embed="rId11"/>
          <a:stretch>
            <a:fillRect/>
          </a:stretch>
        </p:blipFill>
        <p:spPr>
          <a:xfrm>
            <a:off x="6994864" y="3153181"/>
            <a:ext cx="1200150" cy="1200150"/>
          </a:xfrm>
          <a:prstGeom prst="rect">
            <a:avLst/>
          </a:prstGeom>
        </p:spPr>
      </p:pic>
    </p:spTree>
    <p:extLst>
      <p:ext uri="{BB962C8B-B14F-4D97-AF65-F5344CB8AC3E}">
        <p14:creationId xmlns:p14="http://schemas.microsoft.com/office/powerpoint/2010/main" val="24731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3</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9" name="Textfeld 8">
            <a:extLst>
              <a:ext uri="{FF2B5EF4-FFF2-40B4-BE49-F238E27FC236}">
                <a16:creationId xmlns:a16="http://schemas.microsoft.com/office/drawing/2014/main" id="{AE684D5C-7E17-4758-8270-06C8C07E4B86}"/>
              </a:ext>
            </a:extLst>
          </p:cNvPr>
          <p:cNvSpPr txBox="1"/>
          <p:nvPr/>
        </p:nvSpPr>
        <p:spPr>
          <a:xfrm>
            <a:off x="539552" y="1196752"/>
            <a:ext cx="8425833" cy="4093428"/>
          </a:xfrm>
          <a:prstGeom prst="rect">
            <a:avLst/>
          </a:prstGeom>
          <a:noFill/>
        </p:spPr>
        <p:txBody>
          <a:bodyPr wrap="none" rtlCol="0">
            <a:spAutoFit/>
          </a:bodyPr>
          <a:lstStyle/>
          <a:p>
            <a:r>
              <a:rPr lang="de-DE" sz="2000" dirty="0"/>
              <a:t>Ein anderes Beispiel ist der Autovermieter Sixt, der sich auf dem Höhepunkt </a:t>
            </a:r>
          </a:p>
          <a:p>
            <a:r>
              <a:rPr lang="de-DE" sz="2000" dirty="0"/>
              <a:t>der Krise im Frühjahr eine Kreditlinie über bis zu 1,5 Milliarden Euro bei der </a:t>
            </a:r>
          </a:p>
          <a:p>
            <a:r>
              <a:rPr lang="de-DE" sz="2000" dirty="0"/>
              <a:t>KfW sicherte. </a:t>
            </a:r>
          </a:p>
          <a:p>
            <a:r>
              <a:rPr lang="de-DE" sz="2000" dirty="0"/>
              <a:t>Der Autovermieter betreibt mit der Sixt International Services GmbH </a:t>
            </a:r>
          </a:p>
          <a:p>
            <a:r>
              <a:rPr lang="de-DE" sz="2000" dirty="0"/>
              <a:t>eine Tochterfirma auf Malta, die andere Firmen des Sixt-Imperiums mit </a:t>
            </a:r>
          </a:p>
          <a:p>
            <a:r>
              <a:rPr lang="de-DE" sz="2000" dirty="0"/>
              <a:t>Krediten versorgt. </a:t>
            </a:r>
          </a:p>
          <a:p>
            <a:r>
              <a:rPr lang="de-DE" sz="2000" dirty="0"/>
              <a:t>Der Vorteil einer solchen Konstruktion besteht darin, dass die Schuldnerfirmen </a:t>
            </a:r>
          </a:p>
          <a:p>
            <a:r>
              <a:rPr lang="de-DE" sz="2000" dirty="0"/>
              <a:t>ihre Zinszahlungen steuermindernd vor Ort geltend machen, während die </a:t>
            </a:r>
          </a:p>
          <a:p>
            <a:r>
              <a:rPr lang="de-DE" sz="2000" dirty="0"/>
              <a:t>maltesische Firma ihre Zinseinkünfte weitgehend steuerfrei behalten kann. </a:t>
            </a:r>
          </a:p>
          <a:p>
            <a:r>
              <a:rPr lang="de-DE" sz="2000" dirty="0"/>
              <a:t>Ein ähnliches Bild ergibt sich beim Blick auf den schwer angeschlagenen </a:t>
            </a:r>
          </a:p>
          <a:p>
            <a:r>
              <a:rPr lang="de-DE" sz="2000" dirty="0"/>
              <a:t>Touristik-Riesen Tui. Er kann auf ein  Rettungspaket des Staates zählen. </a:t>
            </a:r>
          </a:p>
          <a:p>
            <a:r>
              <a:rPr lang="de-DE" sz="2000" dirty="0"/>
              <a:t>Auf der anderen Seite lässt Tui seine Schiffe der Flotte "Mein Schiff" </a:t>
            </a:r>
          </a:p>
          <a:p>
            <a:r>
              <a:rPr lang="de-DE" sz="2000" dirty="0"/>
              <a:t>unter maltesischer Flagge fahren.</a:t>
            </a:r>
          </a:p>
        </p:txBody>
      </p:sp>
    </p:spTree>
    <p:extLst>
      <p:ext uri="{BB962C8B-B14F-4D97-AF65-F5344CB8AC3E}">
        <p14:creationId xmlns:p14="http://schemas.microsoft.com/office/powerpoint/2010/main" val="34578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4</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C66B7BE8-7E96-4632-A3C5-1F00451F846E}"/>
              </a:ext>
            </a:extLst>
          </p:cNvPr>
          <p:cNvSpPr txBox="1"/>
          <p:nvPr/>
        </p:nvSpPr>
        <p:spPr>
          <a:xfrm>
            <a:off x="721247" y="1124744"/>
            <a:ext cx="8277394" cy="523220"/>
          </a:xfrm>
          <a:prstGeom prst="rect">
            <a:avLst/>
          </a:prstGeom>
          <a:noFill/>
        </p:spPr>
        <p:txBody>
          <a:bodyPr wrap="none" rtlCol="0">
            <a:spAutoFit/>
          </a:bodyPr>
          <a:lstStyle/>
          <a:p>
            <a:r>
              <a:rPr lang="de-DE" sz="2800" dirty="0"/>
              <a:t>Schlanker Staat – schwarze Null – langfristige Strategien</a:t>
            </a:r>
          </a:p>
        </p:txBody>
      </p:sp>
      <p:sp>
        <p:nvSpPr>
          <p:cNvPr id="6" name="Textfeld 5">
            <a:extLst>
              <a:ext uri="{FF2B5EF4-FFF2-40B4-BE49-F238E27FC236}">
                <a16:creationId xmlns:a16="http://schemas.microsoft.com/office/drawing/2014/main" id="{A72B9E89-FF2B-4935-9B49-1C879ECAE863}"/>
              </a:ext>
            </a:extLst>
          </p:cNvPr>
          <p:cNvSpPr txBox="1"/>
          <p:nvPr/>
        </p:nvSpPr>
        <p:spPr>
          <a:xfrm>
            <a:off x="107504" y="2391708"/>
            <a:ext cx="8969894" cy="2554545"/>
          </a:xfrm>
          <a:prstGeom prst="rect">
            <a:avLst/>
          </a:prstGeom>
          <a:noFill/>
        </p:spPr>
        <p:txBody>
          <a:bodyPr wrap="square" rtlCol="0">
            <a:spAutoFit/>
          </a:bodyPr>
          <a:lstStyle/>
          <a:p>
            <a:r>
              <a:rPr lang="de-DE" sz="2000" dirty="0"/>
              <a:t>Herausgegriffen sei hier nur ein exemplarisches Zitat des </a:t>
            </a:r>
          </a:p>
          <a:p>
            <a:r>
              <a:rPr lang="de-DE" sz="2000" dirty="0"/>
              <a:t>ehemaligen “Wirtschaftsweisen” Herbert Giersch von 1991  : </a:t>
            </a:r>
          </a:p>
          <a:p>
            <a:r>
              <a:rPr lang="de-DE" sz="2000" dirty="0"/>
              <a:t>„Dies heißt Privatisierung und Deregulierung und ein Kürzen der Staatsausgaben. </a:t>
            </a:r>
          </a:p>
          <a:p>
            <a:r>
              <a:rPr lang="de-DE" sz="2000" dirty="0"/>
              <a:t>Widerstand gegen das Abspecken des Staates auf der Ausgabenseite kommt von der </a:t>
            </a:r>
          </a:p>
          <a:p>
            <a:r>
              <a:rPr lang="de-DE" sz="2000" dirty="0"/>
              <a:t>Bürokratie und den Subventionsempfängern. </a:t>
            </a:r>
            <a:br>
              <a:rPr lang="de-DE" sz="2000" dirty="0"/>
            </a:br>
            <a:r>
              <a:rPr lang="de-DE" sz="2000" dirty="0"/>
              <a:t>Wahrscheinlich </a:t>
            </a:r>
            <a:r>
              <a:rPr lang="de-DE" sz="2000" dirty="0" err="1"/>
              <a:t>muß</a:t>
            </a:r>
            <a:r>
              <a:rPr lang="de-DE" sz="2000" dirty="0"/>
              <a:t> daher das Abmagern auf der Steuerseite ansetzen: </a:t>
            </a:r>
            <a:br>
              <a:rPr lang="de-DE" sz="2000" dirty="0"/>
            </a:br>
            <a:r>
              <a:rPr lang="de-DE" sz="2000" dirty="0"/>
              <a:t>Steuersenkungen zum Mobilisieren des Diktats der leeren Kassen.“ </a:t>
            </a:r>
            <a:br>
              <a:rPr lang="de-DE" sz="2000" dirty="0"/>
            </a:br>
            <a:r>
              <a:rPr lang="de-DE" sz="2000" dirty="0"/>
              <a:t>aus „Europas Wirtschaft 1991. Ordnungspolitische Aufgaben in Ost und West“</a:t>
            </a:r>
          </a:p>
        </p:txBody>
      </p:sp>
    </p:spTree>
    <p:extLst>
      <p:ext uri="{BB962C8B-B14F-4D97-AF65-F5344CB8AC3E}">
        <p14:creationId xmlns:p14="http://schemas.microsoft.com/office/powerpoint/2010/main" val="410619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5</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F0A61D4B-4B2E-4455-BF57-57C45AD2E92B}"/>
              </a:ext>
            </a:extLst>
          </p:cNvPr>
          <p:cNvSpPr txBox="1"/>
          <p:nvPr/>
        </p:nvSpPr>
        <p:spPr>
          <a:xfrm>
            <a:off x="1907704" y="836712"/>
            <a:ext cx="5544616" cy="584775"/>
          </a:xfrm>
          <a:prstGeom prst="rect">
            <a:avLst/>
          </a:prstGeom>
          <a:noFill/>
        </p:spPr>
        <p:txBody>
          <a:bodyPr wrap="square" rtlCol="0">
            <a:spAutoFit/>
          </a:bodyPr>
          <a:lstStyle/>
          <a:p>
            <a:r>
              <a:rPr lang="de-DE" sz="3200" dirty="0"/>
              <a:t>Vermögensabgabe – warum?</a:t>
            </a:r>
          </a:p>
        </p:txBody>
      </p:sp>
      <p:pic>
        <p:nvPicPr>
          <p:cNvPr id="6" name="DIW-Studie- Vermögensabgabe angemessen und verfassungskonform">
            <a:hlinkClick r:id="" action="ppaction://media"/>
            <a:extLst>
              <a:ext uri="{FF2B5EF4-FFF2-40B4-BE49-F238E27FC236}">
                <a16:creationId xmlns:a16="http://schemas.microsoft.com/office/drawing/2014/main" id="{2C39E5BA-8176-4CAE-9DAE-6D0FC79D048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33600" y="2057400"/>
            <a:ext cx="4876800" cy="2743200"/>
          </a:xfrm>
          <a:prstGeom prst="rect">
            <a:avLst/>
          </a:prstGeom>
        </p:spPr>
      </p:pic>
    </p:spTree>
    <p:extLst>
      <p:ext uri="{BB962C8B-B14F-4D97-AF65-F5344CB8AC3E}">
        <p14:creationId xmlns:p14="http://schemas.microsoft.com/office/powerpoint/2010/main" val="24076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6</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C66B7BE8-7E96-4632-A3C5-1F00451F846E}"/>
              </a:ext>
            </a:extLst>
          </p:cNvPr>
          <p:cNvSpPr txBox="1"/>
          <p:nvPr/>
        </p:nvSpPr>
        <p:spPr>
          <a:xfrm>
            <a:off x="1619672" y="780164"/>
            <a:ext cx="5189177" cy="584775"/>
          </a:xfrm>
          <a:prstGeom prst="rect">
            <a:avLst/>
          </a:prstGeom>
          <a:noFill/>
        </p:spPr>
        <p:txBody>
          <a:bodyPr wrap="none" rtlCol="0">
            <a:spAutoFit/>
          </a:bodyPr>
          <a:lstStyle/>
          <a:p>
            <a:r>
              <a:rPr lang="de-DE" sz="3200" dirty="0"/>
              <a:t>Vermögensabgaben historisch</a:t>
            </a:r>
          </a:p>
        </p:txBody>
      </p:sp>
      <p:sp>
        <p:nvSpPr>
          <p:cNvPr id="6" name="Textfeld 5">
            <a:extLst>
              <a:ext uri="{FF2B5EF4-FFF2-40B4-BE49-F238E27FC236}">
                <a16:creationId xmlns:a16="http://schemas.microsoft.com/office/drawing/2014/main" id="{DA4BF0DE-AF85-4DA9-9845-25D4F375406A}"/>
              </a:ext>
            </a:extLst>
          </p:cNvPr>
          <p:cNvSpPr txBox="1"/>
          <p:nvPr/>
        </p:nvSpPr>
        <p:spPr>
          <a:xfrm>
            <a:off x="271480" y="1628800"/>
            <a:ext cx="8856984" cy="4154984"/>
          </a:xfrm>
          <a:prstGeom prst="rect">
            <a:avLst/>
          </a:prstGeom>
          <a:noFill/>
        </p:spPr>
        <p:txBody>
          <a:bodyPr wrap="square" rtlCol="0">
            <a:spAutoFit/>
          </a:bodyPr>
          <a:lstStyle/>
          <a:p>
            <a:r>
              <a:rPr lang="de-DE" sz="2200" dirty="0"/>
              <a:t>1913 für Krieg „Wehrbeitrag“ auf Vermögen -&gt; ca. 1,7% des BIP</a:t>
            </a:r>
            <a:br>
              <a:rPr lang="de-DE" sz="2200" dirty="0"/>
            </a:br>
            <a:endParaRPr lang="de-DE" sz="2200" dirty="0"/>
          </a:p>
          <a:p>
            <a:r>
              <a:rPr lang="de-DE" sz="2200" dirty="0"/>
              <a:t>1920er Jahre zur Reparatur der Kriegsverheerungen: </a:t>
            </a:r>
            <a:br>
              <a:rPr lang="de-DE" sz="2200" dirty="0"/>
            </a:br>
            <a:r>
              <a:rPr lang="de-DE" sz="2200" dirty="0"/>
              <a:t>      Grundschulden/Schuldverschreibungen (6% Zinsen), Vermögenssteuer </a:t>
            </a:r>
            <a:br>
              <a:rPr lang="de-DE" sz="2200" dirty="0"/>
            </a:br>
            <a:br>
              <a:rPr lang="de-DE" sz="2200" dirty="0"/>
            </a:br>
            <a:r>
              <a:rPr lang="de-DE" sz="2200" dirty="0"/>
              <a:t>1938  „Judenvermögensabgabe“ im Rahmen der Novemberpogrome zur  </a:t>
            </a:r>
            <a:br>
              <a:rPr lang="de-DE" sz="2200" dirty="0"/>
            </a:br>
            <a:r>
              <a:rPr lang="de-DE" sz="2200" dirty="0"/>
              <a:t>          Kriegsvorbereitung</a:t>
            </a:r>
            <a:br>
              <a:rPr lang="de-DE" sz="2200" dirty="0"/>
            </a:br>
            <a:endParaRPr lang="de-DE" sz="2200" dirty="0"/>
          </a:p>
          <a:p>
            <a:r>
              <a:rPr lang="de-DE" sz="2200" dirty="0"/>
              <a:t>1952 zur „Reparatur …“ Lastenausgleichsgesetz (Vermögensabgabe, </a:t>
            </a:r>
            <a:br>
              <a:rPr lang="de-DE" sz="2200" dirty="0"/>
            </a:br>
            <a:r>
              <a:rPr lang="de-DE" sz="2200" dirty="0"/>
              <a:t>    Hypothekengewinnabgabe, Kreditgewinnabgabe )</a:t>
            </a:r>
            <a:br>
              <a:rPr lang="de-DE" sz="2200" dirty="0"/>
            </a:br>
            <a:r>
              <a:rPr lang="de-DE" sz="2200" dirty="0"/>
              <a:t>    Warum? Darum: „Wenn wir knausrig sind, schlagen uns die Kerls die </a:t>
            </a:r>
            <a:br>
              <a:rPr lang="de-DE" sz="2200" dirty="0"/>
            </a:br>
            <a:r>
              <a:rPr lang="de-DE" sz="2200" dirty="0"/>
              <a:t>     Fensterscheiben ein</a:t>
            </a:r>
            <a:r>
              <a:rPr lang="de-DE" sz="2200"/>
              <a:t>“ ! </a:t>
            </a:r>
            <a:r>
              <a:rPr lang="de-DE" sz="2200" dirty="0"/>
              <a:t>(Robert </a:t>
            </a:r>
            <a:r>
              <a:rPr lang="de-DE" sz="2200" dirty="0" err="1"/>
              <a:t>Pferdmenges</a:t>
            </a:r>
            <a:r>
              <a:rPr lang="de-DE" sz="2200" dirty="0"/>
              <a:t>, Bankier, Adenauer-Berater)</a:t>
            </a:r>
          </a:p>
        </p:txBody>
      </p:sp>
    </p:spTree>
    <p:extLst>
      <p:ext uri="{BB962C8B-B14F-4D97-AF65-F5344CB8AC3E}">
        <p14:creationId xmlns:p14="http://schemas.microsoft.com/office/powerpoint/2010/main" val="17714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7</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009DD29D-A4ED-4CE0-8001-B01D63B4ADDA}"/>
              </a:ext>
            </a:extLst>
          </p:cNvPr>
          <p:cNvSpPr txBox="1"/>
          <p:nvPr/>
        </p:nvSpPr>
        <p:spPr>
          <a:xfrm>
            <a:off x="46903" y="502553"/>
            <a:ext cx="9392379" cy="5909310"/>
          </a:xfrm>
          <a:prstGeom prst="rect">
            <a:avLst/>
          </a:prstGeom>
          <a:noFill/>
        </p:spPr>
        <p:txBody>
          <a:bodyPr wrap="none" rtlCol="0">
            <a:spAutoFit/>
          </a:bodyPr>
          <a:lstStyle/>
          <a:p>
            <a:pPr algn="l"/>
            <a:r>
              <a:rPr lang="de-DE" sz="1800" b="1" i="0" u="none" strike="noStrike" baseline="0" dirty="0">
                <a:latin typeface="Helvetica" panose="020B0604020202020204" pitchFamily="34" charset="0"/>
              </a:rPr>
              <a:t>Wer zahlt für die Krise? </a:t>
            </a:r>
            <a:r>
              <a:rPr lang="de-DE" sz="1800" b="0" i="0" u="none" strike="noStrike" baseline="0" dirty="0">
                <a:latin typeface="Helvetica" panose="020B0604020202020204" pitchFamily="34" charset="0"/>
              </a:rPr>
              <a:t>… Bundesfinanzminister </a:t>
            </a:r>
            <a:r>
              <a:rPr lang="de-DE" sz="1800" b="1" i="0" u="none" strike="noStrike" baseline="0" dirty="0">
                <a:latin typeface="Helvetica" panose="020B0604020202020204" pitchFamily="34" charset="0"/>
              </a:rPr>
              <a:t>Olaf Scholz </a:t>
            </a:r>
            <a:r>
              <a:rPr lang="de-DE" sz="1800" b="0" i="0" u="none" strike="noStrike" baseline="0" dirty="0">
                <a:latin typeface="Helvetica" panose="020B0604020202020204" pitchFamily="34" charset="0"/>
              </a:rPr>
              <a:t>(SPD):</a:t>
            </a:r>
          </a:p>
          <a:p>
            <a:pPr algn="l"/>
            <a:r>
              <a:rPr lang="de-DE" dirty="0">
                <a:latin typeface="Helvetica" panose="020B0604020202020204" pitchFamily="34" charset="0"/>
              </a:rPr>
              <a:t>…</a:t>
            </a:r>
            <a:r>
              <a:rPr lang="de-DE" sz="1800" b="0" i="0" u="none" strike="noStrike" baseline="0" dirty="0">
                <a:latin typeface="Helvetica" panose="020B0604020202020204" pitchFamily="34" charset="0"/>
              </a:rPr>
              <a:t>nach der Bundestagswahl 2021 </a:t>
            </a:r>
            <a:r>
              <a:rPr lang="de-DE" sz="1800" b="1" i="0" u="none" strike="noStrike" baseline="0" dirty="0">
                <a:latin typeface="Helvetica" panose="020B0604020202020204" pitchFamily="34" charset="0"/>
              </a:rPr>
              <a:t>schnell mit der Tilgung </a:t>
            </a:r>
            <a:r>
              <a:rPr lang="de-DE" sz="1800" b="0" i="0" u="none" strike="noStrike" baseline="0" dirty="0">
                <a:latin typeface="Helvetica" panose="020B0604020202020204" pitchFamily="34" charset="0"/>
              </a:rPr>
              <a:t>der wegen der Coronakrise</a:t>
            </a:r>
          </a:p>
          <a:p>
            <a:pPr algn="l"/>
            <a:r>
              <a:rPr lang="de-DE" sz="1800" b="0" i="0" u="none" strike="noStrike" baseline="0" dirty="0">
                <a:latin typeface="Helvetica" panose="020B0604020202020204" pitchFamily="34" charset="0"/>
              </a:rPr>
              <a:t>aufgenommenen Schulden (</a:t>
            </a:r>
            <a:r>
              <a:rPr lang="de-DE" sz="1800" b="1" i="0" u="none" strike="noStrike" baseline="0" dirty="0">
                <a:latin typeface="Helvetica" panose="020B0604020202020204" pitchFamily="34" charset="0"/>
              </a:rPr>
              <a:t>rund 314 Milliarden Euro</a:t>
            </a:r>
            <a:r>
              <a:rPr lang="de-DE" sz="1800" b="0" i="0" u="none" strike="noStrike" baseline="0" dirty="0">
                <a:latin typeface="Helvetica" panose="020B0604020202020204" pitchFamily="34" charset="0"/>
              </a:rPr>
              <a:t>) beginnen.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Kürzungen im Sozialen, bei Bildung und Kultur sind vorhersehbar.</a:t>
            </a:r>
          </a:p>
          <a:p>
            <a:pPr algn="l"/>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Anders der Vorschlag der Linksfraktion im Bundestag.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"Eine </a:t>
            </a:r>
            <a:r>
              <a:rPr lang="de-DE" sz="1800" b="1" i="0" u="none" strike="noStrike" baseline="0" dirty="0">
                <a:latin typeface="Helvetica" panose="020B0604020202020204" pitchFamily="34" charset="0"/>
              </a:rPr>
              <a:t>Vermögensabgabe für Superreiche </a:t>
            </a:r>
            <a:r>
              <a:rPr lang="de-DE" sz="1800" b="0" i="0" u="none" strike="noStrike" baseline="0" dirty="0">
                <a:latin typeface="Helvetica" panose="020B0604020202020204" pitchFamily="34" charset="0"/>
              </a:rPr>
              <a:t>ist möglich und dringend notwendig",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Bernd Riexinger anlässlich der Veröffentlichung einer Studie zum Thema,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vom Deutschen Institut für Wirtschaftsforschung (DIW).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Demnach könnte der Staat je nach Ausgestaltung zwischen 369 bis 560</a:t>
            </a:r>
          </a:p>
          <a:p>
            <a:pPr algn="l"/>
            <a:r>
              <a:rPr lang="de-DE" sz="1800" b="0" i="0" u="none" strike="noStrike" baseline="0" dirty="0">
                <a:latin typeface="Helvetica" panose="020B0604020202020204" pitchFamily="34" charset="0"/>
              </a:rPr>
              <a:t>Milliarden Euro einnehmen.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Das jährliche Abgabeaufkommen 20 bis 35 Milliarden Euro.</a:t>
            </a:r>
          </a:p>
          <a:p>
            <a:pPr algn="l"/>
            <a:r>
              <a:rPr lang="de-DE" sz="1800" b="0" i="0" u="none" strike="noStrike" baseline="0" dirty="0">
                <a:latin typeface="Helvetica" panose="020B0604020202020204" pitchFamily="34" charset="0"/>
              </a:rPr>
              <a:t>… gar nicht mal das radikalste Modell. …</a:t>
            </a:r>
            <a:r>
              <a:rPr lang="de-DE" sz="1800" b="1" i="0" u="none" strike="noStrike" baseline="0" dirty="0">
                <a:latin typeface="Helvetica" panose="020B0604020202020204" pitchFamily="34" charset="0"/>
              </a:rPr>
              <a:t>Abgabe für Vermögen ab zwei Millionen Euro </a:t>
            </a:r>
          </a:p>
          <a:p>
            <a:pPr algn="l"/>
            <a:r>
              <a:rPr lang="de-DE" sz="1800" b="0" i="0" u="none" strike="noStrike" baseline="0" dirty="0">
                <a:latin typeface="Helvetica" panose="020B0604020202020204" pitchFamily="34" charset="0"/>
              </a:rPr>
              <a:t>Bei </a:t>
            </a:r>
            <a:r>
              <a:rPr lang="de-DE" sz="1800" b="1" i="0" u="none" strike="noStrike" baseline="0" dirty="0">
                <a:latin typeface="Helvetica" panose="020B0604020202020204" pitchFamily="34" charset="0"/>
              </a:rPr>
              <a:t>Betriebsvermögen soll der Freibetrag bei fünf Millionen Euro </a:t>
            </a:r>
            <a:r>
              <a:rPr lang="de-DE" sz="1800" b="0" i="0" u="none" strike="noStrike" baseline="0" dirty="0">
                <a:latin typeface="Helvetica" panose="020B0604020202020204" pitchFamily="34" charset="0"/>
              </a:rPr>
              <a:t>liegen.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Ab dieser Schwelle soll ein </a:t>
            </a:r>
            <a:r>
              <a:rPr lang="de-DE" sz="1800" b="1" i="0" u="none" strike="noStrike" baseline="0" dirty="0">
                <a:latin typeface="Helvetica" panose="020B0604020202020204" pitchFamily="34" charset="0"/>
              </a:rPr>
              <a:t>Abgabensatz von mindestens zehn Prozent </a:t>
            </a:r>
            <a:r>
              <a:rPr lang="de-DE" sz="1800" b="0" i="0" u="none" strike="noStrike" baseline="0" dirty="0">
                <a:latin typeface="Helvetica" panose="020B0604020202020204" pitchFamily="34" charset="0"/>
              </a:rPr>
              <a:t>gelten,</a:t>
            </a:r>
          </a:p>
          <a:p>
            <a:pPr algn="l"/>
            <a:r>
              <a:rPr lang="de-DE" sz="1800" b="0" i="0" u="none" strike="noStrike" baseline="0" dirty="0">
                <a:latin typeface="Helvetica" panose="020B0604020202020204" pitchFamily="34" charset="0"/>
              </a:rPr>
              <a:t>der gleichmäßig steigt, bis er ab einem Vermögen über 100 Millionen Euro maximal </a:t>
            </a:r>
          </a:p>
          <a:p>
            <a:pPr algn="l"/>
            <a:r>
              <a:rPr lang="de-DE" sz="1800" b="0" i="0" u="none" strike="noStrike" baseline="0" dirty="0">
                <a:latin typeface="Helvetica" panose="020B0604020202020204" pitchFamily="34" charset="0"/>
              </a:rPr>
              <a:t>30 Prozent beträgt. </a:t>
            </a:r>
          </a:p>
          <a:p>
            <a:pPr algn="l"/>
            <a:r>
              <a:rPr lang="de-DE" sz="1800" b="0" i="0" u="none" strike="noStrike" baseline="0" dirty="0">
                <a:latin typeface="Helvetica" panose="020B0604020202020204" pitchFamily="34" charset="0"/>
              </a:rPr>
              <a:t>Das von der Linksfraktion favorisierte Modell würde die oberen 0,7 Prozent der </a:t>
            </a:r>
            <a:br>
              <a:rPr lang="de-DE" sz="1800" b="0" i="0" u="none" strike="noStrike" baseline="0" dirty="0">
                <a:latin typeface="Helvetica" panose="020B0604020202020204" pitchFamily="34" charset="0"/>
              </a:rPr>
            </a:br>
            <a:r>
              <a:rPr lang="de-DE" sz="1800" b="0" i="0" u="none" strike="noStrike" baseline="0" dirty="0">
                <a:latin typeface="Helvetica" panose="020B0604020202020204" pitchFamily="34" charset="0"/>
              </a:rPr>
              <a:t>erwachsenen Bevölkerung belasten</a:t>
            </a:r>
            <a:r>
              <a:rPr lang="de-DE" dirty="0">
                <a:latin typeface="Helvetica" panose="020B0604020202020204" pitchFamily="34" charset="0"/>
              </a:rPr>
              <a:t>. </a:t>
            </a:r>
            <a:r>
              <a:rPr lang="de-DE" sz="1800" b="0" i="0" u="none" strike="noStrike" baseline="0" dirty="0">
                <a:latin typeface="Helvetica" panose="020B0604020202020204" pitchFamily="34" charset="0"/>
              </a:rPr>
              <a:t>Für den Staat würden damit Einnahmen</a:t>
            </a:r>
          </a:p>
          <a:p>
            <a:pPr algn="l"/>
            <a:r>
              <a:rPr lang="de-DE" sz="1800" b="0" i="0" u="none" strike="noStrike" baseline="0" dirty="0">
                <a:latin typeface="Helvetica" panose="020B0604020202020204" pitchFamily="34" charset="0"/>
              </a:rPr>
              <a:t>von insgesamt 310 Milliarden Euro entstehen. </a:t>
            </a:r>
            <a:br>
              <a:rPr lang="de-DE" sz="1800" b="0" i="0" u="none" strike="noStrike" baseline="0" dirty="0">
                <a:latin typeface="Helvetica" panose="020B0604020202020204" pitchFamily="34" charset="0"/>
              </a:rPr>
            </a:br>
            <a:r>
              <a:rPr lang="de-DE" sz="1800" b="1" i="0" u="none" strike="noStrike" baseline="0" dirty="0">
                <a:latin typeface="Helvetica-Bold"/>
              </a:rPr>
              <a:t>DIW: "moderate Reduktion der hohen Vermögensungleichheit"</a:t>
            </a:r>
          </a:p>
        </p:txBody>
      </p:sp>
    </p:spTree>
    <p:extLst>
      <p:ext uri="{BB962C8B-B14F-4D97-AF65-F5344CB8AC3E}">
        <p14:creationId xmlns:p14="http://schemas.microsoft.com/office/powerpoint/2010/main" val="21993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8</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C66B7BE8-7E96-4632-A3C5-1F00451F846E}"/>
              </a:ext>
            </a:extLst>
          </p:cNvPr>
          <p:cNvSpPr txBox="1"/>
          <p:nvPr/>
        </p:nvSpPr>
        <p:spPr>
          <a:xfrm>
            <a:off x="1568241" y="1268760"/>
            <a:ext cx="6583405" cy="1077218"/>
          </a:xfrm>
          <a:prstGeom prst="rect">
            <a:avLst/>
          </a:prstGeom>
          <a:noFill/>
        </p:spPr>
        <p:txBody>
          <a:bodyPr wrap="none" rtlCol="0">
            <a:spAutoFit/>
          </a:bodyPr>
          <a:lstStyle/>
          <a:p>
            <a:r>
              <a:rPr lang="de-DE" sz="3200" dirty="0"/>
              <a:t>Konzepte zur Gemeindefinanzreform </a:t>
            </a:r>
            <a:br>
              <a:rPr lang="de-DE" sz="3200" dirty="0"/>
            </a:br>
            <a:r>
              <a:rPr lang="de-DE" sz="3200" dirty="0"/>
              <a:t>(In PPT von Jörg Cezanne Folien 22/23</a:t>
            </a:r>
            <a:r>
              <a:rPr lang="de-DE" dirty="0"/>
              <a:t>)</a:t>
            </a:r>
          </a:p>
        </p:txBody>
      </p:sp>
    </p:spTree>
    <p:extLst>
      <p:ext uri="{BB962C8B-B14F-4D97-AF65-F5344CB8AC3E}">
        <p14:creationId xmlns:p14="http://schemas.microsoft.com/office/powerpoint/2010/main" val="275615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a:solidFill>
                  <a:schemeClr val="bg1"/>
                </a:solidFill>
              </a:rPr>
              <a:t>Linke/Liste Solidarität: Kommunalfinanzen / </a:t>
            </a:r>
            <a:r>
              <a:rPr lang="de-DE" sz="2000" b="1" dirty="0" err="1">
                <a:solidFill>
                  <a:schemeClr val="bg1"/>
                </a:solidFill>
              </a:rPr>
              <a:t>Umfairteilen</a:t>
            </a: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9</a:t>
            </a:fld>
            <a:endParaRPr lang="de-DE" b="1" dirty="0">
              <a:solidFill>
                <a:schemeClr val="bg1"/>
              </a:solidFill>
            </a:endParaRPr>
          </a:p>
        </p:txBody>
      </p:sp>
      <p:sp>
        <p:nvSpPr>
          <p:cNvPr id="7" name="Textfeld 6">
            <a:extLst>
              <a:ext uri="{FF2B5EF4-FFF2-40B4-BE49-F238E27FC236}">
                <a16:creationId xmlns:a16="http://schemas.microsoft.com/office/drawing/2014/main" id="{8E0D22AE-C2D4-4641-9D3B-ADC2A4814021}"/>
              </a:ext>
            </a:extLst>
          </p:cNvPr>
          <p:cNvSpPr txBox="1"/>
          <p:nvPr/>
        </p:nvSpPr>
        <p:spPr>
          <a:xfrm>
            <a:off x="3275856" y="6534834"/>
            <a:ext cx="1584088" cy="369332"/>
          </a:xfrm>
          <a:prstGeom prst="rect">
            <a:avLst/>
          </a:prstGeom>
          <a:noFill/>
        </p:spPr>
        <p:txBody>
          <a:bodyPr wrap="none" rtlCol="0">
            <a:spAutoFit/>
          </a:bodyPr>
          <a:lstStyle/>
          <a:p>
            <a:r>
              <a:rPr lang="de-DE" dirty="0"/>
              <a:t>           9.3.2021</a:t>
            </a:r>
          </a:p>
        </p:txBody>
      </p:sp>
      <p:sp>
        <p:nvSpPr>
          <p:cNvPr id="3" name="Textfeld 2">
            <a:extLst>
              <a:ext uri="{FF2B5EF4-FFF2-40B4-BE49-F238E27FC236}">
                <a16:creationId xmlns:a16="http://schemas.microsoft.com/office/drawing/2014/main" id="{E339ED31-274B-4962-9686-F892D71D3E5A}"/>
              </a:ext>
            </a:extLst>
          </p:cNvPr>
          <p:cNvSpPr txBox="1"/>
          <p:nvPr/>
        </p:nvSpPr>
        <p:spPr>
          <a:xfrm>
            <a:off x="1478473" y="427167"/>
            <a:ext cx="5178854" cy="584775"/>
          </a:xfrm>
          <a:prstGeom prst="rect">
            <a:avLst/>
          </a:prstGeom>
          <a:noFill/>
        </p:spPr>
        <p:txBody>
          <a:bodyPr wrap="none" rtlCol="0">
            <a:spAutoFit/>
          </a:bodyPr>
          <a:lstStyle/>
          <a:p>
            <a:r>
              <a:rPr lang="de-DE" sz="3200" dirty="0"/>
              <a:t>Entwicklungen in Rüsselsheim</a:t>
            </a:r>
          </a:p>
        </p:txBody>
      </p:sp>
      <p:sp>
        <p:nvSpPr>
          <p:cNvPr id="6" name="Textfeld 5">
            <a:extLst>
              <a:ext uri="{FF2B5EF4-FFF2-40B4-BE49-F238E27FC236}">
                <a16:creationId xmlns:a16="http://schemas.microsoft.com/office/drawing/2014/main" id="{63F55637-C8A2-4DBD-8A26-10CF478309AA}"/>
              </a:ext>
            </a:extLst>
          </p:cNvPr>
          <p:cNvSpPr txBox="1"/>
          <p:nvPr/>
        </p:nvSpPr>
        <p:spPr>
          <a:xfrm>
            <a:off x="467544" y="1011942"/>
            <a:ext cx="8461419" cy="5539978"/>
          </a:xfrm>
          <a:prstGeom prst="rect">
            <a:avLst/>
          </a:prstGeom>
          <a:noFill/>
        </p:spPr>
        <p:txBody>
          <a:bodyPr wrap="none" rtlCol="0">
            <a:spAutoFit/>
          </a:bodyPr>
          <a:lstStyle/>
          <a:p>
            <a:r>
              <a:rPr lang="de-DE" dirty="0"/>
              <a:t>1990 bis 1999: Steueraufkommen im Jahresdurchschnitt 84 </a:t>
            </a:r>
            <a:r>
              <a:rPr lang="de-DE" dirty="0" err="1"/>
              <a:t>Mio</a:t>
            </a:r>
            <a:r>
              <a:rPr lang="de-DE" dirty="0"/>
              <a:t> </a:t>
            </a:r>
            <a:br>
              <a:rPr lang="de-DE" dirty="0"/>
            </a:br>
            <a:r>
              <a:rPr lang="de-DE" dirty="0"/>
              <a:t>      </a:t>
            </a:r>
            <a:r>
              <a:rPr lang="de-DE" i="1" dirty="0">
                <a:solidFill>
                  <a:schemeClr val="accent1"/>
                </a:solidFill>
              </a:rPr>
              <a:t>1998 Gewerbekapitalsteuer abgeschafft, Ersatz: Anteil Umsatzsteuer</a:t>
            </a:r>
            <a:br>
              <a:rPr lang="de-DE" dirty="0"/>
            </a:br>
            <a:r>
              <a:rPr lang="de-DE" dirty="0"/>
              <a:t>2000 bis 2009: Steueraufkommen im Jahresdurchschnitt 55 </a:t>
            </a:r>
            <a:r>
              <a:rPr lang="de-DE" dirty="0" err="1"/>
              <a:t>Mio</a:t>
            </a:r>
            <a:r>
              <a:rPr lang="de-DE" dirty="0"/>
              <a:t> </a:t>
            </a:r>
            <a:br>
              <a:rPr lang="de-DE" dirty="0">
                <a:highlight>
                  <a:srgbClr val="FFFF00"/>
                </a:highlight>
              </a:rPr>
            </a:br>
            <a:endParaRPr lang="de-DE" sz="1000" dirty="0"/>
          </a:p>
          <a:p>
            <a:r>
              <a:rPr lang="de-DE" b="1" dirty="0"/>
              <a:t>Landeszuweisungen</a:t>
            </a:r>
          </a:p>
          <a:p>
            <a:r>
              <a:rPr lang="de-DE" dirty="0"/>
              <a:t>2011 – 2015 : 24 </a:t>
            </a:r>
            <a:r>
              <a:rPr lang="de-DE" dirty="0" err="1"/>
              <a:t>Mio</a:t>
            </a:r>
            <a:r>
              <a:rPr lang="de-DE" dirty="0"/>
              <a:t>  </a:t>
            </a:r>
            <a:r>
              <a:rPr lang="de-DE" i="1" dirty="0">
                <a:solidFill>
                  <a:schemeClr val="accent1"/>
                </a:solidFill>
              </a:rPr>
              <a:t>(ab 2016 KFA-Reform gemäß Urteil des Staatsgerichtshofs v. 2013)</a:t>
            </a:r>
            <a:br>
              <a:rPr lang="de-DE" i="1" dirty="0">
                <a:solidFill>
                  <a:schemeClr val="accent1"/>
                </a:solidFill>
              </a:rPr>
            </a:br>
            <a:r>
              <a:rPr lang="de-DE" dirty="0"/>
              <a:t>2016 – 2020 : 56 </a:t>
            </a:r>
            <a:r>
              <a:rPr lang="de-DE" dirty="0" err="1"/>
              <a:t>Mio</a:t>
            </a:r>
            <a:br>
              <a:rPr lang="de-DE" dirty="0"/>
            </a:br>
            <a:endParaRPr lang="de-DE" sz="1000" dirty="0"/>
          </a:p>
          <a:p>
            <a:r>
              <a:rPr lang="de-DE" b="1" dirty="0"/>
              <a:t>Verfügbare Mittel </a:t>
            </a:r>
            <a:r>
              <a:rPr lang="de-DE" dirty="0"/>
              <a:t>pro Kopf aus Steuern und Landeszuschüssen 2000 </a:t>
            </a:r>
            <a:r>
              <a:rPr lang="de-DE" b="1" dirty="0"/>
              <a:t>bis 2015 </a:t>
            </a:r>
            <a:br>
              <a:rPr lang="de-DE" dirty="0"/>
            </a:br>
            <a:r>
              <a:rPr lang="de-DE" dirty="0"/>
              <a:t>Rüsselsheim 957 €</a:t>
            </a:r>
            <a:br>
              <a:rPr lang="de-DE" dirty="0"/>
            </a:br>
            <a:r>
              <a:rPr lang="de-DE" dirty="0"/>
              <a:t>Durchschnitt der anderen Sonderstatusstädte 1322 € -&gt; Differenz = 365 €</a:t>
            </a:r>
          </a:p>
          <a:p>
            <a:r>
              <a:rPr lang="de-DE" dirty="0"/>
              <a:t>-&gt; (bei 60.000 EW) jährliche Unterfinanzierung RÜ: ca. 22 </a:t>
            </a:r>
            <a:r>
              <a:rPr lang="de-DE" dirty="0" err="1"/>
              <a:t>Mio</a:t>
            </a:r>
            <a:r>
              <a:rPr lang="de-DE" dirty="0"/>
              <a:t> Euro</a:t>
            </a:r>
            <a:br>
              <a:rPr lang="de-DE" dirty="0"/>
            </a:br>
            <a:r>
              <a:rPr lang="de-DE" dirty="0"/>
              <a:t>-&gt; von 2001 bis 2015: </a:t>
            </a:r>
            <a:r>
              <a:rPr lang="de-DE" dirty="0">
                <a:highlight>
                  <a:srgbClr val="00FFFF"/>
                </a:highlight>
              </a:rPr>
              <a:t>Unterfinanzierung inkl. Zinsverluste ca. </a:t>
            </a:r>
            <a:r>
              <a:rPr lang="de-DE" b="1" dirty="0">
                <a:highlight>
                  <a:srgbClr val="00FFFF"/>
                </a:highlight>
              </a:rPr>
              <a:t>429 </a:t>
            </a:r>
            <a:r>
              <a:rPr lang="de-DE" b="1" dirty="0" err="1">
                <a:highlight>
                  <a:srgbClr val="00FFFF"/>
                </a:highlight>
              </a:rPr>
              <a:t>Mio</a:t>
            </a:r>
            <a:r>
              <a:rPr lang="de-DE" b="1" dirty="0">
                <a:highlight>
                  <a:srgbClr val="00FFFF"/>
                </a:highlight>
              </a:rPr>
              <a:t> €</a:t>
            </a:r>
          </a:p>
          <a:p>
            <a:r>
              <a:rPr lang="de-DE" dirty="0">
                <a:highlight>
                  <a:srgbClr val="00FFFF"/>
                </a:highlight>
              </a:rPr>
              <a:t>Gesamtverschuldung Rüsselsheim in 2015: </a:t>
            </a:r>
            <a:r>
              <a:rPr lang="de-DE" b="1" dirty="0">
                <a:highlight>
                  <a:srgbClr val="00FFFF"/>
                </a:highlight>
              </a:rPr>
              <a:t>406 </a:t>
            </a:r>
            <a:r>
              <a:rPr lang="de-DE" b="1" dirty="0" err="1">
                <a:highlight>
                  <a:srgbClr val="00FFFF"/>
                </a:highlight>
              </a:rPr>
              <a:t>Mio</a:t>
            </a:r>
            <a:r>
              <a:rPr lang="de-DE" b="1" dirty="0">
                <a:highlight>
                  <a:srgbClr val="00FFFF"/>
                </a:highlight>
              </a:rPr>
              <a:t> €</a:t>
            </a:r>
            <a:br>
              <a:rPr lang="de-DE" b="1" dirty="0">
                <a:highlight>
                  <a:srgbClr val="00FFFF"/>
                </a:highlight>
              </a:rPr>
            </a:br>
            <a:br>
              <a:rPr lang="de-DE" sz="1000" b="1" dirty="0">
                <a:highlight>
                  <a:srgbClr val="FFFF00"/>
                </a:highlight>
              </a:rPr>
            </a:br>
            <a:r>
              <a:rPr lang="de-DE" b="1" dirty="0"/>
              <a:t>Personalentwicklung:  </a:t>
            </a:r>
            <a:r>
              <a:rPr lang="de-DE" dirty="0"/>
              <a:t>bis 2011 massiver Personalabbau (Jugendförderung halbiert. </a:t>
            </a:r>
            <a:br>
              <a:rPr lang="de-DE" dirty="0"/>
            </a:br>
            <a:r>
              <a:rPr lang="de-DE" dirty="0"/>
              <a:t>Senioreneinrichtungen geschlossen … </a:t>
            </a:r>
            <a:br>
              <a:rPr lang="de-DE" dirty="0"/>
            </a:br>
            <a:r>
              <a:rPr lang="de-DE" b="1" dirty="0"/>
              <a:t>Ziel:</a:t>
            </a:r>
            <a:r>
              <a:rPr lang="de-DE" dirty="0"/>
              <a:t> „unternehmerische Stadt“, „Stadt als Konzern“, </a:t>
            </a:r>
            <a:br>
              <a:rPr lang="de-DE" dirty="0"/>
            </a:br>
            <a:r>
              <a:rPr lang="de-DE" b="1" dirty="0"/>
              <a:t>Mittel:</a:t>
            </a:r>
            <a:r>
              <a:rPr lang="de-DE" dirty="0"/>
              <a:t> Outsourcing, PPP, Privatisierung, Berater … Personalabbau</a:t>
            </a:r>
            <a:br>
              <a:rPr lang="de-DE" dirty="0"/>
            </a:br>
            <a:r>
              <a:rPr lang="de-DE" dirty="0"/>
              <a:t>Inzwischen: allmählicher Wiederaufbau und Ausbau insbes. wg. U3, Kitas, </a:t>
            </a:r>
            <a:r>
              <a:rPr lang="de-DE" dirty="0" err="1"/>
              <a:t>Soz.arbeit</a:t>
            </a:r>
            <a:br>
              <a:rPr lang="de-DE" dirty="0"/>
            </a:br>
            <a:r>
              <a:rPr lang="de-DE" dirty="0"/>
              <a:t>Aber: 2012 besetzt 714 von 760 / 2020 besetzt 854 von 1.191 </a:t>
            </a:r>
          </a:p>
        </p:txBody>
      </p:sp>
    </p:spTree>
    <p:extLst>
      <p:ext uri="{BB962C8B-B14F-4D97-AF65-F5344CB8AC3E}">
        <p14:creationId xmlns:p14="http://schemas.microsoft.com/office/powerpoint/2010/main" val="162038080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Bildschirmpräsentation (4:3)</PresentationFormat>
  <Paragraphs>129</Paragraphs>
  <Slides>14</Slides>
  <Notes>14</Notes>
  <HiddenSlides>0</HiddenSlides>
  <MMClips>2</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Calibri,Bold</vt:lpstr>
      <vt:lpstr>Helvetica</vt:lpstr>
      <vt:lpstr>Helvetica-Bold</vt:lpstr>
      <vt:lpstr>Impact</vt:lpstr>
      <vt:lpstr>Larissa</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Kommunalfinanzen / Umfairteilen</vt:lpstr>
      <vt:lpstr>Linke/Liste Solidarität: Klima/Verkehrswende/Opel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Geld</dc:title>
  <dc:creator>Germeroth Reiner</dc:creator>
  <cp:lastModifiedBy>Heinz-Juergen Krug</cp:lastModifiedBy>
  <cp:revision>188</cp:revision>
  <cp:lastPrinted>2021-03-09T15:44:34Z</cp:lastPrinted>
  <dcterms:created xsi:type="dcterms:W3CDTF">2019-12-31T13:46:57Z</dcterms:created>
  <dcterms:modified xsi:type="dcterms:W3CDTF">2021-03-09T17:31:15Z</dcterms:modified>
</cp:coreProperties>
</file>