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0" r:id="rId2"/>
    <p:sldId id="298" r:id="rId3"/>
    <p:sldId id="304" r:id="rId4"/>
    <p:sldId id="288" r:id="rId5"/>
    <p:sldId id="303" r:id="rId6"/>
    <p:sldId id="305" r:id="rId7"/>
    <p:sldId id="306" r:id="rId8"/>
    <p:sldId id="308" r:id="rId9"/>
    <p:sldId id="309" r:id="rId10"/>
    <p:sldId id="310" r:id="rId11"/>
    <p:sldId id="307" r:id="rId12"/>
    <p:sldId id="266" r:id="rId13"/>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ED372A-AAE9-4ABC-97B2-AEA71A9A7009}" v="1" dt="2020-12-07T12:51:59.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23" autoAdjust="0"/>
  </p:normalViewPr>
  <p:slideViewPr>
    <p:cSldViewPr>
      <p:cViewPr varScale="1">
        <p:scale>
          <a:sx n="77" d="100"/>
          <a:sy n="77" d="100"/>
        </p:scale>
        <p:origin x="1618"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nz-Juergen Krug" userId="eb2eb7c40ce69c86" providerId="LiveId" clId="{25ED372A-AAE9-4ABC-97B2-AEA71A9A7009}"/>
    <pc:docChg chg="undo custSel addSld delSld modSld">
      <pc:chgData name="Heinz-Juergen Krug" userId="eb2eb7c40ce69c86" providerId="LiveId" clId="{25ED372A-AAE9-4ABC-97B2-AEA71A9A7009}" dt="2020-12-10T00:09:56.837" v="592" actId="14100"/>
      <pc:docMkLst>
        <pc:docMk/>
      </pc:docMkLst>
      <pc:sldChg chg="del">
        <pc:chgData name="Heinz-Juergen Krug" userId="eb2eb7c40ce69c86" providerId="LiveId" clId="{25ED372A-AAE9-4ABC-97B2-AEA71A9A7009}" dt="2020-12-07T13:45:15.359" v="30" actId="47"/>
        <pc:sldMkLst>
          <pc:docMk/>
          <pc:sldMk cId="1032503713" sldId="269"/>
        </pc:sldMkLst>
      </pc:sldChg>
      <pc:sldChg chg="del">
        <pc:chgData name="Heinz-Juergen Krug" userId="eb2eb7c40ce69c86" providerId="LiveId" clId="{25ED372A-AAE9-4ABC-97B2-AEA71A9A7009}" dt="2020-12-07T13:45:15.359" v="30" actId="47"/>
        <pc:sldMkLst>
          <pc:docMk/>
          <pc:sldMk cId="896806618" sldId="271"/>
        </pc:sldMkLst>
      </pc:sldChg>
      <pc:sldChg chg="del">
        <pc:chgData name="Heinz-Juergen Krug" userId="eb2eb7c40ce69c86" providerId="LiveId" clId="{25ED372A-AAE9-4ABC-97B2-AEA71A9A7009}" dt="2020-12-07T13:45:15.359" v="30" actId="47"/>
        <pc:sldMkLst>
          <pc:docMk/>
          <pc:sldMk cId="3355172979" sldId="293"/>
        </pc:sldMkLst>
      </pc:sldChg>
      <pc:sldChg chg="del">
        <pc:chgData name="Heinz-Juergen Krug" userId="eb2eb7c40ce69c86" providerId="LiveId" clId="{25ED372A-AAE9-4ABC-97B2-AEA71A9A7009}" dt="2020-12-07T13:45:15.359" v="30" actId="47"/>
        <pc:sldMkLst>
          <pc:docMk/>
          <pc:sldMk cId="2699463503" sldId="294"/>
        </pc:sldMkLst>
      </pc:sldChg>
      <pc:sldChg chg="del">
        <pc:chgData name="Heinz-Juergen Krug" userId="eb2eb7c40ce69c86" providerId="LiveId" clId="{25ED372A-AAE9-4ABC-97B2-AEA71A9A7009}" dt="2020-12-07T13:45:15.359" v="30" actId="47"/>
        <pc:sldMkLst>
          <pc:docMk/>
          <pc:sldMk cId="299260644" sldId="295"/>
        </pc:sldMkLst>
      </pc:sldChg>
      <pc:sldChg chg="del">
        <pc:chgData name="Heinz-Juergen Krug" userId="eb2eb7c40ce69c86" providerId="LiveId" clId="{25ED372A-AAE9-4ABC-97B2-AEA71A9A7009}" dt="2020-12-07T13:45:15.359" v="30" actId="47"/>
        <pc:sldMkLst>
          <pc:docMk/>
          <pc:sldMk cId="2785952711" sldId="296"/>
        </pc:sldMkLst>
      </pc:sldChg>
      <pc:sldChg chg="del">
        <pc:chgData name="Heinz-Juergen Krug" userId="eb2eb7c40ce69c86" providerId="LiveId" clId="{25ED372A-AAE9-4ABC-97B2-AEA71A9A7009}" dt="2020-12-07T13:45:15.359" v="30" actId="47"/>
        <pc:sldMkLst>
          <pc:docMk/>
          <pc:sldMk cId="1651025022" sldId="297"/>
        </pc:sldMkLst>
      </pc:sldChg>
      <pc:sldChg chg="delSp modSp mod">
        <pc:chgData name="Heinz-Juergen Krug" userId="eb2eb7c40ce69c86" providerId="LiveId" clId="{25ED372A-AAE9-4ABC-97B2-AEA71A9A7009}" dt="2020-12-10T00:00:01.703" v="502" actId="1076"/>
        <pc:sldMkLst>
          <pc:docMk/>
          <pc:sldMk cId="2238507319" sldId="298"/>
        </pc:sldMkLst>
        <pc:picChg chg="mod">
          <ac:chgData name="Heinz-Juergen Krug" userId="eb2eb7c40ce69c86" providerId="LiveId" clId="{25ED372A-AAE9-4ABC-97B2-AEA71A9A7009}" dt="2020-12-09T23:59:59.164" v="501" actId="1076"/>
          <ac:picMkLst>
            <pc:docMk/>
            <pc:sldMk cId="2238507319" sldId="298"/>
            <ac:picMk id="6" creationId="{AC447761-B8B0-4734-BE53-539269F80CB1}"/>
          </ac:picMkLst>
        </pc:picChg>
        <pc:picChg chg="mod">
          <ac:chgData name="Heinz-Juergen Krug" userId="eb2eb7c40ce69c86" providerId="LiveId" clId="{25ED372A-AAE9-4ABC-97B2-AEA71A9A7009}" dt="2020-12-10T00:00:01.703" v="502" actId="1076"/>
          <ac:picMkLst>
            <pc:docMk/>
            <pc:sldMk cId="2238507319" sldId="298"/>
            <ac:picMk id="10" creationId="{C2FC0D06-77F1-45C1-8280-0AECFDA14FAA}"/>
          </ac:picMkLst>
        </pc:picChg>
        <pc:picChg chg="del">
          <ac:chgData name="Heinz-Juergen Krug" userId="eb2eb7c40ce69c86" providerId="LiveId" clId="{25ED372A-AAE9-4ABC-97B2-AEA71A9A7009}" dt="2020-12-09T23:59:55.502" v="500" actId="478"/>
          <ac:picMkLst>
            <pc:docMk/>
            <pc:sldMk cId="2238507319" sldId="298"/>
            <ac:picMk id="11" creationId="{BC5C6030-EEEA-48D8-A65C-508D18A80488}"/>
          </ac:picMkLst>
        </pc:picChg>
      </pc:sldChg>
      <pc:sldChg chg="del">
        <pc:chgData name="Heinz-Juergen Krug" userId="eb2eb7c40ce69c86" providerId="LiveId" clId="{25ED372A-AAE9-4ABC-97B2-AEA71A9A7009}" dt="2020-12-07T13:45:15.359" v="30" actId="47"/>
        <pc:sldMkLst>
          <pc:docMk/>
          <pc:sldMk cId="3068122673" sldId="299"/>
        </pc:sldMkLst>
      </pc:sldChg>
      <pc:sldChg chg="del">
        <pc:chgData name="Heinz-Juergen Krug" userId="eb2eb7c40ce69c86" providerId="LiveId" clId="{25ED372A-AAE9-4ABC-97B2-AEA71A9A7009}" dt="2020-12-07T13:45:15.359" v="30" actId="47"/>
        <pc:sldMkLst>
          <pc:docMk/>
          <pc:sldMk cId="660632617" sldId="300"/>
        </pc:sldMkLst>
      </pc:sldChg>
      <pc:sldChg chg="del">
        <pc:chgData name="Heinz-Juergen Krug" userId="eb2eb7c40ce69c86" providerId="LiveId" clId="{25ED372A-AAE9-4ABC-97B2-AEA71A9A7009}" dt="2020-12-07T13:45:15.359" v="30" actId="47"/>
        <pc:sldMkLst>
          <pc:docMk/>
          <pc:sldMk cId="3864061158" sldId="301"/>
        </pc:sldMkLst>
      </pc:sldChg>
      <pc:sldChg chg="del">
        <pc:chgData name="Heinz-Juergen Krug" userId="eb2eb7c40ce69c86" providerId="LiveId" clId="{25ED372A-AAE9-4ABC-97B2-AEA71A9A7009}" dt="2020-12-07T13:45:15.359" v="30" actId="47"/>
        <pc:sldMkLst>
          <pc:docMk/>
          <pc:sldMk cId="3401834985" sldId="302"/>
        </pc:sldMkLst>
      </pc:sldChg>
      <pc:sldChg chg="addSp delSp modSp add mod delAnim modAnim">
        <pc:chgData name="Heinz-Juergen Krug" userId="eb2eb7c40ce69c86" providerId="LiveId" clId="{25ED372A-AAE9-4ABC-97B2-AEA71A9A7009}" dt="2020-12-10T00:09:56.837" v="592" actId="14100"/>
        <pc:sldMkLst>
          <pc:docMk/>
          <pc:sldMk cId="3829855117" sldId="305"/>
        </pc:sldMkLst>
        <pc:spChg chg="add mod">
          <ac:chgData name="Heinz-Juergen Krug" userId="eb2eb7c40ce69c86" providerId="LiveId" clId="{25ED372A-AAE9-4ABC-97B2-AEA71A9A7009}" dt="2020-12-07T13:35:09.839" v="7" actId="20577"/>
          <ac:spMkLst>
            <pc:docMk/>
            <pc:sldMk cId="3829855117" sldId="305"/>
            <ac:spMk id="9" creationId="{7127A20F-F4EC-4F7E-AF5A-1A2A37E21F82}"/>
          </ac:spMkLst>
        </pc:spChg>
        <pc:spChg chg="add mod">
          <ac:chgData name="Heinz-Juergen Krug" userId="eb2eb7c40ce69c86" providerId="LiveId" clId="{25ED372A-AAE9-4ABC-97B2-AEA71A9A7009}" dt="2020-12-10T00:04:46.853" v="513" actId="1076"/>
          <ac:spMkLst>
            <pc:docMk/>
            <pc:sldMk cId="3829855117" sldId="305"/>
            <ac:spMk id="10" creationId="{59CE80E2-1C56-461A-8DDA-190655C2CE8C}"/>
          </ac:spMkLst>
        </pc:spChg>
        <pc:spChg chg="add mod">
          <ac:chgData name="Heinz-Juergen Krug" userId="eb2eb7c40ce69c86" providerId="LiveId" clId="{25ED372A-AAE9-4ABC-97B2-AEA71A9A7009}" dt="2020-12-10T00:07:23.014" v="552" actId="20577"/>
          <ac:spMkLst>
            <pc:docMk/>
            <pc:sldMk cId="3829855117" sldId="305"/>
            <ac:spMk id="11" creationId="{A9CA8B8B-E7FE-4F8C-8CE8-5F828F438AB5}"/>
          </ac:spMkLst>
        </pc:spChg>
        <pc:spChg chg="add mod">
          <ac:chgData name="Heinz-Juergen Krug" userId="eb2eb7c40ce69c86" providerId="LiveId" clId="{25ED372A-AAE9-4ABC-97B2-AEA71A9A7009}" dt="2020-12-10T00:09:56.837" v="592" actId="14100"/>
          <ac:spMkLst>
            <pc:docMk/>
            <pc:sldMk cId="3829855117" sldId="305"/>
            <ac:spMk id="14" creationId="{DE3BFC4A-AC57-4DDA-8901-7609B7F39770}"/>
          </ac:spMkLst>
        </pc:spChg>
        <pc:spChg chg="del">
          <ac:chgData name="Heinz-Juergen Krug" userId="eb2eb7c40ce69c86" providerId="LiveId" clId="{25ED372A-AAE9-4ABC-97B2-AEA71A9A7009}" dt="2020-12-07T12:52:13.522" v="2" actId="478"/>
          <ac:spMkLst>
            <pc:docMk/>
            <pc:sldMk cId="3829855117" sldId="305"/>
            <ac:spMk id="17" creationId="{702729C7-E76F-49C9-9407-71D818DE79EA}"/>
          </ac:spMkLst>
        </pc:spChg>
        <pc:picChg chg="del">
          <ac:chgData name="Heinz-Juergen Krug" userId="eb2eb7c40ce69c86" providerId="LiveId" clId="{25ED372A-AAE9-4ABC-97B2-AEA71A9A7009}" dt="2020-12-07T12:52:07.871" v="1" actId="478"/>
          <ac:picMkLst>
            <pc:docMk/>
            <pc:sldMk cId="3829855117" sldId="305"/>
            <ac:picMk id="3" creationId="{E3E7D531-8078-40EE-8420-897B023C78CD}"/>
          </ac:picMkLst>
        </pc:picChg>
        <pc:picChg chg="add mod">
          <ac:chgData name="Heinz-Juergen Krug" userId="eb2eb7c40ce69c86" providerId="LiveId" clId="{25ED372A-AAE9-4ABC-97B2-AEA71A9A7009}" dt="2020-12-10T00:04:38.718" v="512" actId="1076"/>
          <ac:picMkLst>
            <pc:docMk/>
            <pc:sldMk cId="3829855117" sldId="305"/>
            <ac:picMk id="7" creationId="{FFF720A5-83D6-487B-BAD1-584E751AE8B0}"/>
          </ac:picMkLst>
        </pc:picChg>
      </pc:sldChg>
      <pc:sldChg chg="addSp delSp modSp add mod delAnim">
        <pc:chgData name="Heinz-Juergen Krug" userId="eb2eb7c40ce69c86" providerId="LiveId" clId="{25ED372A-AAE9-4ABC-97B2-AEA71A9A7009}" dt="2020-12-07T14:03:45.604" v="166" actId="1076"/>
        <pc:sldMkLst>
          <pc:docMk/>
          <pc:sldMk cId="139101911" sldId="306"/>
        </pc:sldMkLst>
        <pc:spChg chg="add mod">
          <ac:chgData name="Heinz-Juergen Krug" userId="eb2eb7c40ce69c86" providerId="LiveId" clId="{25ED372A-AAE9-4ABC-97B2-AEA71A9A7009}" dt="2020-12-07T14:03:40.708" v="165" actId="1076"/>
          <ac:spMkLst>
            <pc:docMk/>
            <pc:sldMk cId="139101911" sldId="306"/>
            <ac:spMk id="6" creationId="{EF9B4FFE-A39A-4371-B75E-E2BCA23077CE}"/>
          </ac:spMkLst>
        </pc:spChg>
        <pc:spChg chg="add mod">
          <ac:chgData name="Heinz-Juergen Krug" userId="eb2eb7c40ce69c86" providerId="LiveId" clId="{25ED372A-AAE9-4ABC-97B2-AEA71A9A7009}" dt="2020-12-07T14:03:45.604" v="166" actId="1076"/>
          <ac:spMkLst>
            <pc:docMk/>
            <pc:sldMk cId="139101911" sldId="306"/>
            <ac:spMk id="8" creationId="{9B1A4F38-9C31-46B4-BBE9-7BAC32830262}"/>
          </ac:spMkLst>
        </pc:spChg>
        <pc:spChg chg="mod">
          <ac:chgData name="Heinz-Juergen Krug" userId="eb2eb7c40ce69c86" providerId="LiveId" clId="{25ED372A-AAE9-4ABC-97B2-AEA71A9A7009}" dt="2020-12-07T13:46:05.066" v="57" actId="20577"/>
          <ac:spMkLst>
            <pc:docMk/>
            <pc:sldMk cId="139101911" sldId="306"/>
            <ac:spMk id="9" creationId="{7127A20F-F4EC-4F7E-AF5A-1A2A37E21F82}"/>
          </ac:spMkLst>
        </pc:spChg>
        <pc:spChg chg="add mod">
          <ac:chgData name="Heinz-Juergen Krug" userId="eb2eb7c40ce69c86" providerId="LiveId" clId="{25ED372A-AAE9-4ABC-97B2-AEA71A9A7009}" dt="2020-12-07T14:03:35.797" v="164" actId="1076"/>
          <ac:spMkLst>
            <pc:docMk/>
            <pc:sldMk cId="139101911" sldId="306"/>
            <ac:spMk id="10" creationId="{3C726890-0BC8-42A6-B907-318ABBF20766}"/>
          </ac:spMkLst>
        </pc:spChg>
        <pc:picChg chg="del">
          <ac:chgData name="Heinz-Juergen Krug" userId="eb2eb7c40ce69c86" providerId="LiveId" clId="{25ED372A-AAE9-4ABC-97B2-AEA71A9A7009}" dt="2020-12-07T13:46:08.675" v="58" actId="478"/>
          <ac:picMkLst>
            <pc:docMk/>
            <pc:sldMk cId="139101911" sldId="306"/>
            <ac:picMk id="7" creationId="{FFF720A5-83D6-487B-BAD1-584E751AE8B0}"/>
          </ac:picMkLst>
        </pc:picChg>
      </pc:sldChg>
      <pc:sldChg chg="addSp delSp modSp add mod">
        <pc:chgData name="Heinz-Juergen Krug" userId="eb2eb7c40ce69c86" providerId="LiveId" clId="{25ED372A-AAE9-4ABC-97B2-AEA71A9A7009}" dt="2020-12-07T15:03:22.058" v="186" actId="255"/>
        <pc:sldMkLst>
          <pc:docMk/>
          <pc:sldMk cId="2002502133" sldId="307"/>
        </pc:sldMkLst>
        <pc:spChg chg="add mod">
          <ac:chgData name="Heinz-Juergen Krug" userId="eb2eb7c40ce69c86" providerId="LiveId" clId="{25ED372A-AAE9-4ABC-97B2-AEA71A9A7009}" dt="2020-12-07T15:03:22.058" v="186" actId="255"/>
          <ac:spMkLst>
            <pc:docMk/>
            <pc:sldMk cId="2002502133" sldId="307"/>
            <ac:spMk id="3" creationId="{60752C65-C620-47F5-BBB6-54DB79C0A9E8}"/>
          </ac:spMkLst>
        </pc:spChg>
        <pc:spChg chg="del">
          <ac:chgData name="Heinz-Juergen Krug" userId="eb2eb7c40ce69c86" providerId="LiveId" clId="{25ED372A-AAE9-4ABC-97B2-AEA71A9A7009}" dt="2020-12-07T15:01:13.818" v="170" actId="478"/>
          <ac:spMkLst>
            <pc:docMk/>
            <pc:sldMk cId="2002502133" sldId="307"/>
            <ac:spMk id="6" creationId="{EF9B4FFE-A39A-4371-B75E-E2BCA23077CE}"/>
          </ac:spMkLst>
        </pc:spChg>
        <pc:spChg chg="del">
          <ac:chgData name="Heinz-Juergen Krug" userId="eb2eb7c40ce69c86" providerId="LiveId" clId="{25ED372A-AAE9-4ABC-97B2-AEA71A9A7009}" dt="2020-12-07T15:01:22.207" v="172" actId="478"/>
          <ac:spMkLst>
            <pc:docMk/>
            <pc:sldMk cId="2002502133" sldId="307"/>
            <ac:spMk id="8" creationId="{9B1A4F38-9C31-46B4-BBE9-7BAC32830262}"/>
          </ac:spMkLst>
        </pc:spChg>
        <pc:spChg chg="del">
          <ac:chgData name="Heinz-Juergen Krug" userId="eb2eb7c40ce69c86" providerId="LiveId" clId="{25ED372A-AAE9-4ABC-97B2-AEA71A9A7009}" dt="2020-12-07T15:01:04.971" v="168" actId="478"/>
          <ac:spMkLst>
            <pc:docMk/>
            <pc:sldMk cId="2002502133" sldId="307"/>
            <ac:spMk id="9" creationId="{7127A20F-F4EC-4F7E-AF5A-1A2A37E21F82}"/>
          </ac:spMkLst>
        </pc:spChg>
        <pc:spChg chg="del">
          <ac:chgData name="Heinz-Juergen Krug" userId="eb2eb7c40ce69c86" providerId="LiveId" clId="{25ED372A-AAE9-4ABC-97B2-AEA71A9A7009}" dt="2020-12-07T15:01:10.163" v="169" actId="478"/>
          <ac:spMkLst>
            <pc:docMk/>
            <pc:sldMk cId="2002502133" sldId="307"/>
            <ac:spMk id="10" creationId="{3C726890-0BC8-42A6-B907-318ABBF20766}"/>
          </ac:spMkLst>
        </pc:spChg>
        <pc:spChg chg="del">
          <ac:chgData name="Heinz-Juergen Krug" userId="eb2eb7c40ce69c86" providerId="LiveId" clId="{25ED372A-AAE9-4ABC-97B2-AEA71A9A7009}" dt="2020-12-07T15:01:16.614" v="171" actId="478"/>
          <ac:spMkLst>
            <pc:docMk/>
            <pc:sldMk cId="2002502133" sldId="307"/>
            <ac:spMk id="13" creationId="{5387A77A-955C-4951-BBF3-8C16F4FB68DC}"/>
          </ac:spMkLst>
        </pc:spChg>
      </pc:sldChg>
      <pc:sldChg chg="addSp delSp modSp add mod">
        <pc:chgData name="Heinz-Juergen Krug" userId="eb2eb7c40ce69c86" providerId="LiveId" clId="{25ED372A-AAE9-4ABC-97B2-AEA71A9A7009}" dt="2020-12-07T15:52:07.693" v="303" actId="1076"/>
        <pc:sldMkLst>
          <pc:docMk/>
          <pc:sldMk cId="245894479" sldId="308"/>
        </pc:sldMkLst>
        <pc:spChg chg="del">
          <ac:chgData name="Heinz-Juergen Krug" userId="eb2eb7c40ce69c86" providerId="LiveId" clId="{25ED372A-AAE9-4ABC-97B2-AEA71A9A7009}" dt="2020-12-07T15:07:05.913" v="229" actId="478"/>
          <ac:spMkLst>
            <pc:docMk/>
            <pc:sldMk cId="245894479" sldId="308"/>
            <ac:spMk id="6" creationId="{EF9B4FFE-A39A-4371-B75E-E2BCA23077CE}"/>
          </ac:spMkLst>
        </pc:spChg>
        <pc:spChg chg="del">
          <ac:chgData name="Heinz-Juergen Krug" userId="eb2eb7c40ce69c86" providerId="LiveId" clId="{25ED372A-AAE9-4ABC-97B2-AEA71A9A7009}" dt="2020-12-07T15:07:08.828" v="230" actId="478"/>
          <ac:spMkLst>
            <pc:docMk/>
            <pc:sldMk cId="245894479" sldId="308"/>
            <ac:spMk id="8" creationId="{9B1A4F38-9C31-46B4-BBE9-7BAC32830262}"/>
          </ac:spMkLst>
        </pc:spChg>
        <pc:spChg chg="add del mod">
          <ac:chgData name="Heinz-Juergen Krug" userId="eb2eb7c40ce69c86" providerId="LiveId" clId="{25ED372A-AAE9-4ABC-97B2-AEA71A9A7009}" dt="2020-12-07T15:44:31.959" v="267" actId="21"/>
          <ac:spMkLst>
            <pc:docMk/>
            <pc:sldMk cId="245894479" sldId="308"/>
            <ac:spMk id="9" creationId="{7127A20F-F4EC-4F7E-AF5A-1A2A37E21F82}"/>
          </ac:spMkLst>
        </pc:spChg>
        <pc:spChg chg="del">
          <ac:chgData name="Heinz-Juergen Krug" userId="eb2eb7c40ce69c86" providerId="LiveId" clId="{25ED372A-AAE9-4ABC-97B2-AEA71A9A7009}" dt="2020-12-07T15:07:03.265" v="228" actId="478"/>
          <ac:spMkLst>
            <pc:docMk/>
            <pc:sldMk cId="245894479" sldId="308"/>
            <ac:spMk id="10" creationId="{3C726890-0BC8-42A6-B907-318ABBF20766}"/>
          </ac:spMkLst>
        </pc:spChg>
        <pc:spChg chg="add mod">
          <ac:chgData name="Heinz-Juergen Krug" userId="eb2eb7c40ce69c86" providerId="LiveId" clId="{25ED372A-AAE9-4ABC-97B2-AEA71A9A7009}" dt="2020-12-07T15:45:24.100" v="272" actId="255"/>
          <ac:spMkLst>
            <pc:docMk/>
            <pc:sldMk cId="245894479" sldId="308"/>
            <ac:spMk id="11" creationId="{12B01670-00A6-4E2F-ADAF-47B4B991AA26}"/>
          </ac:spMkLst>
        </pc:spChg>
        <pc:spChg chg="add mod">
          <ac:chgData name="Heinz-Juergen Krug" userId="eb2eb7c40ce69c86" providerId="LiveId" clId="{25ED372A-AAE9-4ABC-97B2-AEA71A9A7009}" dt="2020-12-07T15:48:15.862" v="297" actId="14100"/>
          <ac:spMkLst>
            <pc:docMk/>
            <pc:sldMk cId="245894479" sldId="308"/>
            <ac:spMk id="14" creationId="{1CB38302-42DD-4794-A367-299BB5008B05}"/>
          </ac:spMkLst>
        </pc:spChg>
        <pc:spChg chg="add del mod">
          <ac:chgData name="Heinz-Juergen Krug" userId="eb2eb7c40ce69c86" providerId="LiveId" clId="{25ED372A-AAE9-4ABC-97B2-AEA71A9A7009}" dt="2020-12-07T15:44:47.988" v="269"/>
          <ac:spMkLst>
            <pc:docMk/>
            <pc:sldMk cId="245894479" sldId="308"/>
            <ac:spMk id="15" creationId="{2E2C84F0-4729-4A0B-AD5B-CDAFDE28172F}"/>
          </ac:spMkLst>
        </pc:spChg>
        <pc:spChg chg="add mod">
          <ac:chgData name="Heinz-Juergen Krug" userId="eb2eb7c40ce69c86" providerId="LiveId" clId="{25ED372A-AAE9-4ABC-97B2-AEA71A9A7009}" dt="2020-12-07T15:46:17.830" v="276" actId="255"/>
          <ac:spMkLst>
            <pc:docMk/>
            <pc:sldMk cId="245894479" sldId="308"/>
            <ac:spMk id="16" creationId="{DC96B81C-32C2-40DA-B597-054EFD530508}"/>
          </ac:spMkLst>
        </pc:spChg>
        <pc:spChg chg="add mod">
          <ac:chgData name="Heinz-Juergen Krug" userId="eb2eb7c40ce69c86" providerId="LiveId" clId="{25ED372A-AAE9-4ABC-97B2-AEA71A9A7009}" dt="2020-12-07T15:52:07.693" v="303" actId="1076"/>
          <ac:spMkLst>
            <pc:docMk/>
            <pc:sldMk cId="245894479" sldId="308"/>
            <ac:spMk id="18" creationId="{E75D55AD-7C11-486F-BC17-D6784A62C85E}"/>
          </ac:spMkLst>
        </pc:spChg>
      </pc:sldChg>
      <pc:sldChg chg="addSp delSp modSp add mod">
        <pc:chgData name="Heinz-Juergen Krug" userId="eb2eb7c40ce69c86" providerId="LiveId" clId="{25ED372A-AAE9-4ABC-97B2-AEA71A9A7009}" dt="2020-12-07T15:59:14.317" v="312" actId="14100"/>
        <pc:sldMkLst>
          <pc:docMk/>
          <pc:sldMk cId="3562618459" sldId="309"/>
        </pc:sldMkLst>
        <pc:spChg chg="del">
          <ac:chgData name="Heinz-Juergen Krug" userId="eb2eb7c40ce69c86" providerId="LiveId" clId="{25ED372A-AAE9-4ABC-97B2-AEA71A9A7009}" dt="2020-12-07T15:58:00.586" v="305" actId="478"/>
          <ac:spMkLst>
            <pc:docMk/>
            <pc:sldMk cId="3562618459" sldId="309"/>
            <ac:spMk id="11" creationId="{12B01670-00A6-4E2F-ADAF-47B4B991AA26}"/>
          </ac:spMkLst>
        </pc:spChg>
        <pc:spChg chg="add mod">
          <ac:chgData name="Heinz-Juergen Krug" userId="eb2eb7c40ce69c86" providerId="LiveId" clId="{25ED372A-AAE9-4ABC-97B2-AEA71A9A7009}" dt="2020-12-07T15:59:14.317" v="312" actId="14100"/>
          <ac:spMkLst>
            <pc:docMk/>
            <pc:sldMk cId="3562618459" sldId="309"/>
            <ac:spMk id="12" creationId="{28E15B4C-6B8E-475A-9750-D05622F27CE0}"/>
          </ac:spMkLst>
        </pc:spChg>
        <pc:spChg chg="del">
          <ac:chgData name="Heinz-Juergen Krug" userId="eb2eb7c40ce69c86" providerId="LiveId" clId="{25ED372A-AAE9-4ABC-97B2-AEA71A9A7009}" dt="2020-12-07T15:58:07.672" v="306" actId="478"/>
          <ac:spMkLst>
            <pc:docMk/>
            <pc:sldMk cId="3562618459" sldId="309"/>
            <ac:spMk id="13" creationId="{5387A77A-955C-4951-BBF3-8C16F4FB68DC}"/>
          </ac:spMkLst>
        </pc:spChg>
        <pc:spChg chg="del">
          <ac:chgData name="Heinz-Juergen Krug" userId="eb2eb7c40ce69c86" providerId="LiveId" clId="{25ED372A-AAE9-4ABC-97B2-AEA71A9A7009}" dt="2020-12-07T15:58:11.517" v="307" actId="478"/>
          <ac:spMkLst>
            <pc:docMk/>
            <pc:sldMk cId="3562618459" sldId="309"/>
            <ac:spMk id="14" creationId="{1CB38302-42DD-4794-A367-299BB5008B05}"/>
          </ac:spMkLst>
        </pc:spChg>
        <pc:spChg chg="del">
          <ac:chgData name="Heinz-Juergen Krug" userId="eb2eb7c40ce69c86" providerId="LiveId" clId="{25ED372A-AAE9-4ABC-97B2-AEA71A9A7009}" dt="2020-12-07T15:58:17.845" v="308" actId="478"/>
          <ac:spMkLst>
            <pc:docMk/>
            <pc:sldMk cId="3562618459" sldId="309"/>
            <ac:spMk id="16" creationId="{DC96B81C-32C2-40DA-B597-054EFD530508}"/>
          </ac:spMkLst>
        </pc:spChg>
        <pc:spChg chg="del">
          <ac:chgData name="Heinz-Juergen Krug" userId="eb2eb7c40ce69c86" providerId="LiveId" clId="{25ED372A-AAE9-4ABC-97B2-AEA71A9A7009}" dt="2020-12-07T15:58:27.128" v="309" actId="478"/>
          <ac:spMkLst>
            <pc:docMk/>
            <pc:sldMk cId="3562618459" sldId="309"/>
            <ac:spMk id="18" creationId="{E75D55AD-7C11-486F-BC17-D6784A62C85E}"/>
          </ac:spMkLst>
        </pc:spChg>
      </pc:sldChg>
      <pc:sldChg chg="addSp delSp modSp add mod">
        <pc:chgData name="Heinz-Juergen Krug" userId="eb2eb7c40ce69c86" providerId="LiveId" clId="{25ED372A-AAE9-4ABC-97B2-AEA71A9A7009}" dt="2020-12-07T16:19:49.943" v="499" actId="113"/>
        <pc:sldMkLst>
          <pc:docMk/>
          <pc:sldMk cId="755140534" sldId="310"/>
        </pc:sldMkLst>
        <pc:spChg chg="add mod">
          <ac:chgData name="Heinz-Juergen Krug" userId="eb2eb7c40ce69c86" providerId="LiveId" clId="{25ED372A-AAE9-4ABC-97B2-AEA71A9A7009}" dt="2020-12-07T16:19:49.943" v="499" actId="113"/>
          <ac:spMkLst>
            <pc:docMk/>
            <pc:sldMk cId="755140534" sldId="310"/>
            <ac:spMk id="8" creationId="{76FDEC02-131C-4AD7-853A-95CB130379E8}"/>
          </ac:spMkLst>
        </pc:spChg>
        <pc:spChg chg="mod">
          <ac:chgData name="Heinz-Juergen Krug" userId="eb2eb7c40ce69c86" providerId="LiveId" clId="{25ED372A-AAE9-4ABC-97B2-AEA71A9A7009}" dt="2020-12-07T16:08:45.584" v="385" actId="20577"/>
          <ac:spMkLst>
            <pc:docMk/>
            <pc:sldMk cId="755140534" sldId="310"/>
            <ac:spMk id="9" creationId="{7127A20F-F4EC-4F7E-AF5A-1A2A37E21F82}"/>
          </ac:spMkLst>
        </pc:spChg>
        <pc:spChg chg="del mod">
          <ac:chgData name="Heinz-Juergen Krug" userId="eb2eb7c40ce69c86" providerId="LiveId" clId="{25ED372A-AAE9-4ABC-97B2-AEA71A9A7009}" dt="2020-12-07T16:08:55.236" v="387" actId="478"/>
          <ac:spMkLst>
            <pc:docMk/>
            <pc:sldMk cId="755140534" sldId="310"/>
            <ac:spMk id="12" creationId="{28E15B4C-6B8E-475A-9750-D05622F27C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F680CE9-4C56-421D-92A7-5B0F441F9FC1}" type="datetimeFigureOut">
              <a:rPr lang="de-DE" smtClean="0"/>
              <a:pPr/>
              <a:t>10.12.2020</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B8EF6A9-5A10-4A65-860E-EFC87A222975}" type="slidenum">
              <a:rPr lang="de-DE" smtClean="0"/>
              <a:pPr/>
              <a:t>‹Nr.›</a:t>
            </a:fld>
            <a:endParaRPr lang="de-DE"/>
          </a:p>
        </p:txBody>
      </p:sp>
    </p:spTree>
    <p:extLst>
      <p:ext uri="{BB962C8B-B14F-4D97-AF65-F5344CB8AC3E}">
        <p14:creationId xmlns:p14="http://schemas.microsoft.com/office/powerpoint/2010/main" val="329725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4FB7DDA-E02A-4892-8652-A73E53E696C7}" type="slidenum">
              <a:rPr lang="de-DE" smtClean="0"/>
              <a:pPr/>
              <a:t>1</a:t>
            </a:fld>
            <a:endParaRPr lang="de-DE"/>
          </a:p>
        </p:txBody>
      </p:sp>
    </p:spTree>
    <p:extLst>
      <p:ext uri="{BB962C8B-B14F-4D97-AF65-F5344CB8AC3E}">
        <p14:creationId xmlns:p14="http://schemas.microsoft.com/office/powerpoint/2010/main" val="13311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10</a:t>
            </a:fld>
            <a:endParaRPr lang="de-DE"/>
          </a:p>
        </p:txBody>
      </p:sp>
    </p:spTree>
    <p:extLst>
      <p:ext uri="{BB962C8B-B14F-4D97-AF65-F5344CB8AC3E}">
        <p14:creationId xmlns:p14="http://schemas.microsoft.com/office/powerpoint/2010/main" val="247909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11</a:t>
            </a:fld>
            <a:endParaRPr lang="de-DE"/>
          </a:p>
        </p:txBody>
      </p:sp>
    </p:spTree>
    <p:extLst>
      <p:ext uri="{BB962C8B-B14F-4D97-AF65-F5344CB8AC3E}">
        <p14:creationId xmlns:p14="http://schemas.microsoft.com/office/powerpoint/2010/main" val="10655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4FB7DDA-E02A-4892-8652-A73E53E696C7}" type="slidenum">
              <a:rPr lang="de-DE" smtClean="0"/>
              <a:pPr/>
              <a:t>12</a:t>
            </a:fld>
            <a:endParaRPr lang="de-DE"/>
          </a:p>
        </p:txBody>
      </p:sp>
    </p:spTree>
    <p:extLst>
      <p:ext uri="{BB962C8B-B14F-4D97-AF65-F5344CB8AC3E}">
        <p14:creationId xmlns:p14="http://schemas.microsoft.com/office/powerpoint/2010/main" val="423345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4FB7DDA-E02A-4892-8652-A73E53E696C7}" type="slidenum">
              <a:rPr lang="de-DE" smtClean="0"/>
              <a:pPr/>
              <a:t>2</a:t>
            </a:fld>
            <a:endParaRPr lang="de-DE"/>
          </a:p>
        </p:txBody>
      </p:sp>
    </p:spTree>
    <p:extLst>
      <p:ext uri="{BB962C8B-B14F-4D97-AF65-F5344CB8AC3E}">
        <p14:creationId xmlns:p14="http://schemas.microsoft.com/office/powerpoint/2010/main" val="168800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3</a:t>
            </a:fld>
            <a:endParaRPr lang="de-DE"/>
          </a:p>
        </p:txBody>
      </p:sp>
    </p:spTree>
    <p:extLst>
      <p:ext uri="{BB962C8B-B14F-4D97-AF65-F5344CB8AC3E}">
        <p14:creationId xmlns:p14="http://schemas.microsoft.com/office/powerpoint/2010/main" val="309548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4</a:t>
            </a:fld>
            <a:endParaRPr lang="de-DE"/>
          </a:p>
        </p:txBody>
      </p:sp>
    </p:spTree>
    <p:extLst>
      <p:ext uri="{BB962C8B-B14F-4D97-AF65-F5344CB8AC3E}">
        <p14:creationId xmlns:p14="http://schemas.microsoft.com/office/powerpoint/2010/main" val="13311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5</a:t>
            </a:fld>
            <a:endParaRPr lang="de-DE"/>
          </a:p>
        </p:txBody>
      </p:sp>
    </p:spTree>
    <p:extLst>
      <p:ext uri="{BB962C8B-B14F-4D97-AF65-F5344CB8AC3E}">
        <p14:creationId xmlns:p14="http://schemas.microsoft.com/office/powerpoint/2010/main" val="18124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6</a:t>
            </a:fld>
            <a:endParaRPr lang="de-DE"/>
          </a:p>
        </p:txBody>
      </p:sp>
    </p:spTree>
    <p:extLst>
      <p:ext uri="{BB962C8B-B14F-4D97-AF65-F5344CB8AC3E}">
        <p14:creationId xmlns:p14="http://schemas.microsoft.com/office/powerpoint/2010/main" val="304060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7</a:t>
            </a:fld>
            <a:endParaRPr lang="de-DE"/>
          </a:p>
        </p:txBody>
      </p:sp>
    </p:spTree>
    <p:extLst>
      <p:ext uri="{BB962C8B-B14F-4D97-AF65-F5344CB8AC3E}">
        <p14:creationId xmlns:p14="http://schemas.microsoft.com/office/powerpoint/2010/main" val="3761235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8</a:t>
            </a:fld>
            <a:endParaRPr lang="de-DE"/>
          </a:p>
        </p:txBody>
      </p:sp>
    </p:spTree>
    <p:extLst>
      <p:ext uri="{BB962C8B-B14F-4D97-AF65-F5344CB8AC3E}">
        <p14:creationId xmlns:p14="http://schemas.microsoft.com/office/powerpoint/2010/main" val="73540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Bedürfnis nach einem stets ausgedehnteren Absatz für ihre Produkte jagt die Bourgeoisie über die ganze Erdkugel. Überall </a:t>
            </a:r>
            <a:r>
              <a:rPr lang="de-DE" dirty="0" err="1"/>
              <a:t>muß</a:t>
            </a:r>
            <a:r>
              <a:rPr lang="de-DE" dirty="0"/>
              <a:t> sie sich einnisten, überall anbauen, überall Verbindungen herstellen. Die Bourgeoisie hat durch ihre </a:t>
            </a:r>
            <a:r>
              <a:rPr lang="de-DE" dirty="0" err="1"/>
              <a:t>Exploitation</a:t>
            </a:r>
            <a:r>
              <a:rPr lang="de-DE" dirty="0"/>
              <a:t> des Weltmarkts die Produktion und Konsumtion aller Länder kosmopolitisch gestaltet. An die Stelle der alten lokalen und nationalen </a:t>
            </a:r>
            <a:r>
              <a:rPr lang="de-DE" dirty="0" err="1"/>
              <a:t>Sebstgenügsamkeit</a:t>
            </a:r>
            <a:r>
              <a:rPr lang="de-DE" dirty="0"/>
              <a:t> und Abgeschlossenheit tritt ein allseitiger Verkehr, eine allseitige Abhängigkeit der Nationen voneinander.“</a:t>
            </a:r>
          </a:p>
        </p:txBody>
      </p:sp>
      <p:sp>
        <p:nvSpPr>
          <p:cNvPr id="4" name="Foliennummernplatzhalter 3"/>
          <p:cNvSpPr>
            <a:spLocks noGrp="1"/>
          </p:cNvSpPr>
          <p:nvPr>
            <p:ph type="sldNum" sz="quarter" idx="10"/>
          </p:nvPr>
        </p:nvSpPr>
        <p:spPr/>
        <p:txBody>
          <a:bodyPr/>
          <a:lstStyle/>
          <a:p>
            <a:fld id="{34FB7DDA-E02A-4892-8652-A73E53E696C7}" type="slidenum">
              <a:rPr lang="de-DE" smtClean="0"/>
              <a:pPr/>
              <a:t>9</a:t>
            </a:fld>
            <a:endParaRPr lang="de-DE"/>
          </a:p>
        </p:txBody>
      </p:sp>
    </p:spTree>
    <p:extLst>
      <p:ext uri="{BB962C8B-B14F-4D97-AF65-F5344CB8AC3E}">
        <p14:creationId xmlns:p14="http://schemas.microsoft.com/office/powerpoint/2010/main" val="392358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427852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237731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31806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132689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289990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8882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273717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3590592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198724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4175543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5603012-5699-4810-B4B1-69D687AF1664}" type="datetimeFigureOut">
              <a:rPr lang="de-DE" smtClean="0"/>
              <a:pPr/>
              <a:t>10.12.2020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C1645E0-0350-4F50-8AB0-8761460208E6}" type="slidenum">
              <a:rPr lang="de-DE" smtClean="0"/>
              <a:pPr/>
              <a:t>‹Nr.›</a:t>
            </a:fld>
            <a:endParaRPr lang="de-DE"/>
          </a:p>
        </p:txBody>
      </p:sp>
    </p:spTree>
    <p:extLst>
      <p:ext uri="{BB962C8B-B14F-4D97-AF65-F5344CB8AC3E}">
        <p14:creationId xmlns:p14="http://schemas.microsoft.com/office/powerpoint/2010/main" val="10917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03012-5699-4810-B4B1-69D687AF1664}" type="datetimeFigureOut">
              <a:rPr lang="de-DE" smtClean="0"/>
              <a:pPr/>
              <a:t>10.12.2020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645E0-0350-4F50-8AB0-8761460208E6}" type="slidenum">
              <a:rPr lang="de-DE" smtClean="0"/>
              <a:pPr/>
              <a:t>‹Nr.›</a:t>
            </a:fld>
            <a:endParaRPr lang="de-DE"/>
          </a:p>
        </p:txBody>
      </p:sp>
    </p:spTree>
    <p:extLst>
      <p:ext uri="{BB962C8B-B14F-4D97-AF65-F5344CB8AC3E}">
        <p14:creationId xmlns:p14="http://schemas.microsoft.com/office/powerpoint/2010/main" val="144179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jJ2Gx2VDB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youtube.com/watch?v=vrKUcQ5TdZM" TargetMode="External"/><Relationship Id="rId4" Type="http://schemas.openxmlformats.org/officeDocument/2006/relationships/hyperlink" Target="https://www.youtube.com/watch?v=25HSsyaW-m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heinz\OneDrive\Dokumente\attac\attac%20Rue\Online-Treffen\201207attac_Rue_Online\Herausforderung%20gro&#223;e%20Transformation%20-%20Ernst%20Ulrich%20von%20Weizs&#228;cker.mp4" TargetMode="External"/><Relationship Id="rId1" Type="http://schemas.microsoft.com/office/2007/relationships/media" Target="file:///C:\Users\heinz\OneDrive\Dokumente\attac\attac%20Rue\Online-Treffen\201207attac_Rue_Online\Herausforderung%20gro&#223;e%20Transformation%20-%20Ernst%20Ulrich%20von%20Weizs&#228;cker.mp4"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file:///C:\Users\heinz\OneDrive\Dokumente\attac\attac%20Rue\Online-Treffen\201207attac_Rue_Online\IMI_Panel2_MartinKirsch_Bu-wehr_Corona-Helfer.mp3"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file:///C:\Users\heinz\OneDrive\Dokumente\attac\attac%20Rue\Online-Treffen\201207attac_Rue_Online\IMI_Panel2_Tobias_Pfluger-MP3.mp3" TargetMode="External"/><Relationship Id="rId5" Type="http://schemas.openxmlformats.org/officeDocument/2006/relationships/hyperlink" Target="https://d.docs.live.net/eb2eb7c40ce69c86/Dokumente/attac/attac%20Rue/Online-Treffen/201207attac_Rue_Online/IMI_Panel2_MartinKirsch_Bu-wehr_Corona-Helfer.mp3" TargetMode="External"/><Relationship Id="rId4" Type="http://schemas.openxmlformats.org/officeDocument/2006/relationships/hyperlink" Target="http://www.imi-online.de/2020/12/03/imi-kongress-bericht-und-dokumentatio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SfnP_654lH0"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youtu.be/xH7pCp8Mlc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1</a:t>
            </a:fld>
            <a:endParaRPr lang="de-DE" b="1" dirty="0">
              <a:solidFill>
                <a:schemeClr val="bg1"/>
              </a:solidFill>
            </a:endParaRPr>
          </a:p>
        </p:txBody>
      </p:sp>
      <p:sp>
        <p:nvSpPr>
          <p:cNvPr id="3" name="Textfeld 2"/>
          <p:cNvSpPr txBox="1"/>
          <p:nvPr/>
        </p:nvSpPr>
        <p:spPr>
          <a:xfrm>
            <a:off x="1331640" y="1628800"/>
            <a:ext cx="6552728" cy="4093428"/>
          </a:xfrm>
          <a:prstGeom prst="rect">
            <a:avLst/>
          </a:prstGeom>
          <a:noFill/>
        </p:spPr>
        <p:txBody>
          <a:bodyPr wrap="square" rtlCol="0">
            <a:spAutoFit/>
          </a:bodyPr>
          <a:lstStyle/>
          <a:p>
            <a:r>
              <a:rPr lang="de-DE" sz="6000" b="1" dirty="0" err="1">
                <a:solidFill>
                  <a:srgbClr val="FF0000"/>
                </a:solidFill>
              </a:rPr>
              <a:t>Attac</a:t>
            </a:r>
            <a:endParaRPr lang="de-DE" sz="6000" b="1" dirty="0">
              <a:solidFill>
                <a:srgbClr val="FF0000"/>
              </a:solidFill>
            </a:endParaRPr>
          </a:p>
          <a:p>
            <a:r>
              <a:rPr lang="de-DE" sz="4000" b="1" dirty="0">
                <a:solidFill>
                  <a:srgbClr val="FF0000"/>
                </a:solidFill>
              </a:rPr>
              <a:t>Regionalgruppe </a:t>
            </a:r>
          </a:p>
          <a:p>
            <a:r>
              <a:rPr lang="de-DE" sz="4000" b="1" dirty="0">
                <a:solidFill>
                  <a:srgbClr val="FF0000"/>
                </a:solidFill>
              </a:rPr>
              <a:t>Rüsselsheim</a:t>
            </a:r>
          </a:p>
          <a:p>
            <a:endParaRPr lang="de-DE" sz="4000" b="1" dirty="0">
              <a:solidFill>
                <a:srgbClr val="FF0000"/>
              </a:solidFill>
            </a:endParaRPr>
          </a:p>
          <a:p>
            <a:r>
              <a:rPr lang="de-DE" sz="4000" b="1" dirty="0">
                <a:solidFill>
                  <a:srgbClr val="FF0000"/>
                </a:solidFill>
              </a:rPr>
              <a:t>7. Dezember 2020</a:t>
            </a:r>
          </a:p>
          <a:p>
            <a:r>
              <a:rPr lang="de-DE" sz="4000" b="1" dirty="0">
                <a:solidFill>
                  <a:srgbClr val="FF0000"/>
                </a:solidFill>
              </a:rPr>
              <a:t>Friedensbewegung 12/2020</a:t>
            </a:r>
          </a:p>
        </p:txBody>
      </p:sp>
      <p:pic>
        <p:nvPicPr>
          <p:cNvPr id="1026" name="Picture 2"/>
          <p:cNvPicPr>
            <a:picLocks noChangeAspect="1" noChangeArrowheads="1"/>
          </p:cNvPicPr>
          <p:nvPr/>
        </p:nvPicPr>
        <p:blipFill>
          <a:blip r:embed="rId3" cstate="print"/>
          <a:srcRect/>
          <a:stretch>
            <a:fillRect/>
          </a:stretch>
        </p:blipFill>
        <p:spPr bwMode="auto">
          <a:xfrm>
            <a:off x="6300192" y="548680"/>
            <a:ext cx="2266950" cy="3371850"/>
          </a:xfrm>
          <a:prstGeom prst="rect">
            <a:avLst/>
          </a:prstGeom>
          <a:noFill/>
          <a:ln w="9525">
            <a:noFill/>
            <a:miter lim="800000"/>
            <a:headEnd/>
            <a:tailEnd/>
          </a:ln>
        </p:spPr>
      </p:pic>
    </p:spTree>
    <p:extLst>
      <p:ext uri="{BB962C8B-B14F-4D97-AF65-F5344CB8AC3E}">
        <p14:creationId xmlns:p14="http://schemas.microsoft.com/office/powerpoint/2010/main" val="121049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10</a:t>
            </a:fld>
            <a:endParaRPr lang="de-DE" b="1" dirty="0">
              <a:solidFill>
                <a:schemeClr val="bg1"/>
              </a:solidFill>
            </a:endParaRPr>
          </a:p>
        </p:txBody>
      </p:sp>
      <p:sp>
        <p:nvSpPr>
          <p:cNvPr id="9" name="Textfeld 8">
            <a:extLst>
              <a:ext uri="{FF2B5EF4-FFF2-40B4-BE49-F238E27FC236}">
                <a16:creationId xmlns:a16="http://schemas.microsoft.com/office/drawing/2014/main" id="{7127A20F-F4EC-4F7E-AF5A-1A2A37E21F82}"/>
              </a:ext>
            </a:extLst>
          </p:cNvPr>
          <p:cNvSpPr txBox="1"/>
          <p:nvPr/>
        </p:nvSpPr>
        <p:spPr>
          <a:xfrm>
            <a:off x="35496" y="473333"/>
            <a:ext cx="8928992" cy="400110"/>
          </a:xfrm>
          <a:prstGeom prst="rect">
            <a:avLst/>
          </a:prstGeom>
          <a:noFill/>
        </p:spPr>
        <p:txBody>
          <a:bodyPr wrap="square">
            <a:spAutoFit/>
          </a:bodyPr>
          <a:lstStyle/>
          <a:p>
            <a:r>
              <a:rPr lang="de-DE" sz="2000" b="1" dirty="0"/>
              <a:t> Einige weitere interessante Links</a:t>
            </a:r>
          </a:p>
        </p:txBody>
      </p:sp>
      <p:sp>
        <p:nvSpPr>
          <p:cNvPr id="8" name="Textfeld 7">
            <a:extLst>
              <a:ext uri="{FF2B5EF4-FFF2-40B4-BE49-F238E27FC236}">
                <a16:creationId xmlns:a16="http://schemas.microsoft.com/office/drawing/2014/main" id="{76FDEC02-131C-4AD7-853A-95CB130379E8}"/>
              </a:ext>
            </a:extLst>
          </p:cNvPr>
          <p:cNvSpPr txBox="1"/>
          <p:nvPr/>
        </p:nvSpPr>
        <p:spPr>
          <a:xfrm>
            <a:off x="143508" y="943666"/>
            <a:ext cx="8712968" cy="2831544"/>
          </a:xfrm>
          <a:prstGeom prst="rect">
            <a:avLst/>
          </a:prstGeom>
          <a:noFill/>
        </p:spPr>
        <p:txBody>
          <a:bodyPr wrap="square">
            <a:spAutoFit/>
          </a:bodyPr>
          <a:lstStyle/>
          <a:p>
            <a:r>
              <a:rPr lang="de-DE" dirty="0"/>
              <a:t>Auf natwiss.de: </a:t>
            </a:r>
            <a:br>
              <a:rPr lang="de-DE" dirty="0"/>
            </a:br>
            <a:r>
              <a:rPr lang="de-DE" b="1" dirty="0"/>
              <a:t>Vortrag von Prof. Jürgen </a:t>
            </a:r>
            <a:r>
              <a:rPr lang="de-DE" b="1" dirty="0" err="1"/>
              <a:t>Scheffran</a:t>
            </a:r>
            <a:r>
              <a:rPr lang="de-DE" b="1" dirty="0"/>
              <a:t> (Geographie, Uni Hamburg): Frieden und ökologische Nachhaltigkeit gehören zusammen ( </a:t>
            </a:r>
            <a:r>
              <a:rPr lang="de-DE" dirty="0"/>
              <a:t> </a:t>
            </a:r>
            <a:r>
              <a:rPr lang="de-DE" dirty="0">
                <a:hlinkClick r:id="rId3"/>
              </a:rPr>
              <a:t>https://www.youtube.com/watch?v=TjJ2Gx2VDBs</a:t>
            </a:r>
            <a:r>
              <a:rPr lang="de-DE" dirty="0"/>
              <a:t> )</a:t>
            </a:r>
            <a:br>
              <a:rPr lang="de-DE" dirty="0"/>
            </a:br>
            <a:br>
              <a:rPr lang="de-DE" sz="800" dirty="0"/>
            </a:br>
            <a:r>
              <a:rPr lang="de-DE" b="1" dirty="0"/>
              <a:t>Aufrüstung und Erderwärmung – die Gefahren des doppelten Selbstmordes | Michael Müller (Vors. Naturfreunde) : </a:t>
            </a:r>
            <a:r>
              <a:rPr lang="de-DE" dirty="0">
                <a:hlinkClick r:id="rId4"/>
              </a:rPr>
              <a:t>https://www.youtube.com/watch?v=25HSsyaW-ms</a:t>
            </a:r>
            <a:r>
              <a:rPr lang="de-DE" dirty="0"/>
              <a:t> </a:t>
            </a:r>
          </a:p>
          <a:p>
            <a:br>
              <a:rPr lang="de-DE" sz="800" b="1" dirty="0"/>
            </a:br>
            <a:r>
              <a:rPr lang="de-DE" b="1" dirty="0"/>
              <a:t>Verantwortung der </a:t>
            </a:r>
            <a:r>
              <a:rPr lang="de-DE" b="1" dirty="0" err="1"/>
              <a:t>Wissenschaftler:innen</a:t>
            </a:r>
            <a:r>
              <a:rPr lang="de-DE" b="1" dirty="0"/>
              <a:t> für Frieden und Umwelt | Ulrike </a:t>
            </a:r>
            <a:r>
              <a:rPr lang="de-DE" b="1" dirty="0" err="1"/>
              <a:t>Beisiegel</a:t>
            </a:r>
            <a:r>
              <a:rPr lang="de-DE" b="1" dirty="0"/>
              <a:t> :</a:t>
            </a:r>
            <a:br>
              <a:rPr lang="de-DE" b="1" dirty="0"/>
            </a:br>
            <a:r>
              <a:rPr lang="de-DE" dirty="0">
                <a:hlinkClick r:id="rId5"/>
              </a:rPr>
              <a:t>https://www.youtube.com/watch?v=vrKUcQ5TdZM</a:t>
            </a:r>
            <a:r>
              <a:rPr lang="de-DE" dirty="0"/>
              <a:t> </a:t>
            </a:r>
          </a:p>
          <a:p>
            <a:endParaRPr lang="de-DE" dirty="0"/>
          </a:p>
          <a:p>
            <a:endParaRPr lang="de-DE" dirty="0"/>
          </a:p>
        </p:txBody>
      </p:sp>
    </p:spTree>
    <p:extLst>
      <p:ext uri="{BB962C8B-B14F-4D97-AF65-F5344CB8AC3E}">
        <p14:creationId xmlns:p14="http://schemas.microsoft.com/office/powerpoint/2010/main" val="75514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11</a:t>
            </a:fld>
            <a:endParaRPr lang="de-DE" b="1" dirty="0">
              <a:solidFill>
                <a:schemeClr val="bg1"/>
              </a:solidFill>
            </a:endParaRPr>
          </a:p>
        </p:txBody>
      </p:sp>
      <p:sp>
        <p:nvSpPr>
          <p:cNvPr id="3" name="Textfeld 2">
            <a:extLst>
              <a:ext uri="{FF2B5EF4-FFF2-40B4-BE49-F238E27FC236}">
                <a16:creationId xmlns:a16="http://schemas.microsoft.com/office/drawing/2014/main" id="{60752C65-C620-47F5-BBB6-54DB79C0A9E8}"/>
              </a:ext>
            </a:extLst>
          </p:cNvPr>
          <p:cNvSpPr txBox="1"/>
          <p:nvPr/>
        </p:nvSpPr>
        <p:spPr>
          <a:xfrm>
            <a:off x="-69097" y="473333"/>
            <a:ext cx="9033586" cy="6309420"/>
          </a:xfrm>
          <a:prstGeom prst="rect">
            <a:avLst/>
          </a:prstGeom>
          <a:noFill/>
        </p:spPr>
        <p:txBody>
          <a:bodyPr wrap="square" rtlCol="0">
            <a:spAutoFit/>
          </a:bodyPr>
          <a:lstStyle/>
          <a:p>
            <a:r>
              <a:rPr lang="de-DE" sz="1800" b="1" dirty="0">
                <a:solidFill>
                  <a:srgbClr val="000000"/>
                </a:solidFill>
                <a:effectLst/>
                <a:latin typeface="Arial" panose="020B0604020202020204" pitchFamily="34" charset="0"/>
              </a:rPr>
              <a:t>Weihnachtsanzeige 2020 </a:t>
            </a:r>
            <a:r>
              <a:rPr lang="de-DE" sz="1800" dirty="0">
                <a:solidFill>
                  <a:srgbClr val="000000"/>
                </a:solidFill>
                <a:effectLst/>
                <a:latin typeface="Arial" panose="020B0604020202020204" pitchFamily="34" charset="0"/>
              </a:rPr>
              <a:t> </a:t>
            </a:r>
            <a:endParaRPr lang="de-DE" dirty="0"/>
          </a:p>
          <a:p>
            <a:r>
              <a:rPr lang="de-DE" sz="1600" b="1" dirty="0">
                <a:solidFill>
                  <a:srgbClr val="000000"/>
                </a:solidFill>
                <a:effectLst/>
                <a:latin typeface="Arial" panose="020B0604020202020204" pitchFamily="34" charset="0"/>
              </a:rPr>
              <a:t>Für Frieden, Abrüstung und Entspannungspolitik</a:t>
            </a:r>
            <a:endParaRPr lang="de-DE" sz="1600" dirty="0"/>
          </a:p>
          <a:p>
            <a:r>
              <a:rPr lang="de-DE" sz="1600" dirty="0">
                <a:solidFill>
                  <a:srgbClr val="000000"/>
                </a:solidFill>
                <a:effectLst/>
                <a:latin typeface="Arial" panose="020B0604020202020204" pitchFamily="34" charset="0"/>
              </a:rPr>
              <a:t>Trotz erkennbarer Not in vielen gesellschaftlichen Bereichen verschwendet die Bundesre­gie­­rung weiter Milliarden für Rüstung und Militär. Der Rüstungshaushalt soll in den nächsten Jahren darüber hinaus in Richtung zwei Prozent des Bruttoinlandsproduktes (BIP) erhöht werden. </a:t>
            </a:r>
            <a:endParaRPr lang="de-DE" sz="1600" dirty="0"/>
          </a:p>
          <a:p>
            <a:endParaRPr lang="de-DE" sz="800" dirty="0"/>
          </a:p>
          <a:p>
            <a:r>
              <a:rPr lang="de-DE" sz="1600" dirty="0">
                <a:solidFill>
                  <a:srgbClr val="000000"/>
                </a:solidFill>
                <a:effectLst/>
                <a:latin typeface="Arial" panose="020B0604020202020204" pitchFamily="34" charset="0"/>
              </a:rPr>
              <a:t>Dann wären die deutschen Rüstungsausgaben etwa so hoch wie diejenigen von Russland. Wir müssen uns gegen Russland „verteidigen“ ist eine Irreführung der Bevölkerung. Denn von Russland droht keine militärische Gefahr.</a:t>
            </a:r>
            <a:endParaRPr lang="de-DE" sz="1600" dirty="0"/>
          </a:p>
          <a:p>
            <a:r>
              <a:rPr lang="de-DE" sz="800" dirty="0">
                <a:solidFill>
                  <a:srgbClr val="000000"/>
                </a:solidFill>
                <a:effectLst/>
                <a:latin typeface="Arial" panose="020B0604020202020204" pitchFamily="34" charset="0"/>
              </a:rPr>
              <a:t> </a:t>
            </a:r>
            <a:endParaRPr lang="de-DE" sz="800" dirty="0"/>
          </a:p>
          <a:p>
            <a:r>
              <a:rPr lang="de-DE" sz="1600" dirty="0">
                <a:solidFill>
                  <a:srgbClr val="000000"/>
                </a:solidFill>
                <a:effectLst/>
                <a:latin typeface="Arial" panose="020B0604020202020204" pitchFamily="34" charset="0"/>
              </a:rPr>
              <a:t>Die Pandemie hat deutlich gezeigt, in allen zivilen Bereichen fehlt das Geld: bei Kitas, Schulen und Hochschulen, im sozialen Wohnungsbau, in der Gesundheit, der Alterssicherung und für den ökologischen Umbau.</a:t>
            </a:r>
            <a:endParaRPr lang="de-DE" sz="1600" dirty="0"/>
          </a:p>
          <a:p>
            <a:r>
              <a:rPr lang="de-DE" sz="800" dirty="0">
                <a:solidFill>
                  <a:srgbClr val="000000"/>
                </a:solidFill>
                <a:effectLst/>
                <a:latin typeface="Arial" panose="020B0604020202020204" pitchFamily="34" charset="0"/>
              </a:rPr>
              <a:t> </a:t>
            </a:r>
            <a:endParaRPr lang="de-DE" sz="800" dirty="0"/>
          </a:p>
          <a:p>
            <a:r>
              <a:rPr lang="de-DE" sz="1600" dirty="0">
                <a:solidFill>
                  <a:srgbClr val="000000"/>
                </a:solidFill>
                <a:effectLst/>
                <a:latin typeface="Arial" panose="020B0604020202020204" pitchFamily="34" charset="0"/>
              </a:rPr>
              <a:t>Rüstung und Kriege verschwenden Unsummen. Politisches Umdenken ist das Gebot der Stunde. Nur so können die weltweiten Probleme wie Klimaschutz, soziale Ungerechtigkeit, Hunger, Armut gelöst und Fluchtursachen beseitigt werden.</a:t>
            </a:r>
            <a:endParaRPr lang="de-DE" sz="1600" dirty="0"/>
          </a:p>
          <a:p>
            <a:r>
              <a:rPr lang="de-DE" sz="800" dirty="0">
                <a:solidFill>
                  <a:srgbClr val="000000"/>
                </a:solidFill>
                <a:effectLst/>
                <a:latin typeface="Arial" panose="020B0604020202020204" pitchFamily="34" charset="0"/>
              </a:rPr>
              <a:t> </a:t>
            </a:r>
            <a:endParaRPr lang="de-DE" sz="800" dirty="0"/>
          </a:p>
          <a:p>
            <a:r>
              <a:rPr lang="de-DE" sz="1600" dirty="0">
                <a:solidFill>
                  <a:srgbClr val="000000"/>
                </a:solidFill>
                <a:effectLst/>
                <a:latin typeface="Arial" panose="020B0604020202020204" pitchFamily="34" charset="0"/>
              </a:rPr>
              <a:t>Wir fordern abrüsten statt aufrüsten, Frieden und Entspannung. Das geht nur mit einer neuen Entspannungspolitik und internationaler Zusammenarbeit. </a:t>
            </a:r>
            <a:endParaRPr lang="de-DE" sz="1600" dirty="0"/>
          </a:p>
          <a:p>
            <a:r>
              <a:rPr lang="de-DE" sz="800" dirty="0">
                <a:solidFill>
                  <a:srgbClr val="000000"/>
                </a:solidFill>
                <a:effectLst/>
                <a:latin typeface="Arial" panose="020B0604020202020204" pitchFamily="34" charset="0"/>
              </a:rPr>
              <a:t> </a:t>
            </a:r>
            <a:endParaRPr lang="de-DE" sz="800" dirty="0"/>
          </a:p>
          <a:p>
            <a:r>
              <a:rPr lang="de-DE" sz="1600" dirty="0">
                <a:solidFill>
                  <a:srgbClr val="000000"/>
                </a:solidFill>
                <a:effectLst/>
                <a:latin typeface="Arial" panose="020B0604020202020204" pitchFamily="34" charset="0"/>
              </a:rPr>
              <a:t>Rüstungsexporte müssen verboten werden, bewaffnete Drohnen und Atomwaffen verschwinden; die Bundeswehr muss die Auslandseinsätze beenden. </a:t>
            </a:r>
            <a:endParaRPr lang="de-DE" sz="1600" dirty="0"/>
          </a:p>
          <a:p>
            <a:r>
              <a:rPr lang="de-DE" sz="800" dirty="0">
                <a:solidFill>
                  <a:srgbClr val="000000"/>
                </a:solidFill>
                <a:effectLst/>
                <a:latin typeface="Arial" panose="020B0604020202020204" pitchFamily="34" charset="0"/>
              </a:rPr>
              <a:t> </a:t>
            </a:r>
            <a:endParaRPr lang="de-DE" sz="800" dirty="0"/>
          </a:p>
          <a:p>
            <a:r>
              <a:rPr lang="de-DE" sz="1600" dirty="0">
                <a:solidFill>
                  <a:srgbClr val="000000"/>
                </a:solidFill>
                <a:effectLst/>
                <a:latin typeface="Arial" panose="020B0604020202020204" pitchFamily="34" charset="0"/>
              </a:rPr>
              <a:t>Gegen immer neue Kriegspropaganda werben wir für eine andere, friedliche Politik.</a:t>
            </a:r>
            <a:endParaRPr lang="de-DE" sz="1600" dirty="0"/>
          </a:p>
          <a:p>
            <a:r>
              <a:rPr lang="de-DE" sz="800" dirty="0">
                <a:solidFill>
                  <a:srgbClr val="000000"/>
                </a:solidFill>
                <a:effectLst/>
                <a:latin typeface="Arial" panose="020B0604020202020204" pitchFamily="34" charset="0"/>
              </a:rPr>
              <a:t> </a:t>
            </a:r>
            <a:endParaRPr lang="de-DE" sz="800" dirty="0"/>
          </a:p>
          <a:p>
            <a:r>
              <a:rPr lang="de-DE" sz="1600" dirty="0">
                <a:solidFill>
                  <a:srgbClr val="000000"/>
                </a:solidFill>
                <a:effectLst/>
                <a:latin typeface="Arial" panose="020B0604020202020204" pitchFamily="34" charset="0"/>
              </a:rPr>
              <a:t>Dafür werden wir weiter eintreten und neue Mitstreiterinnen und Mitstreiter gewinnen. </a:t>
            </a:r>
            <a:endParaRPr lang="de-DE" sz="1600" dirty="0"/>
          </a:p>
          <a:p>
            <a:endParaRPr lang="de-DE" dirty="0"/>
          </a:p>
        </p:txBody>
      </p:sp>
    </p:spTree>
    <p:extLst>
      <p:ext uri="{BB962C8B-B14F-4D97-AF65-F5344CB8AC3E}">
        <p14:creationId xmlns:p14="http://schemas.microsoft.com/office/powerpoint/2010/main" val="2002502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Wege aus der Finanzmarkt und Staatsschuldenkrise</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12</a:t>
            </a:fld>
            <a:endParaRPr lang="de-DE" b="1" dirty="0">
              <a:solidFill>
                <a:schemeClr val="bg1"/>
              </a:solidFill>
            </a:endParaRPr>
          </a:p>
        </p:txBody>
      </p:sp>
      <p:sp>
        <p:nvSpPr>
          <p:cNvPr id="6" name="WordArt 2"/>
          <p:cNvSpPr>
            <a:spLocks noChangeArrowheads="1" noChangeShapeType="1" noTextEdit="1"/>
          </p:cNvSpPr>
          <p:nvPr/>
        </p:nvSpPr>
        <p:spPr bwMode="auto">
          <a:xfrm>
            <a:off x="1908175" y="2205038"/>
            <a:ext cx="5688013" cy="2560637"/>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de-DE" sz="6000" kern="10" dirty="0">
                <a:ln w="9525">
                  <a:solidFill>
                    <a:srgbClr val="000000"/>
                  </a:solidFill>
                  <a:miter lim="800000"/>
                  <a:headEnd/>
                  <a:tailEnd/>
                </a:ln>
                <a:solidFill>
                  <a:srgbClr val="0066FF"/>
                </a:solidFill>
                <a:latin typeface="Impact" panose="020B0806030902050204" pitchFamily="34" charset="0"/>
              </a:rPr>
              <a:t>Fragen ?</a:t>
            </a:r>
          </a:p>
        </p:txBody>
      </p:sp>
    </p:spTree>
    <p:extLst>
      <p:ext uri="{BB962C8B-B14F-4D97-AF65-F5344CB8AC3E}">
        <p14:creationId xmlns:p14="http://schemas.microsoft.com/office/powerpoint/2010/main" val="19264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3" presetClass="emph" presetSubtype="0" fill="remove" nodeType="clickEffect">
                                  <p:stCondLst>
                                    <p:cond delay="0"/>
                                  </p:stCondLst>
                                  <p:childTnLst>
                                    <p:animClr clrSpc="rgb" dir="cw">
                                      <p:cBhvr override="childStyle">
                                        <p:cTn id="6" dur="1500" accel="50000" autoRev="1" fill="hold" tmFilter="0, 0; .33333, 1; 1, 1">
                                          <p:stCondLst>
                                            <p:cond delay="0"/>
                                          </p:stCondLst>
                                        </p:cTn>
                                        <p:tgtEl>
                                          <p:spTgt spid="6"/>
                                        </p:tgtEl>
                                        <p:attrNameLst>
                                          <p:attrName>style.color</p:attrName>
                                        </p:attrNameLst>
                                      </p:cBhvr>
                                      <p:to>
                                        <a:schemeClr val="accent2"/>
                                      </p:to>
                                    </p:animClr>
                                    <p:animClr clrSpc="rgb" dir="cw">
                                      <p:cBhvr>
                                        <p:cTn id="7" dur="1500" accel="50000" autoRev="1" fill="hold" tmFilter="0, 0; .33333, 1; 1, 1">
                                          <p:stCondLst>
                                            <p:cond delay="0"/>
                                          </p:stCondLst>
                                        </p:cTn>
                                        <p:tgtEl>
                                          <p:spTgt spid="6"/>
                                        </p:tgtEl>
                                        <p:attrNameLst>
                                          <p:attrName>fillcolor</p:attrName>
                                        </p:attrNameLst>
                                      </p:cBhvr>
                                      <p:to>
                                        <a:schemeClr val="accent2"/>
                                      </p:to>
                                    </p:animClr>
                                    <p:set>
                                      <p:cBhvr>
                                        <p:cTn id="8" dur="3000" fill="hold"/>
                                        <p:tgtEl>
                                          <p:spTgt spid="6"/>
                                        </p:tgtEl>
                                        <p:attrNameLst>
                                          <p:attrName>fill.type</p:attrName>
                                        </p:attrNameLst>
                                      </p:cBhvr>
                                      <p:to>
                                        <p:strVal val="solid"/>
                                      </p:to>
                                    </p:set>
                                    <p:set>
                                      <p:cBhvr>
                                        <p:cTn id="9" dur="3000" fill="hold"/>
                                        <p:tgtEl>
                                          <p:spTgt spid="6"/>
                                        </p:tgtEl>
                                        <p:attrNameLst>
                                          <p:attrName>fill.on</p:attrName>
                                        </p:attrNameLst>
                                      </p:cBhvr>
                                      <p:to>
                                        <p:strVal val="true"/>
                                      </p:to>
                                    </p:set>
                                    <p:animScale>
                                      <p:cBhvr>
                                        <p:cTn id="10" dur="1500" accel="50000" autoRev="1" fill="hold" tmFilter="0, 0; .33333, 1; 1, 1">
                                          <p:stCondLst>
                                            <p:cond delay="0"/>
                                          </p:stCondLst>
                                        </p:cTn>
                                        <p:tgtEl>
                                          <p:spTgt spid="6"/>
                                        </p:tgtEl>
                                      </p:cBhvr>
                                      <p:from x="100000" y="100000"/>
                                      <p:to x="100000" y="14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5" presetClass="path" presetSubtype="0" accel="50000" decel="50000" fill="hold" nodeType="clickEffect">
                                  <p:stCondLst>
                                    <p:cond delay="0"/>
                                  </p:stCondLst>
                                  <p:childTnLst>
                                    <p:animMotion origin="layout" path="M 0.0 0.0  L 0.029 0.12133  L 0.125 0.12133  L 0.048 0.196  L 0.077 0.31733  L 0.0 0.24267  L -0.077 0.31733  L -0.048 0.196  L -0.125 0.12133  L -0.029 0.12133  L 0.0 0.0  Z" pathEditMode="relative" ptsTypes="">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Autofit/>
          </a:bodyPr>
          <a:lstStyle/>
          <a:p>
            <a:br>
              <a:rPr lang="de-DE" sz="2200" b="1" dirty="0">
                <a:solidFill>
                  <a:schemeClr val="bg1"/>
                </a:solidFill>
              </a:rPr>
            </a:br>
            <a:r>
              <a:rPr lang="de-DE" sz="2400" b="1" dirty="0">
                <a:solidFill>
                  <a:schemeClr val="bg1"/>
                </a:solidFill>
              </a:rPr>
              <a:t>Attac Rüsselsheim: Friedensbewegung 12/2020</a:t>
            </a:r>
            <a:br>
              <a:rPr lang="de-DE" sz="2000" b="1" dirty="0">
                <a:solidFill>
                  <a:schemeClr val="bg1"/>
                </a:solidFill>
              </a:rPr>
            </a:br>
            <a:endParaRPr lang="de-DE" sz="2000" b="1" dirty="0">
              <a:solidFill>
                <a:schemeClr val="bg1"/>
              </a:solidFill>
            </a:endParaRP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2</a:t>
            </a:fld>
            <a:endParaRPr lang="de-DE" b="1" dirty="0">
              <a:solidFill>
                <a:schemeClr val="bg1"/>
              </a:solidFill>
            </a:endParaRPr>
          </a:p>
        </p:txBody>
      </p:sp>
      <p:sp>
        <p:nvSpPr>
          <p:cNvPr id="7" name="Textfeld 6"/>
          <p:cNvSpPr txBox="1"/>
          <p:nvPr/>
        </p:nvSpPr>
        <p:spPr>
          <a:xfrm>
            <a:off x="611560" y="548681"/>
            <a:ext cx="7378560" cy="523220"/>
          </a:xfrm>
          <a:prstGeom prst="rect">
            <a:avLst/>
          </a:prstGeom>
          <a:noFill/>
        </p:spPr>
        <p:txBody>
          <a:bodyPr wrap="square" rtlCol="0">
            <a:spAutoFit/>
          </a:bodyPr>
          <a:lstStyle/>
          <a:p>
            <a:pPr marL="514350" indent="-514350" algn="ctr"/>
            <a:r>
              <a:rPr lang="de-DE" sz="2800" b="1" dirty="0">
                <a:solidFill>
                  <a:srgbClr val="FF0000"/>
                </a:solidFill>
              </a:rPr>
              <a:t>Vorspann: Offline-Aktivitäten</a:t>
            </a:r>
            <a:endParaRPr lang="de-DE" b="1" dirty="0">
              <a:solidFill>
                <a:srgbClr val="FF0000"/>
              </a:solidFill>
            </a:endParaRPr>
          </a:p>
        </p:txBody>
      </p:sp>
      <p:pic>
        <p:nvPicPr>
          <p:cNvPr id="6" name="Grafik 5" descr="Ein Bild, das draußen, Gebäude, Straße, Person enthält.&#10;&#10;Automatisch generierte Beschreibung">
            <a:extLst>
              <a:ext uri="{FF2B5EF4-FFF2-40B4-BE49-F238E27FC236}">
                <a16:creationId xmlns:a16="http://schemas.microsoft.com/office/drawing/2014/main" id="{AC447761-B8B0-4734-BE53-539269F80C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67" y="1900519"/>
            <a:ext cx="4214830" cy="2809508"/>
          </a:xfrm>
          <a:prstGeom prst="rect">
            <a:avLst/>
          </a:prstGeom>
        </p:spPr>
      </p:pic>
      <p:pic>
        <p:nvPicPr>
          <p:cNvPr id="10" name="Grafik 9">
            <a:extLst>
              <a:ext uri="{FF2B5EF4-FFF2-40B4-BE49-F238E27FC236}">
                <a16:creationId xmlns:a16="http://schemas.microsoft.com/office/drawing/2014/main" id="{C2FC0D06-77F1-45C1-8280-0AECFDA14FAA}"/>
              </a:ext>
            </a:extLst>
          </p:cNvPr>
          <p:cNvPicPr>
            <a:picLocks noChangeAspect="1"/>
          </p:cNvPicPr>
          <p:nvPr/>
        </p:nvPicPr>
        <p:blipFill>
          <a:blip r:embed="rId4"/>
          <a:stretch>
            <a:fillRect/>
          </a:stretch>
        </p:blipFill>
        <p:spPr>
          <a:xfrm>
            <a:off x="4847429" y="2015969"/>
            <a:ext cx="4032504" cy="2578608"/>
          </a:xfrm>
          <a:prstGeom prst="rect">
            <a:avLst/>
          </a:prstGeom>
        </p:spPr>
      </p:pic>
    </p:spTree>
    <p:extLst>
      <p:ext uri="{BB962C8B-B14F-4D97-AF65-F5344CB8AC3E}">
        <p14:creationId xmlns:p14="http://schemas.microsoft.com/office/powerpoint/2010/main" val="223850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3</a:t>
            </a:fld>
            <a:endParaRPr lang="de-DE" b="1" dirty="0">
              <a:solidFill>
                <a:schemeClr val="bg1"/>
              </a:solidFill>
            </a:endParaRPr>
          </a:p>
        </p:txBody>
      </p:sp>
      <p:sp>
        <p:nvSpPr>
          <p:cNvPr id="13" name="Textfeld 12">
            <a:extLst>
              <a:ext uri="{FF2B5EF4-FFF2-40B4-BE49-F238E27FC236}">
                <a16:creationId xmlns:a16="http://schemas.microsoft.com/office/drawing/2014/main" id="{5387A77A-955C-4951-BBF3-8C16F4FB68DC}"/>
              </a:ext>
            </a:extLst>
          </p:cNvPr>
          <p:cNvSpPr txBox="1"/>
          <p:nvPr/>
        </p:nvSpPr>
        <p:spPr>
          <a:xfrm>
            <a:off x="35496" y="3216533"/>
            <a:ext cx="9001000" cy="369332"/>
          </a:xfrm>
          <a:prstGeom prst="rect">
            <a:avLst/>
          </a:prstGeom>
          <a:noFill/>
        </p:spPr>
        <p:txBody>
          <a:bodyPr wrap="square">
            <a:spAutoFit/>
          </a:bodyPr>
          <a:lstStyle/>
          <a:p>
            <a:endParaRPr lang="de-DE" dirty="0"/>
          </a:p>
        </p:txBody>
      </p:sp>
      <p:pic>
        <p:nvPicPr>
          <p:cNvPr id="6" name="Grafik 5">
            <a:extLst>
              <a:ext uri="{FF2B5EF4-FFF2-40B4-BE49-F238E27FC236}">
                <a16:creationId xmlns:a16="http://schemas.microsoft.com/office/drawing/2014/main" id="{51251882-9A60-49DB-87A2-BADF899F1E5E}"/>
              </a:ext>
            </a:extLst>
          </p:cNvPr>
          <p:cNvPicPr>
            <a:picLocks noChangeAspect="1"/>
          </p:cNvPicPr>
          <p:nvPr/>
        </p:nvPicPr>
        <p:blipFill>
          <a:blip r:embed="rId3"/>
          <a:stretch>
            <a:fillRect/>
          </a:stretch>
        </p:blipFill>
        <p:spPr>
          <a:xfrm>
            <a:off x="940157" y="1085045"/>
            <a:ext cx="7263685" cy="4687910"/>
          </a:xfrm>
          <a:prstGeom prst="rect">
            <a:avLst/>
          </a:prstGeom>
        </p:spPr>
      </p:pic>
    </p:spTree>
    <p:extLst>
      <p:ext uri="{BB962C8B-B14F-4D97-AF65-F5344CB8AC3E}">
        <p14:creationId xmlns:p14="http://schemas.microsoft.com/office/powerpoint/2010/main" val="2286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4</a:t>
            </a:fld>
            <a:endParaRPr lang="de-DE" b="1" dirty="0">
              <a:solidFill>
                <a:schemeClr val="bg1"/>
              </a:solidFill>
            </a:endParaRPr>
          </a:p>
        </p:txBody>
      </p:sp>
      <p:pic>
        <p:nvPicPr>
          <p:cNvPr id="8" name="Grafik 7">
            <a:extLst>
              <a:ext uri="{FF2B5EF4-FFF2-40B4-BE49-F238E27FC236}">
                <a16:creationId xmlns:a16="http://schemas.microsoft.com/office/drawing/2014/main" id="{8BEA7925-7506-4C3A-92FA-3D1A154BC1FC}"/>
              </a:ext>
            </a:extLst>
          </p:cNvPr>
          <p:cNvPicPr>
            <a:picLocks noChangeAspect="1"/>
          </p:cNvPicPr>
          <p:nvPr/>
        </p:nvPicPr>
        <p:blipFill>
          <a:blip r:embed="rId3"/>
          <a:stretch>
            <a:fillRect/>
          </a:stretch>
        </p:blipFill>
        <p:spPr>
          <a:xfrm>
            <a:off x="35496" y="473333"/>
            <a:ext cx="4873752" cy="2743200"/>
          </a:xfrm>
          <a:prstGeom prst="rect">
            <a:avLst/>
          </a:prstGeom>
        </p:spPr>
      </p:pic>
      <p:sp>
        <p:nvSpPr>
          <p:cNvPr id="13" name="Textfeld 12">
            <a:extLst>
              <a:ext uri="{FF2B5EF4-FFF2-40B4-BE49-F238E27FC236}">
                <a16:creationId xmlns:a16="http://schemas.microsoft.com/office/drawing/2014/main" id="{5387A77A-955C-4951-BBF3-8C16F4FB68DC}"/>
              </a:ext>
            </a:extLst>
          </p:cNvPr>
          <p:cNvSpPr txBox="1"/>
          <p:nvPr/>
        </p:nvSpPr>
        <p:spPr>
          <a:xfrm>
            <a:off x="35496" y="3216533"/>
            <a:ext cx="9001000" cy="3385542"/>
          </a:xfrm>
          <a:prstGeom prst="rect">
            <a:avLst/>
          </a:prstGeom>
          <a:noFill/>
        </p:spPr>
        <p:txBody>
          <a:bodyPr wrap="square">
            <a:spAutoFit/>
          </a:bodyPr>
          <a:lstStyle/>
          <a:p>
            <a:r>
              <a:rPr lang="de-DE" dirty="0"/>
              <a:t>Im ersten Redebeitrag wurden von Philip Jacks als DGB-Vorsitzender der Region Rhein-Main die gewerkschaftlichen Herausforderungen thematisiert, die zum zunehmenden Engagement von DGB und Einzelgewerkschaften in der Kampagne "Abrüsten statt aufrüsten" führen.</a:t>
            </a:r>
          </a:p>
          <a:p>
            <a:endParaRPr lang="de-DE" sz="800" dirty="0"/>
          </a:p>
          <a:p>
            <a:r>
              <a:rPr lang="de-DE" dirty="0"/>
              <a:t>Matthias Jochheim sprach als Frankfurter Friedensaktivist vor dem Hintergrund seiner langjährigen führenden Mitarbeit im IPPNW über die medizinischen Anforderungen aus der Corona-Pandemie, die auch Konsequenzen für die weiterhin bestehende militärische Aufrüstung haben müssen.</a:t>
            </a:r>
          </a:p>
          <a:p>
            <a:endParaRPr lang="de-DE" sz="800" dirty="0"/>
          </a:p>
          <a:p>
            <a:r>
              <a:rPr lang="de-DE" dirty="0"/>
              <a:t>Janine Wissler als designierte Vorsitzende der LINKEN betonte, dass ihre Partei nach wie vor sich der weiteren Aufrüstung widersetzen werde. Die NATO sei bei bestehenden Konflikten kein Teil der Lösung, sondern das Problem. Bei der Beendigung von Bundeswehr-Auslandseinsätzen könne es keine Kompromisslösungen geben.</a:t>
            </a:r>
          </a:p>
        </p:txBody>
      </p:sp>
      <p:sp>
        <p:nvSpPr>
          <p:cNvPr id="17" name="Textfeld 16">
            <a:extLst>
              <a:ext uri="{FF2B5EF4-FFF2-40B4-BE49-F238E27FC236}">
                <a16:creationId xmlns:a16="http://schemas.microsoft.com/office/drawing/2014/main" id="{702729C7-E76F-49C9-9407-71D818DE79EA}"/>
              </a:ext>
            </a:extLst>
          </p:cNvPr>
          <p:cNvSpPr txBox="1"/>
          <p:nvPr/>
        </p:nvSpPr>
        <p:spPr>
          <a:xfrm>
            <a:off x="4860032" y="531242"/>
            <a:ext cx="4176464" cy="2308324"/>
          </a:xfrm>
          <a:prstGeom prst="rect">
            <a:avLst/>
          </a:prstGeom>
          <a:noFill/>
        </p:spPr>
        <p:txBody>
          <a:bodyPr wrap="square">
            <a:spAutoFit/>
          </a:bodyPr>
          <a:lstStyle/>
          <a:p>
            <a:r>
              <a:rPr lang="de-DE" dirty="0"/>
              <a:t>Kundgebung und Demonstration "Abrüsten statt aufrüsten„ am 5.12.2020 in Frankfurt am Main.</a:t>
            </a:r>
          </a:p>
          <a:p>
            <a:endParaRPr lang="de-DE" dirty="0"/>
          </a:p>
          <a:p>
            <a:r>
              <a:rPr lang="de-DE" dirty="0"/>
              <a:t>Etwa 250 Friedensbewegte beteiligten sich an der Kundgebung auf dem </a:t>
            </a:r>
            <a:r>
              <a:rPr lang="de-DE" dirty="0" err="1"/>
              <a:t>Paulsplatz</a:t>
            </a:r>
            <a:r>
              <a:rPr lang="de-DE" dirty="0"/>
              <a:t> mit anschließender Demonstration in der Innenstadt.</a:t>
            </a:r>
          </a:p>
        </p:txBody>
      </p:sp>
    </p:spTree>
    <p:extLst>
      <p:ext uri="{BB962C8B-B14F-4D97-AF65-F5344CB8AC3E}">
        <p14:creationId xmlns:p14="http://schemas.microsoft.com/office/powerpoint/2010/main" val="3893510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5</a:t>
            </a:fld>
            <a:endParaRPr lang="de-DE" b="1" dirty="0">
              <a:solidFill>
                <a:schemeClr val="bg1"/>
              </a:solidFill>
            </a:endParaRPr>
          </a:p>
        </p:txBody>
      </p:sp>
      <p:sp>
        <p:nvSpPr>
          <p:cNvPr id="13" name="Textfeld 12">
            <a:extLst>
              <a:ext uri="{FF2B5EF4-FFF2-40B4-BE49-F238E27FC236}">
                <a16:creationId xmlns:a16="http://schemas.microsoft.com/office/drawing/2014/main" id="{5387A77A-955C-4951-BBF3-8C16F4FB68DC}"/>
              </a:ext>
            </a:extLst>
          </p:cNvPr>
          <p:cNvSpPr txBox="1"/>
          <p:nvPr/>
        </p:nvSpPr>
        <p:spPr>
          <a:xfrm>
            <a:off x="35496" y="3216533"/>
            <a:ext cx="9001000" cy="369332"/>
          </a:xfrm>
          <a:prstGeom prst="rect">
            <a:avLst/>
          </a:prstGeom>
          <a:noFill/>
        </p:spPr>
        <p:txBody>
          <a:bodyPr wrap="square">
            <a:spAutoFit/>
          </a:bodyPr>
          <a:lstStyle/>
          <a:p>
            <a:endParaRPr lang="de-DE" dirty="0"/>
          </a:p>
        </p:txBody>
      </p:sp>
      <p:sp>
        <p:nvSpPr>
          <p:cNvPr id="17" name="Textfeld 16">
            <a:extLst>
              <a:ext uri="{FF2B5EF4-FFF2-40B4-BE49-F238E27FC236}">
                <a16:creationId xmlns:a16="http://schemas.microsoft.com/office/drawing/2014/main" id="{702729C7-E76F-49C9-9407-71D818DE79EA}"/>
              </a:ext>
            </a:extLst>
          </p:cNvPr>
          <p:cNvSpPr txBox="1"/>
          <p:nvPr/>
        </p:nvSpPr>
        <p:spPr>
          <a:xfrm>
            <a:off x="4860032" y="531242"/>
            <a:ext cx="4176464" cy="1477328"/>
          </a:xfrm>
          <a:prstGeom prst="rect">
            <a:avLst/>
          </a:prstGeom>
          <a:noFill/>
        </p:spPr>
        <p:txBody>
          <a:bodyPr wrap="square">
            <a:spAutoFit/>
          </a:bodyPr>
          <a:lstStyle/>
          <a:p>
            <a:r>
              <a:rPr lang="de-DE" dirty="0"/>
              <a:t>Kundgebung und Demonstration "Abrüsten statt aufrüsten„ am 5.12.2020 in Berlin mit DGB-Vorsitzendem Reiner Hoffmann.</a:t>
            </a:r>
          </a:p>
          <a:p>
            <a:endParaRPr lang="de-DE" dirty="0"/>
          </a:p>
        </p:txBody>
      </p:sp>
      <p:pic>
        <p:nvPicPr>
          <p:cNvPr id="3" name="Reiner Hoffmann, Vorsitzender DGB - Aktionstag „Abrüstung und neue Entspannungspolitik“ Berlin 5.12_cut">
            <a:hlinkClick r:id="" action="ppaction://media"/>
            <a:extLst>
              <a:ext uri="{FF2B5EF4-FFF2-40B4-BE49-F238E27FC236}">
                <a16:creationId xmlns:a16="http://schemas.microsoft.com/office/drawing/2014/main" id="{E3E7D531-8078-40EE-8420-897B023C78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531242"/>
            <a:ext cx="4572000" cy="3657600"/>
          </a:xfrm>
          <a:prstGeom prst="rect">
            <a:avLst/>
          </a:prstGeom>
        </p:spPr>
      </p:pic>
    </p:spTree>
    <p:extLst>
      <p:ext uri="{BB962C8B-B14F-4D97-AF65-F5344CB8AC3E}">
        <p14:creationId xmlns:p14="http://schemas.microsoft.com/office/powerpoint/2010/main" val="24407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6</a:t>
            </a:fld>
            <a:endParaRPr lang="de-DE" b="1" dirty="0">
              <a:solidFill>
                <a:schemeClr val="bg1"/>
              </a:solidFill>
            </a:endParaRPr>
          </a:p>
        </p:txBody>
      </p:sp>
      <p:sp>
        <p:nvSpPr>
          <p:cNvPr id="13" name="Textfeld 12">
            <a:extLst>
              <a:ext uri="{FF2B5EF4-FFF2-40B4-BE49-F238E27FC236}">
                <a16:creationId xmlns:a16="http://schemas.microsoft.com/office/drawing/2014/main" id="{5387A77A-955C-4951-BBF3-8C16F4FB68DC}"/>
              </a:ext>
            </a:extLst>
          </p:cNvPr>
          <p:cNvSpPr txBox="1"/>
          <p:nvPr/>
        </p:nvSpPr>
        <p:spPr>
          <a:xfrm>
            <a:off x="35496" y="3216533"/>
            <a:ext cx="9001000" cy="369332"/>
          </a:xfrm>
          <a:prstGeom prst="rect">
            <a:avLst/>
          </a:prstGeom>
          <a:noFill/>
        </p:spPr>
        <p:txBody>
          <a:bodyPr wrap="square">
            <a:spAutoFit/>
          </a:bodyPr>
          <a:lstStyle/>
          <a:p>
            <a:endParaRPr lang="de-DE" dirty="0"/>
          </a:p>
        </p:txBody>
      </p:sp>
      <p:sp>
        <p:nvSpPr>
          <p:cNvPr id="9" name="Textfeld 8">
            <a:extLst>
              <a:ext uri="{FF2B5EF4-FFF2-40B4-BE49-F238E27FC236}">
                <a16:creationId xmlns:a16="http://schemas.microsoft.com/office/drawing/2014/main" id="{7127A20F-F4EC-4F7E-AF5A-1A2A37E21F82}"/>
              </a:ext>
            </a:extLst>
          </p:cNvPr>
          <p:cNvSpPr txBox="1"/>
          <p:nvPr/>
        </p:nvSpPr>
        <p:spPr>
          <a:xfrm>
            <a:off x="35496" y="473333"/>
            <a:ext cx="8928992" cy="646331"/>
          </a:xfrm>
          <a:prstGeom prst="rect">
            <a:avLst/>
          </a:prstGeom>
          <a:noFill/>
        </p:spPr>
        <p:txBody>
          <a:bodyPr wrap="square">
            <a:spAutoFit/>
          </a:bodyPr>
          <a:lstStyle/>
          <a:p>
            <a:r>
              <a:rPr lang="de-DE" dirty="0"/>
              <a:t>Ernst Ulrich von Weizsäcker (Club </a:t>
            </a:r>
            <a:r>
              <a:rPr lang="de-DE" dirty="0" err="1"/>
              <a:t>of</a:t>
            </a:r>
            <a:r>
              <a:rPr lang="de-DE" dirty="0"/>
              <a:t> Rome) auf dem Kongress „Herausforderungen für Frieden und Umwelt“ der </a:t>
            </a:r>
            <a:r>
              <a:rPr lang="de-DE" dirty="0" err="1"/>
              <a:t>NaturwissenschaftlerInnen</a:t>
            </a:r>
            <a:r>
              <a:rPr lang="de-DE" dirty="0"/>
              <a:t>-Initiative (</a:t>
            </a:r>
            <a:r>
              <a:rPr lang="de-DE" dirty="0" err="1"/>
              <a:t>NatWiss</a:t>
            </a:r>
            <a:r>
              <a:rPr lang="de-DE" dirty="0"/>
              <a:t>). </a:t>
            </a:r>
          </a:p>
        </p:txBody>
      </p:sp>
      <p:pic>
        <p:nvPicPr>
          <p:cNvPr id="7" name="Herausforderung große Transformation - Ernst Ulrich von Weizsäcker">
            <a:hlinkClick r:id="" action="ppaction://media"/>
            <a:extLst>
              <a:ext uri="{FF2B5EF4-FFF2-40B4-BE49-F238E27FC236}">
                <a16:creationId xmlns:a16="http://schemas.microsoft.com/office/drawing/2014/main" id="{FFF720A5-83D6-487B-BAD1-584E751AE8B0}"/>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19672" y="1390616"/>
            <a:ext cx="6096851" cy="3429479"/>
          </a:xfrm>
          <a:prstGeom prst="rect">
            <a:avLst/>
          </a:prstGeom>
        </p:spPr>
      </p:pic>
      <p:sp>
        <p:nvSpPr>
          <p:cNvPr id="10" name="Textfeld 9">
            <a:extLst>
              <a:ext uri="{FF2B5EF4-FFF2-40B4-BE49-F238E27FC236}">
                <a16:creationId xmlns:a16="http://schemas.microsoft.com/office/drawing/2014/main" id="{59CE80E2-1C56-461A-8DDA-190655C2CE8C}"/>
              </a:ext>
            </a:extLst>
          </p:cNvPr>
          <p:cNvSpPr txBox="1"/>
          <p:nvPr/>
        </p:nvSpPr>
        <p:spPr>
          <a:xfrm>
            <a:off x="1979712" y="4912428"/>
            <a:ext cx="5823430" cy="369332"/>
          </a:xfrm>
          <a:prstGeom prst="rect">
            <a:avLst/>
          </a:prstGeom>
          <a:noFill/>
        </p:spPr>
        <p:txBody>
          <a:bodyPr wrap="square">
            <a:spAutoFit/>
          </a:bodyPr>
          <a:lstStyle/>
          <a:p>
            <a:r>
              <a:rPr lang="de-DE" dirty="0"/>
              <a:t>URL: https://www.youtube.com/watch?v=vyX4X-FVYg8</a:t>
            </a:r>
          </a:p>
        </p:txBody>
      </p:sp>
      <p:sp>
        <p:nvSpPr>
          <p:cNvPr id="11" name="Textfeld 10">
            <a:extLst>
              <a:ext uri="{FF2B5EF4-FFF2-40B4-BE49-F238E27FC236}">
                <a16:creationId xmlns:a16="http://schemas.microsoft.com/office/drawing/2014/main" id="{A9CA8B8B-E7FE-4F8C-8CE8-5F828F438AB5}"/>
              </a:ext>
            </a:extLst>
          </p:cNvPr>
          <p:cNvSpPr txBox="1"/>
          <p:nvPr/>
        </p:nvSpPr>
        <p:spPr>
          <a:xfrm>
            <a:off x="683568" y="5467384"/>
            <a:ext cx="8064896" cy="369332"/>
          </a:xfrm>
          <a:prstGeom prst="rect">
            <a:avLst/>
          </a:prstGeom>
          <a:noFill/>
        </p:spPr>
        <p:txBody>
          <a:bodyPr wrap="square">
            <a:spAutoFit/>
          </a:bodyPr>
          <a:lstStyle/>
          <a:p>
            <a:r>
              <a:rPr lang="de-DE" dirty="0"/>
              <a:t>Michael Müller (Naturfreunde): https://www.youtube.com/watch?v=25HSsyaW-ms</a:t>
            </a:r>
          </a:p>
        </p:txBody>
      </p:sp>
      <p:sp>
        <p:nvSpPr>
          <p:cNvPr id="14" name="Textfeld 13">
            <a:extLst>
              <a:ext uri="{FF2B5EF4-FFF2-40B4-BE49-F238E27FC236}">
                <a16:creationId xmlns:a16="http://schemas.microsoft.com/office/drawing/2014/main" id="{DE3BFC4A-AC57-4DDA-8901-7609B7F39770}"/>
              </a:ext>
            </a:extLst>
          </p:cNvPr>
          <p:cNvSpPr txBox="1"/>
          <p:nvPr/>
        </p:nvSpPr>
        <p:spPr>
          <a:xfrm>
            <a:off x="827584" y="5888503"/>
            <a:ext cx="7848872" cy="369332"/>
          </a:xfrm>
          <a:prstGeom prst="rect">
            <a:avLst/>
          </a:prstGeom>
          <a:noFill/>
        </p:spPr>
        <p:txBody>
          <a:bodyPr wrap="square">
            <a:spAutoFit/>
          </a:bodyPr>
          <a:lstStyle/>
          <a:p>
            <a:r>
              <a:rPr lang="de-DE" dirty="0" err="1"/>
              <a:t>Urike</a:t>
            </a:r>
            <a:r>
              <a:rPr lang="de-DE" dirty="0"/>
              <a:t> </a:t>
            </a:r>
            <a:r>
              <a:rPr lang="de-DE" dirty="0" err="1"/>
              <a:t>Beisiegel</a:t>
            </a:r>
            <a:r>
              <a:rPr lang="de-DE" dirty="0"/>
              <a:t> (</a:t>
            </a:r>
            <a:r>
              <a:rPr lang="de-DE" dirty="0" err="1"/>
              <a:t>Naturwiss</a:t>
            </a:r>
            <a:r>
              <a:rPr lang="de-DE" dirty="0"/>
              <a:t>.) https://www.youtube.com/watch?v=vrKUcQ5TdZM</a:t>
            </a:r>
          </a:p>
        </p:txBody>
      </p:sp>
    </p:spTree>
    <p:extLst>
      <p:ext uri="{BB962C8B-B14F-4D97-AF65-F5344CB8AC3E}">
        <p14:creationId xmlns:p14="http://schemas.microsoft.com/office/powerpoint/2010/main" val="38298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5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7</a:t>
            </a:fld>
            <a:endParaRPr lang="de-DE" b="1" dirty="0">
              <a:solidFill>
                <a:schemeClr val="bg1"/>
              </a:solidFill>
            </a:endParaRPr>
          </a:p>
        </p:txBody>
      </p:sp>
      <p:sp>
        <p:nvSpPr>
          <p:cNvPr id="13" name="Textfeld 12">
            <a:extLst>
              <a:ext uri="{FF2B5EF4-FFF2-40B4-BE49-F238E27FC236}">
                <a16:creationId xmlns:a16="http://schemas.microsoft.com/office/drawing/2014/main" id="{5387A77A-955C-4951-BBF3-8C16F4FB68DC}"/>
              </a:ext>
            </a:extLst>
          </p:cNvPr>
          <p:cNvSpPr txBox="1"/>
          <p:nvPr/>
        </p:nvSpPr>
        <p:spPr>
          <a:xfrm>
            <a:off x="35496" y="3216533"/>
            <a:ext cx="9001000" cy="369332"/>
          </a:xfrm>
          <a:prstGeom prst="rect">
            <a:avLst/>
          </a:prstGeom>
          <a:noFill/>
        </p:spPr>
        <p:txBody>
          <a:bodyPr wrap="square">
            <a:spAutoFit/>
          </a:bodyPr>
          <a:lstStyle/>
          <a:p>
            <a:endParaRPr lang="de-DE" dirty="0"/>
          </a:p>
        </p:txBody>
      </p:sp>
      <p:sp>
        <p:nvSpPr>
          <p:cNvPr id="9" name="Textfeld 8">
            <a:extLst>
              <a:ext uri="{FF2B5EF4-FFF2-40B4-BE49-F238E27FC236}">
                <a16:creationId xmlns:a16="http://schemas.microsoft.com/office/drawing/2014/main" id="{7127A20F-F4EC-4F7E-AF5A-1A2A37E21F82}"/>
              </a:ext>
            </a:extLst>
          </p:cNvPr>
          <p:cNvSpPr txBox="1"/>
          <p:nvPr/>
        </p:nvSpPr>
        <p:spPr>
          <a:xfrm>
            <a:off x="35496" y="473333"/>
            <a:ext cx="8928992" cy="369332"/>
          </a:xfrm>
          <a:prstGeom prst="rect">
            <a:avLst/>
          </a:prstGeom>
          <a:noFill/>
        </p:spPr>
        <p:txBody>
          <a:bodyPr wrap="square">
            <a:spAutoFit/>
          </a:bodyPr>
          <a:lstStyle/>
          <a:p>
            <a:r>
              <a:rPr lang="de-DE" dirty="0"/>
              <a:t>IMI-Kongress November 2020</a:t>
            </a:r>
          </a:p>
        </p:txBody>
      </p:sp>
      <p:sp>
        <p:nvSpPr>
          <p:cNvPr id="10" name="Textfeld 9">
            <a:hlinkClick r:id="rId3" action="ppaction://hlinkfile"/>
            <a:extLst>
              <a:ext uri="{FF2B5EF4-FFF2-40B4-BE49-F238E27FC236}">
                <a16:creationId xmlns:a16="http://schemas.microsoft.com/office/drawing/2014/main" id="{3C726890-0BC8-42A6-B907-318ABBF20766}"/>
              </a:ext>
            </a:extLst>
          </p:cNvPr>
          <p:cNvSpPr txBox="1"/>
          <p:nvPr/>
        </p:nvSpPr>
        <p:spPr>
          <a:xfrm>
            <a:off x="3635896" y="1549532"/>
            <a:ext cx="4581938" cy="369332"/>
          </a:xfrm>
          <a:prstGeom prst="rect">
            <a:avLst/>
          </a:prstGeom>
          <a:noFill/>
        </p:spPr>
        <p:txBody>
          <a:bodyPr wrap="square">
            <a:spAutoFit/>
          </a:bodyPr>
          <a:lstStyle/>
          <a:p>
            <a:r>
              <a:rPr lang="de-DE" dirty="0">
                <a:hlinkClick r:id="rId4"/>
              </a:rPr>
              <a:t>IMI - Link</a:t>
            </a:r>
            <a:endParaRPr lang="de-DE" dirty="0"/>
          </a:p>
        </p:txBody>
      </p:sp>
      <p:sp>
        <p:nvSpPr>
          <p:cNvPr id="6" name="Textfeld 5">
            <a:extLst>
              <a:ext uri="{FF2B5EF4-FFF2-40B4-BE49-F238E27FC236}">
                <a16:creationId xmlns:a16="http://schemas.microsoft.com/office/drawing/2014/main" id="{EF9B4FFE-A39A-4371-B75E-E2BCA23077CE}"/>
              </a:ext>
            </a:extLst>
          </p:cNvPr>
          <p:cNvSpPr txBox="1"/>
          <p:nvPr/>
        </p:nvSpPr>
        <p:spPr>
          <a:xfrm>
            <a:off x="2699792" y="2393980"/>
            <a:ext cx="3333092" cy="369332"/>
          </a:xfrm>
          <a:prstGeom prst="rect">
            <a:avLst/>
          </a:prstGeom>
          <a:noFill/>
        </p:spPr>
        <p:txBody>
          <a:bodyPr wrap="none" rtlCol="0">
            <a:spAutoFit/>
          </a:bodyPr>
          <a:lstStyle/>
          <a:p>
            <a:r>
              <a:rPr lang="de-DE" dirty="0">
                <a:hlinkClick r:id="rId5"/>
              </a:rPr>
              <a:t>IMI – Bundeswehr &amp; Corona-Hilfe</a:t>
            </a:r>
            <a:endParaRPr lang="de-DE" dirty="0"/>
          </a:p>
        </p:txBody>
      </p:sp>
      <p:sp>
        <p:nvSpPr>
          <p:cNvPr id="8" name="Textfeld 7">
            <a:extLst>
              <a:ext uri="{FF2B5EF4-FFF2-40B4-BE49-F238E27FC236}">
                <a16:creationId xmlns:a16="http://schemas.microsoft.com/office/drawing/2014/main" id="{9B1A4F38-9C31-46B4-BBE9-7BAC32830262}"/>
              </a:ext>
            </a:extLst>
          </p:cNvPr>
          <p:cNvSpPr txBox="1"/>
          <p:nvPr/>
        </p:nvSpPr>
        <p:spPr>
          <a:xfrm>
            <a:off x="2199334" y="3342501"/>
            <a:ext cx="4737194" cy="369332"/>
          </a:xfrm>
          <a:prstGeom prst="rect">
            <a:avLst/>
          </a:prstGeom>
          <a:noFill/>
        </p:spPr>
        <p:txBody>
          <a:bodyPr wrap="none" rtlCol="0">
            <a:spAutoFit/>
          </a:bodyPr>
          <a:lstStyle/>
          <a:p>
            <a:r>
              <a:rPr lang="de-DE" dirty="0">
                <a:hlinkClick r:id="rId6" action="ppaction://hlinkfile"/>
              </a:rPr>
              <a:t>IMI – Corona Subventionen Rüstung (T. </a:t>
            </a:r>
            <a:r>
              <a:rPr lang="de-DE" dirty="0" err="1">
                <a:hlinkClick r:id="rId6" action="ppaction://hlinkfile"/>
              </a:rPr>
              <a:t>Pflueger</a:t>
            </a:r>
            <a:r>
              <a:rPr lang="de-DE" dirty="0">
                <a:hlinkClick r:id="rId6" action="ppaction://hlinkfile"/>
              </a:rPr>
              <a:t>)</a:t>
            </a:r>
            <a:endParaRPr lang="de-DE" dirty="0"/>
          </a:p>
        </p:txBody>
      </p:sp>
    </p:spTree>
    <p:extLst>
      <p:ext uri="{BB962C8B-B14F-4D97-AF65-F5344CB8AC3E}">
        <p14:creationId xmlns:p14="http://schemas.microsoft.com/office/powerpoint/2010/main" val="13910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8</a:t>
            </a:fld>
            <a:endParaRPr lang="de-DE" b="1" dirty="0">
              <a:solidFill>
                <a:schemeClr val="bg1"/>
              </a:solidFill>
            </a:endParaRPr>
          </a:p>
        </p:txBody>
      </p:sp>
      <p:sp>
        <p:nvSpPr>
          <p:cNvPr id="13" name="Textfeld 12">
            <a:extLst>
              <a:ext uri="{FF2B5EF4-FFF2-40B4-BE49-F238E27FC236}">
                <a16:creationId xmlns:a16="http://schemas.microsoft.com/office/drawing/2014/main" id="{5387A77A-955C-4951-BBF3-8C16F4FB68DC}"/>
              </a:ext>
            </a:extLst>
          </p:cNvPr>
          <p:cNvSpPr txBox="1"/>
          <p:nvPr/>
        </p:nvSpPr>
        <p:spPr>
          <a:xfrm>
            <a:off x="35496" y="3216533"/>
            <a:ext cx="9001000" cy="369332"/>
          </a:xfrm>
          <a:prstGeom prst="rect">
            <a:avLst/>
          </a:prstGeom>
          <a:noFill/>
        </p:spPr>
        <p:txBody>
          <a:bodyPr wrap="square">
            <a:spAutoFit/>
          </a:bodyPr>
          <a:lstStyle/>
          <a:p>
            <a:endParaRPr lang="de-DE" dirty="0"/>
          </a:p>
        </p:txBody>
      </p:sp>
      <p:sp>
        <p:nvSpPr>
          <p:cNvPr id="9" name="Textfeld 8">
            <a:extLst>
              <a:ext uri="{FF2B5EF4-FFF2-40B4-BE49-F238E27FC236}">
                <a16:creationId xmlns:a16="http://schemas.microsoft.com/office/drawing/2014/main" id="{7127A20F-F4EC-4F7E-AF5A-1A2A37E21F82}"/>
              </a:ext>
            </a:extLst>
          </p:cNvPr>
          <p:cNvSpPr txBox="1"/>
          <p:nvPr/>
        </p:nvSpPr>
        <p:spPr>
          <a:xfrm>
            <a:off x="35496" y="473333"/>
            <a:ext cx="8928992" cy="400110"/>
          </a:xfrm>
          <a:prstGeom prst="rect">
            <a:avLst/>
          </a:prstGeom>
          <a:noFill/>
        </p:spPr>
        <p:txBody>
          <a:bodyPr wrap="square">
            <a:spAutoFit/>
          </a:bodyPr>
          <a:lstStyle/>
          <a:p>
            <a:r>
              <a:rPr lang="de-DE" sz="2000" b="1" dirty="0"/>
              <a:t>Friedensratschlag - Online , 6.12.2020</a:t>
            </a:r>
          </a:p>
        </p:txBody>
      </p:sp>
      <p:sp>
        <p:nvSpPr>
          <p:cNvPr id="11" name="Textfeld 10">
            <a:extLst>
              <a:ext uri="{FF2B5EF4-FFF2-40B4-BE49-F238E27FC236}">
                <a16:creationId xmlns:a16="http://schemas.microsoft.com/office/drawing/2014/main" id="{12B01670-00A6-4E2F-ADAF-47B4B991AA26}"/>
              </a:ext>
            </a:extLst>
          </p:cNvPr>
          <p:cNvSpPr txBox="1"/>
          <p:nvPr/>
        </p:nvSpPr>
        <p:spPr>
          <a:xfrm>
            <a:off x="323528" y="965776"/>
            <a:ext cx="4586908" cy="2446824"/>
          </a:xfrm>
          <a:prstGeom prst="rect">
            <a:avLst/>
          </a:prstGeom>
          <a:noFill/>
        </p:spPr>
        <p:txBody>
          <a:bodyPr wrap="square">
            <a:spAutoFit/>
          </a:bodyPr>
          <a:lstStyle/>
          <a:p>
            <a:r>
              <a:rPr lang="de-DE" sz="1700" b="1" dirty="0"/>
              <a:t>Drei Referate je ca. 20 Minuten</a:t>
            </a:r>
            <a:endParaRPr lang="de-DE" sz="1700" dirty="0"/>
          </a:p>
          <a:p>
            <a:pPr>
              <a:buFont typeface="Arial" panose="020B0604020202020204" pitchFamily="34" charset="0"/>
              <a:buChar char="•"/>
            </a:pPr>
            <a:r>
              <a:rPr lang="de-DE" sz="1700" b="1" dirty="0"/>
              <a:t>Krise und Krieg:</a:t>
            </a:r>
            <a:r>
              <a:rPr lang="de-DE" sz="1700" dirty="0"/>
              <a:t> Barbara Heller (Bremer Friedensforum)</a:t>
            </a:r>
          </a:p>
          <a:p>
            <a:pPr>
              <a:buFont typeface="Arial" panose="020B0604020202020204" pitchFamily="34" charset="0"/>
              <a:buChar char="•"/>
            </a:pPr>
            <a:r>
              <a:rPr lang="de-DE" sz="1700" b="1" dirty="0"/>
              <a:t>Atombomber, atomare und konventionelle Aufrüstung... Aufwachen!:</a:t>
            </a:r>
            <a:r>
              <a:rPr lang="de-DE" sz="1700" dirty="0"/>
              <a:t> Lühr Henken (</a:t>
            </a:r>
            <a:r>
              <a:rPr lang="de-DE" sz="1700" dirty="0" err="1"/>
              <a:t>Friko</a:t>
            </a:r>
            <a:r>
              <a:rPr lang="de-DE" sz="1700" dirty="0"/>
              <a:t> Berlin / Bundesausschuss Friedensratschlag)</a:t>
            </a:r>
          </a:p>
          <a:p>
            <a:pPr>
              <a:buFont typeface="Arial" panose="020B0604020202020204" pitchFamily="34" charset="0"/>
              <a:buChar char="•"/>
            </a:pPr>
            <a:r>
              <a:rPr lang="de-DE" sz="1700" b="1" dirty="0"/>
              <a:t>Gute Nachbarschaft als Bedingung für Frieden mit Russland:</a:t>
            </a:r>
            <a:r>
              <a:rPr lang="de-DE" sz="1700" dirty="0"/>
              <a:t> Prof. Dr. Norman Paech (Völkerrechtler)</a:t>
            </a:r>
          </a:p>
        </p:txBody>
      </p:sp>
      <p:sp>
        <p:nvSpPr>
          <p:cNvPr id="14" name="Textfeld 13">
            <a:extLst>
              <a:ext uri="{FF2B5EF4-FFF2-40B4-BE49-F238E27FC236}">
                <a16:creationId xmlns:a16="http://schemas.microsoft.com/office/drawing/2014/main" id="{1CB38302-42DD-4794-A367-299BB5008B05}"/>
              </a:ext>
            </a:extLst>
          </p:cNvPr>
          <p:cNvSpPr txBox="1"/>
          <p:nvPr/>
        </p:nvSpPr>
        <p:spPr>
          <a:xfrm>
            <a:off x="251520" y="3472458"/>
            <a:ext cx="4586908" cy="3108543"/>
          </a:xfrm>
          <a:prstGeom prst="rect">
            <a:avLst/>
          </a:prstGeom>
          <a:noFill/>
        </p:spPr>
        <p:txBody>
          <a:bodyPr wrap="square">
            <a:spAutoFit/>
          </a:bodyPr>
          <a:lstStyle/>
          <a:p>
            <a:r>
              <a:rPr lang="de-DE" dirty="0"/>
              <a:t> </a:t>
            </a:r>
            <a:r>
              <a:rPr lang="de-DE" sz="1700" dirty="0"/>
              <a:t>B1: Rüstungskonversion und nachhaltige Industrieproduktion / Anne Rieger (Bundesausschuss Friedensratschlag)</a:t>
            </a:r>
          </a:p>
          <a:p>
            <a:endParaRPr lang="de-DE" sz="800" dirty="0"/>
          </a:p>
          <a:p>
            <a:r>
              <a:rPr lang="de-DE" dirty="0"/>
              <a:t> </a:t>
            </a:r>
            <a:r>
              <a:rPr lang="de-DE" sz="1700" dirty="0"/>
              <a:t>B2: Ohne Frieden kippt das Klima</a:t>
            </a:r>
          </a:p>
          <a:p>
            <a:r>
              <a:rPr lang="de-DE" sz="1700" dirty="0"/>
              <a:t>    Bernhard </a:t>
            </a:r>
            <a:r>
              <a:rPr lang="de-DE" sz="1700" dirty="0" err="1"/>
              <a:t>Trautvetter</a:t>
            </a:r>
            <a:r>
              <a:rPr lang="de-DE" sz="1700" dirty="0"/>
              <a:t> (Essener Friedensforum) </a:t>
            </a:r>
            <a:br>
              <a:rPr lang="de-DE" sz="1700" dirty="0"/>
            </a:br>
            <a:r>
              <a:rPr lang="de-DE" sz="1700" dirty="0"/>
              <a:t>und Josefina </a:t>
            </a:r>
            <a:r>
              <a:rPr lang="de-DE" sz="1700" dirty="0" err="1"/>
              <a:t>Pöpperl</a:t>
            </a:r>
            <a:r>
              <a:rPr lang="de-DE" sz="1700" dirty="0"/>
              <a:t> (</a:t>
            </a:r>
            <a:r>
              <a:rPr lang="de-DE" sz="1700" dirty="0" err="1"/>
              <a:t>Fridays</a:t>
            </a:r>
            <a:r>
              <a:rPr lang="de-DE" sz="1700" dirty="0"/>
              <a:t> </a:t>
            </a:r>
            <a:r>
              <a:rPr lang="de-DE" sz="1700" dirty="0" err="1"/>
              <a:t>for</a:t>
            </a:r>
            <a:r>
              <a:rPr lang="de-DE" sz="1700" dirty="0"/>
              <a:t> Future)</a:t>
            </a:r>
          </a:p>
          <a:p>
            <a:endParaRPr lang="de-DE" sz="800" dirty="0"/>
          </a:p>
          <a:p>
            <a:r>
              <a:rPr lang="de-DE" dirty="0"/>
              <a:t>    </a:t>
            </a:r>
            <a:r>
              <a:rPr lang="de-DE" sz="1700" dirty="0"/>
              <a:t>B3: Abrüsten statt Aufrüsten - Neue Impulse für Abrüstung entwickeln /     Willi van </a:t>
            </a:r>
            <a:r>
              <a:rPr lang="de-DE" sz="1700" dirty="0" err="1"/>
              <a:t>Ooyen</a:t>
            </a:r>
            <a:r>
              <a:rPr lang="de-DE" sz="1700" dirty="0"/>
              <a:t>  (Bundesausschuss Friedensratschlag) </a:t>
            </a:r>
            <a:br>
              <a:rPr lang="de-DE" sz="1700" dirty="0"/>
            </a:br>
            <a:r>
              <a:rPr lang="de-DE" sz="1700" dirty="0"/>
              <a:t>und Christoph von </a:t>
            </a:r>
            <a:r>
              <a:rPr lang="de-DE" sz="1700" dirty="0" err="1"/>
              <a:t>Lieven</a:t>
            </a:r>
            <a:r>
              <a:rPr lang="de-DE" sz="1700" dirty="0"/>
              <a:t> (Greenpeace)</a:t>
            </a:r>
          </a:p>
        </p:txBody>
      </p:sp>
      <p:sp>
        <p:nvSpPr>
          <p:cNvPr id="16" name="Textfeld 15">
            <a:extLst>
              <a:ext uri="{FF2B5EF4-FFF2-40B4-BE49-F238E27FC236}">
                <a16:creationId xmlns:a16="http://schemas.microsoft.com/office/drawing/2014/main" id="{DC96B81C-32C2-40DA-B597-054EFD530508}"/>
              </a:ext>
            </a:extLst>
          </p:cNvPr>
          <p:cNvSpPr txBox="1"/>
          <p:nvPr/>
        </p:nvSpPr>
        <p:spPr>
          <a:xfrm>
            <a:off x="4610845" y="913924"/>
            <a:ext cx="4586908" cy="2708434"/>
          </a:xfrm>
          <a:prstGeom prst="rect">
            <a:avLst/>
          </a:prstGeom>
          <a:noFill/>
        </p:spPr>
        <p:txBody>
          <a:bodyPr wrap="square">
            <a:spAutoFit/>
          </a:bodyPr>
          <a:lstStyle/>
          <a:p>
            <a:r>
              <a:rPr lang="de-DE" sz="1700" dirty="0"/>
              <a:t>•  B4: Rüstungskontrolle am Wendepunkt? Gefahren und Chancen für nukleare Abrüstung  Regina Hagen (</a:t>
            </a:r>
            <a:r>
              <a:rPr lang="de-DE" sz="1700" dirty="0" err="1"/>
              <a:t>atomwaffenfrei.jetzt</a:t>
            </a:r>
            <a:r>
              <a:rPr lang="de-DE" sz="1700" dirty="0"/>
              <a:t>)</a:t>
            </a:r>
          </a:p>
          <a:p>
            <a:r>
              <a:rPr lang="de-DE" sz="1700" dirty="0"/>
              <a:t>•  B5: Keine Kampfdrohnen für die Bundeswehr</a:t>
            </a:r>
          </a:p>
          <a:p>
            <a:r>
              <a:rPr lang="de-DE" sz="1700" dirty="0"/>
              <a:t>Marius </a:t>
            </a:r>
            <a:r>
              <a:rPr lang="de-DE" sz="1700" dirty="0" err="1"/>
              <a:t>Pletsch</a:t>
            </a:r>
            <a:r>
              <a:rPr lang="de-DE" sz="1700" dirty="0"/>
              <a:t> (IMI, Bundessprecher*innenkreis DFG VK)</a:t>
            </a:r>
          </a:p>
          <a:p>
            <a:r>
              <a:rPr lang="de-DE" sz="1700" dirty="0"/>
              <a:t>•  B6: Rüstungsexporte stoppen  Johanna Zimmermann und Axel Richter (Volksinitiative gegen Rüstungsexporte aus dem Hamburger Hafen)</a:t>
            </a:r>
          </a:p>
        </p:txBody>
      </p:sp>
      <p:sp>
        <p:nvSpPr>
          <p:cNvPr id="18" name="Textfeld 17">
            <a:extLst>
              <a:ext uri="{FF2B5EF4-FFF2-40B4-BE49-F238E27FC236}">
                <a16:creationId xmlns:a16="http://schemas.microsoft.com/office/drawing/2014/main" id="{E75D55AD-7C11-486F-BC17-D6784A62C85E}"/>
              </a:ext>
            </a:extLst>
          </p:cNvPr>
          <p:cNvSpPr txBox="1"/>
          <p:nvPr/>
        </p:nvSpPr>
        <p:spPr>
          <a:xfrm>
            <a:off x="4649232" y="3531755"/>
            <a:ext cx="4611756" cy="3231654"/>
          </a:xfrm>
          <a:prstGeom prst="rect">
            <a:avLst/>
          </a:prstGeom>
          <a:noFill/>
        </p:spPr>
        <p:txBody>
          <a:bodyPr wrap="square">
            <a:spAutoFit/>
          </a:bodyPr>
          <a:lstStyle/>
          <a:p>
            <a:r>
              <a:rPr lang="de-DE" sz="1700" dirty="0"/>
              <a:t>Grußwort: Gewerkschaften für Frieden und Abrüstung:     Frank </a:t>
            </a:r>
            <a:r>
              <a:rPr lang="de-DE" sz="1700" dirty="0" err="1"/>
              <a:t>Werneke</a:t>
            </a:r>
            <a:r>
              <a:rPr lang="de-DE" sz="1700" dirty="0"/>
              <a:t> (ver.di Vorsitzender)</a:t>
            </a:r>
          </a:p>
          <a:p>
            <a:r>
              <a:rPr lang="de-DE" sz="1700" dirty="0"/>
              <a:t>Podiumsdiskussion: Weltkriegsgefahren entgegentreten - Wandel zum Frieden einleiten!</a:t>
            </a:r>
          </a:p>
          <a:p>
            <a:r>
              <a:rPr lang="de-DE" sz="1700" dirty="0"/>
              <a:t>    Dr. Christof Ostheimer (ver.di Bezirksvorsitzender Südholstein)</a:t>
            </a:r>
          </a:p>
          <a:p>
            <a:r>
              <a:rPr lang="de-DE" sz="1700" dirty="0"/>
              <a:t>    Lühr Henken (</a:t>
            </a:r>
            <a:r>
              <a:rPr lang="de-DE" sz="1700" dirty="0" err="1"/>
              <a:t>Friko</a:t>
            </a:r>
            <a:r>
              <a:rPr lang="de-DE" sz="1700" dirty="0"/>
              <a:t> Berlin, Bundesausschuss Friedensratschlag)</a:t>
            </a:r>
          </a:p>
          <a:p>
            <a:r>
              <a:rPr lang="de-DE" sz="1700" dirty="0"/>
              <a:t>    Christoph von </a:t>
            </a:r>
            <a:r>
              <a:rPr lang="de-DE" sz="1700" dirty="0" err="1"/>
              <a:t>Lieven</a:t>
            </a:r>
            <a:r>
              <a:rPr lang="de-DE" sz="1700" dirty="0"/>
              <a:t> (Greenpeace)</a:t>
            </a:r>
          </a:p>
          <a:p>
            <a:r>
              <a:rPr lang="de-DE" sz="1700" dirty="0"/>
              <a:t>    Josefina </a:t>
            </a:r>
            <a:r>
              <a:rPr lang="de-DE" sz="1700" dirty="0" err="1"/>
              <a:t>Pöpperl</a:t>
            </a:r>
            <a:r>
              <a:rPr lang="de-DE" sz="1700" dirty="0"/>
              <a:t> (</a:t>
            </a:r>
            <a:r>
              <a:rPr lang="de-DE" sz="1700" dirty="0" err="1"/>
              <a:t>Fridays</a:t>
            </a:r>
            <a:r>
              <a:rPr lang="de-DE" sz="1700" dirty="0"/>
              <a:t> </a:t>
            </a:r>
            <a:r>
              <a:rPr lang="de-DE" sz="1700" dirty="0" err="1"/>
              <a:t>for</a:t>
            </a:r>
            <a:r>
              <a:rPr lang="de-DE" sz="1700" dirty="0"/>
              <a:t> Future)</a:t>
            </a:r>
          </a:p>
          <a:p>
            <a:r>
              <a:rPr lang="de-DE" sz="1700" dirty="0"/>
              <a:t>    Martin </a:t>
            </a:r>
            <a:r>
              <a:rPr lang="de-DE" sz="1700" dirty="0" err="1"/>
              <a:t>Dolzer</a:t>
            </a:r>
            <a:r>
              <a:rPr lang="de-DE" sz="1700" dirty="0"/>
              <a:t> (Volksinitiative gegen Rüstungsexporte Hamburg)</a:t>
            </a:r>
          </a:p>
        </p:txBody>
      </p:sp>
    </p:spTree>
    <p:extLst>
      <p:ext uri="{BB962C8B-B14F-4D97-AF65-F5344CB8AC3E}">
        <p14:creationId xmlns:p14="http://schemas.microsoft.com/office/powerpoint/2010/main" val="24589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581001"/>
            <a:ext cx="9144000" cy="276999"/>
          </a:xfrm>
          <a:prstGeom prst="rect">
            <a:avLst/>
          </a:prstGeom>
          <a:solidFill>
            <a:srgbClr val="FF0000"/>
          </a:solidFill>
        </p:spPr>
        <p:txBody>
          <a:bodyPr wrap="square" rtlCol="0">
            <a:spAutoFit/>
          </a:bodyPr>
          <a:lstStyle/>
          <a:p>
            <a:r>
              <a:rPr lang="de-DE" sz="1200" b="1" dirty="0">
                <a:solidFill>
                  <a:schemeClr val="bg1"/>
                </a:solidFill>
              </a:rPr>
              <a:t>© Reiner Germeroth</a:t>
            </a:r>
          </a:p>
        </p:txBody>
      </p:sp>
      <p:sp>
        <p:nvSpPr>
          <p:cNvPr id="2" name="Titel 1"/>
          <p:cNvSpPr>
            <a:spLocks noGrp="1"/>
          </p:cNvSpPr>
          <p:nvPr>
            <p:ph type="ctrTitle"/>
          </p:nvPr>
        </p:nvSpPr>
        <p:spPr>
          <a:xfrm>
            <a:off x="-8138" y="-42854"/>
            <a:ext cx="9152138" cy="423854"/>
          </a:xfrm>
          <a:solidFill>
            <a:srgbClr val="FF0000"/>
          </a:solidFill>
        </p:spPr>
        <p:txBody>
          <a:bodyPr>
            <a:normAutofit/>
          </a:bodyPr>
          <a:lstStyle/>
          <a:p>
            <a:r>
              <a:rPr lang="de-DE" sz="2000" b="1" dirty="0">
                <a:solidFill>
                  <a:schemeClr val="bg1"/>
                </a:solidFill>
              </a:rPr>
              <a:t>Attac Rüsselsheim: Friedensbewegung 12/2020</a:t>
            </a:r>
          </a:p>
        </p:txBody>
      </p:sp>
      <p:sp>
        <p:nvSpPr>
          <p:cNvPr id="4" name="Foliennummernplatzhalter 3"/>
          <p:cNvSpPr>
            <a:spLocks noGrp="1"/>
          </p:cNvSpPr>
          <p:nvPr>
            <p:ph type="sldNum" sz="quarter" idx="12"/>
          </p:nvPr>
        </p:nvSpPr>
        <p:spPr>
          <a:xfrm>
            <a:off x="6994864" y="6488668"/>
            <a:ext cx="2133600" cy="365125"/>
          </a:xfrm>
          <a:noFill/>
        </p:spPr>
        <p:txBody>
          <a:bodyPr/>
          <a:lstStyle/>
          <a:p>
            <a:fld id="{EAFE003F-DBB9-4853-A42F-D8EA6297665B}" type="slidenum">
              <a:rPr lang="de-DE" b="1" smtClean="0">
                <a:solidFill>
                  <a:schemeClr val="bg1"/>
                </a:solidFill>
              </a:rPr>
              <a:pPr/>
              <a:t>9</a:t>
            </a:fld>
            <a:endParaRPr lang="de-DE" b="1" dirty="0">
              <a:solidFill>
                <a:schemeClr val="bg1"/>
              </a:solidFill>
            </a:endParaRPr>
          </a:p>
        </p:txBody>
      </p:sp>
      <p:sp>
        <p:nvSpPr>
          <p:cNvPr id="9" name="Textfeld 8">
            <a:extLst>
              <a:ext uri="{FF2B5EF4-FFF2-40B4-BE49-F238E27FC236}">
                <a16:creationId xmlns:a16="http://schemas.microsoft.com/office/drawing/2014/main" id="{7127A20F-F4EC-4F7E-AF5A-1A2A37E21F82}"/>
              </a:ext>
            </a:extLst>
          </p:cNvPr>
          <p:cNvSpPr txBox="1"/>
          <p:nvPr/>
        </p:nvSpPr>
        <p:spPr>
          <a:xfrm>
            <a:off x="35496" y="473333"/>
            <a:ext cx="8928992" cy="400110"/>
          </a:xfrm>
          <a:prstGeom prst="rect">
            <a:avLst/>
          </a:prstGeom>
          <a:noFill/>
        </p:spPr>
        <p:txBody>
          <a:bodyPr wrap="square">
            <a:spAutoFit/>
          </a:bodyPr>
          <a:lstStyle/>
          <a:p>
            <a:r>
              <a:rPr lang="de-DE" sz="2000" b="1" dirty="0"/>
              <a:t>Friedensratschlag - Online , 6.12.2020</a:t>
            </a:r>
          </a:p>
        </p:txBody>
      </p:sp>
      <p:sp>
        <p:nvSpPr>
          <p:cNvPr id="12" name="Textfeld 11">
            <a:extLst>
              <a:ext uri="{FF2B5EF4-FFF2-40B4-BE49-F238E27FC236}">
                <a16:creationId xmlns:a16="http://schemas.microsoft.com/office/drawing/2014/main" id="{28E15B4C-6B8E-475A-9750-D05622F27CE0}"/>
              </a:ext>
            </a:extLst>
          </p:cNvPr>
          <p:cNvSpPr txBox="1"/>
          <p:nvPr/>
        </p:nvSpPr>
        <p:spPr>
          <a:xfrm>
            <a:off x="1547664" y="1290433"/>
            <a:ext cx="6552728" cy="3970318"/>
          </a:xfrm>
          <a:prstGeom prst="rect">
            <a:avLst/>
          </a:prstGeom>
          <a:noFill/>
        </p:spPr>
        <p:txBody>
          <a:bodyPr wrap="square">
            <a:spAutoFit/>
          </a:bodyPr>
          <a:lstStyle/>
          <a:p>
            <a:r>
              <a:rPr lang="de-DE" dirty="0"/>
              <a:t>Schlusswort: Perspektiven und Verabredungen sowie musikalischer Ausklang</a:t>
            </a:r>
          </a:p>
          <a:p>
            <a:r>
              <a:rPr lang="de-DE" dirty="0"/>
              <a:t>(ca. 18.00 h - 18.30 h)</a:t>
            </a:r>
          </a:p>
          <a:p>
            <a:endParaRPr lang="de-DE" dirty="0"/>
          </a:p>
          <a:p>
            <a:r>
              <a:rPr lang="de-DE" dirty="0"/>
              <a:t>    Prof. Dr. Klaus </a:t>
            </a:r>
            <a:r>
              <a:rPr lang="de-DE" dirty="0" err="1"/>
              <a:t>Moegling</a:t>
            </a:r>
            <a:r>
              <a:rPr lang="de-DE" dirty="0"/>
              <a:t> (Universität Kassel)</a:t>
            </a:r>
          </a:p>
          <a:p>
            <a:r>
              <a:rPr lang="de-DE" dirty="0"/>
              <a:t>    </a:t>
            </a:r>
            <a:r>
              <a:rPr lang="de-DE" dirty="0">
                <a:hlinkClick r:id="rId3"/>
              </a:rPr>
              <a:t>https://youtu.be/SfnP_654lH0</a:t>
            </a:r>
            <a:endParaRPr lang="de-DE" dirty="0"/>
          </a:p>
          <a:p>
            <a:endParaRPr lang="de-DE" dirty="0"/>
          </a:p>
          <a:p>
            <a:endParaRPr lang="de-DE" dirty="0"/>
          </a:p>
          <a:p>
            <a:r>
              <a:rPr lang="de-DE" dirty="0"/>
              <a:t>Musikalischer Abschiedsgruß</a:t>
            </a:r>
          </a:p>
          <a:p>
            <a:r>
              <a:rPr lang="de-DE" dirty="0"/>
              <a:t>Link: </a:t>
            </a:r>
            <a:r>
              <a:rPr lang="de-DE" dirty="0">
                <a:hlinkClick r:id="rId4"/>
              </a:rPr>
              <a:t>https://youtu.be/xH7pCp8MlcM</a:t>
            </a:r>
            <a:endParaRPr lang="de-DE" dirty="0"/>
          </a:p>
          <a:p>
            <a:endParaRPr lang="de-DE" dirty="0"/>
          </a:p>
          <a:p>
            <a:r>
              <a:rPr lang="de-DE" dirty="0"/>
              <a:t>    Konstantin Wecker - Wenn unsere Brüder kommen (Verlag: Sturm &amp; Klang Musikverlag GmbH / Chrysalis Music Holdings GmbH / Alisa Wessel Musikverlag)</a:t>
            </a:r>
          </a:p>
        </p:txBody>
      </p:sp>
    </p:spTree>
    <p:extLst>
      <p:ext uri="{BB962C8B-B14F-4D97-AF65-F5344CB8AC3E}">
        <p14:creationId xmlns:p14="http://schemas.microsoft.com/office/powerpoint/2010/main" val="3562618459"/>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1706</Words>
  <Application>Microsoft Office PowerPoint</Application>
  <PresentationFormat>Bildschirmpräsentation (4:3)</PresentationFormat>
  <Paragraphs>136</Paragraphs>
  <Slides>12</Slides>
  <Notes>12</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vt:i4>
      </vt:variant>
    </vt:vector>
  </HeadingPairs>
  <TitlesOfParts>
    <vt:vector size="16" baseType="lpstr">
      <vt:lpstr>Arial</vt:lpstr>
      <vt:lpstr>Calibri</vt:lpstr>
      <vt:lpstr>Impact</vt:lpstr>
      <vt:lpstr>Larissa</vt:lpstr>
      <vt:lpstr>Attac Rüsselsheim: Friedensbewegung 12/2020</vt:lpstr>
      <vt:lpstr> Attac Rüsselsheim: Friedensbewegung 12/2020 </vt:lpstr>
      <vt:lpstr>Attac Rüsselsheim: Friedensbewegung 12/2020</vt:lpstr>
      <vt:lpstr>Attac Rüsselsheim: Friedensbewegung 12/2020</vt:lpstr>
      <vt:lpstr>Attac Rüsselsheim: Friedensbewegung 12/2020</vt:lpstr>
      <vt:lpstr>Attac Rüsselsheim: Friedensbewegung 12/2020</vt:lpstr>
      <vt:lpstr>Attac Rüsselsheim: Friedensbewegung 12/2020</vt:lpstr>
      <vt:lpstr>Attac Rüsselsheim: Friedensbewegung 12/2020</vt:lpstr>
      <vt:lpstr>Attac Rüsselsheim: Friedensbewegung 12/2020</vt:lpstr>
      <vt:lpstr>Attac Rüsselsheim: Friedensbewegung 12/2020</vt:lpstr>
      <vt:lpstr>Attac Rüsselsheim: Friedensbewegung 12/2020</vt:lpstr>
      <vt:lpstr>Wege aus der Finanzmarkt und Staatsschuldenkrise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Geld</dc:title>
  <dc:creator>Germeroth Reiner</dc:creator>
  <cp:lastModifiedBy>Heinz-Juergen Krug</cp:lastModifiedBy>
  <cp:revision>121</cp:revision>
  <dcterms:created xsi:type="dcterms:W3CDTF">2019-12-31T13:46:57Z</dcterms:created>
  <dcterms:modified xsi:type="dcterms:W3CDTF">2020-12-10T00:10:47Z</dcterms:modified>
</cp:coreProperties>
</file>