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0" r:id="rId2"/>
    <p:sldId id="290" r:id="rId3"/>
    <p:sldId id="305" r:id="rId4"/>
    <p:sldId id="311" r:id="rId5"/>
    <p:sldId id="307" r:id="rId6"/>
    <p:sldId id="308" r:id="rId7"/>
    <p:sldId id="332" r:id="rId8"/>
    <p:sldId id="310" r:id="rId9"/>
    <p:sldId id="312" r:id="rId10"/>
    <p:sldId id="318" r:id="rId11"/>
    <p:sldId id="316" r:id="rId12"/>
    <p:sldId id="330" r:id="rId13"/>
    <p:sldId id="329" r:id="rId14"/>
    <p:sldId id="323" r:id="rId15"/>
    <p:sldId id="315" r:id="rId16"/>
    <p:sldId id="317" r:id="rId17"/>
    <p:sldId id="324" r:id="rId18"/>
    <p:sldId id="320" r:id="rId19"/>
    <p:sldId id="321" r:id="rId20"/>
    <p:sldId id="322" r:id="rId21"/>
    <p:sldId id="331" r:id="rId22"/>
    <p:sldId id="325" r:id="rId23"/>
    <p:sldId id="326" r:id="rId24"/>
    <p:sldId id="327" r:id="rId25"/>
    <p:sldId id="319" r:id="rId26"/>
    <p:sldId id="328" r:id="rId27"/>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nz-Juergen Krug" initials="HK" lastIdx="1" clrIdx="0">
    <p:extLst>
      <p:ext uri="{19B8F6BF-5375-455C-9EA6-DF929625EA0E}">
        <p15:presenceInfo xmlns:p15="http://schemas.microsoft.com/office/powerpoint/2012/main" userId="eb2eb7c40ce69c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78239" autoAdjust="0"/>
  </p:normalViewPr>
  <p:slideViewPr>
    <p:cSldViewPr>
      <p:cViewPr varScale="1">
        <p:scale>
          <a:sx n="67" d="100"/>
          <a:sy n="67" d="100"/>
        </p:scale>
        <p:origin x="1325"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inz-Juergen Krug" userId="eb2eb7c40ce69c86" providerId="LiveId" clId="{A9B30B53-6332-4C0C-A30C-0A3D7502E10A}"/>
    <pc:docChg chg="undo redo custSel addSld delSld modSld sldOrd">
      <pc:chgData name="Heinz-Juergen Krug" userId="eb2eb7c40ce69c86" providerId="LiveId" clId="{A9B30B53-6332-4C0C-A30C-0A3D7502E10A}" dt="2020-07-07T23:01:07.655" v="3828" actId="20577"/>
      <pc:docMkLst>
        <pc:docMk/>
      </pc:docMkLst>
      <pc:sldChg chg="addSp delSp modSp mod modNotesTx">
        <pc:chgData name="Heinz-Juergen Krug" userId="eb2eb7c40ce69c86" providerId="LiveId" clId="{A9B30B53-6332-4C0C-A30C-0A3D7502E10A}" dt="2020-07-06T20:09:20.082" v="2941" actId="20577"/>
        <pc:sldMkLst>
          <pc:docMk/>
          <pc:sldMk cId="1210498438" sldId="270"/>
        </pc:sldMkLst>
        <pc:spChg chg="mod">
          <ac:chgData name="Heinz-Juergen Krug" userId="eb2eb7c40ce69c86" providerId="LiveId" clId="{A9B30B53-6332-4C0C-A30C-0A3D7502E10A}" dt="2020-06-28T23:09:49.958" v="57"/>
          <ac:spMkLst>
            <pc:docMk/>
            <pc:sldMk cId="1210498438" sldId="270"/>
            <ac:spMk id="2" creationId="{00000000-0000-0000-0000-000000000000}"/>
          </ac:spMkLst>
        </pc:spChg>
        <pc:spChg chg="add mod">
          <ac:chgData name="Heinz-Juergen Krug" userId="eb2eb7c40ce69c86" providerId="LiveId" clId="{A9B30B53-6332-4C0C-A30C-0A3D7502E10A}" dt="2020-07-06T19:59:15.353" v="2626" actId="20577"/>
          <ac:spMkLst>
            <pc:docMk/>
            <pc:sldMk cId="1210498438" sldId="270"/>
            <ac:spMk id="6" creationId="{327E6F8F-0774-47E1-8B00-BDF598AB6E71}"/>
          </ac:spMkLst>
        </pc:spChg>
        <pc:spChg chg="add del mod">
          <ac:chgData name="Heinz-Juergen Krug" userId="eb2eb7c40ce69c86" providerId="LiveId" clId="{A9B30B53-6332-4C0C-A30C-0A3D7502E10A}" dt="2020-06-28T09:09:34.140" v="48" actId="478"/>
          <ac:spMkLst>
            <pc:docMk/>
            <pc:sldMk cId="1210498438" sldId="270"/>
            <ac:spMk id="7" creationId="{82C7CDAA-5E03-423E-B877-80CA43AF992C}"/>
          </ac:spMkLst>
        </pc:spChg>
      </pc:sldChg>
      <pc:sldChg chg="addSp modSp mod modNotesTx">
        <pc:chgData name="Heinz-Juergen Krug" userId="eb2eb7c40ce69c86" providerId="LiveId" clId="{A9B30B53-6332-4C0C-A30C-0A3D7502E10A}" dt="2020-07-07T22:34:39.059" v="3479" actId="13926"/>
        <pc:sldMkLst>
          <pc:docMk/>
          <pc:sldMk cId="2716189650" sldId="290"/>
        </pc:sldMkLst>
        <pc:spChg chg="mod">
          <ac:chgData name="Heinz-Juergen Krug" userId="eb2eb7c40ce69c86" providerId="LiveId" clId="{A9B30B53-6332-4C0C-A30C-0A3D7502E10A}" dt="2020-06-28T23:10:17.184" v="59"/>
          <ac:spMkLst>
            <pc:docMk/>
            <pc:sldMk cId="2716189650" sldId="290"/>
            <ac:spMk id="2" creationId="{00000000-0000-0000-0000-000000000000}"/>
          </ac:spMkLst>
        </pc:spChg>
        <pc:spChg chg="add mod">
          <ac:chgData name="Heinz-Juergen Krug" userId="eb2eb7c40ce69c86" providerId="LiveId" clId="{A9B30B53-6332-4C0C-A30C-0A3D7502E10A}" dt="2020-07-07T22:34:39.059" v="3479" actId="13926"/>
          <ac:spMkLst>
            <pc:docMk/>
            <pc:sldMk cId="2716189650" sldId="290"/>
            <ac:spMk id="3" creationId="{404B9CB5-B264-480A-95C8-E61ADED51C70}"/>
          </ac:spMkLst>
        </pc:spChg>
        <pc:picChg chg="mod">
          <ac:chgData name="Heinz-Juergen Krug" userId="eb2eb7c40ce69c86" providerId="LiveId" clId="{A9B30B53-6332-4C0C-A30C-0A3D7502E10A}" dt="2020-06-28T23:10:25.734" v="60" actId="14100"/>
          <ac:picMkLst>
            <pc:docMk/>
            <pc:sldMk cId="2716189650" sldId="290"/>
            <ac:picMk id="3074" creationId="{00000000-0000-0000-0000-000000000000}"/>
          </ac:picMkLst>
        </pc:picChg>
      </pc:sldChg>
      <pc:sldChg chg="modSp mod">
        <pc:chgData name="Heinz-Juergen Krug" userId="eb2eb7c40ce69c86" providerId="LiveId" clId="{A9B30B53-6332-4C0C-A30C-0A3D7502E10A}" dt="2020-07-07T22:32:01.206" v="3304"/>
        <pc:sldMkLst>
          <pc:docMk/>
          <pc:sldMk cId="1645190160" sldId="305"/>
        </pc:sldMkLst>
        <pc:spChg chg="mod">
          <ac:chgData name="Heinz-Juergen Krug" userId="eb2eb7c40ce69c86" providerId="LiveId" clId="{A9B30B53-6332-4C0C-A30C-0A3D7502E10A}" dt="2020-07-07T22:32:01.206" v="3304"/>
          <ac:spMkLst>
            <pc:docMk/>
            <pc:sldMk cId="1645190160" sldId="305"/>
            <ac:spMk id="2" creationId="{00000000-0000-0000-0000-000000000000}"/>
          </ac:spMkLst>
        </pc:spChg>
        <pc:spChg chg="mod">
          <ac:chgData name="Heinz-Juergen Krug" userId="eb2eb7c40ce69c86" providerId="LiveId" clId="{A9B30B53-6332-4C0C-A30C-0A3D7502E10A}" dt="2020-07-04T09:13:08.241" v="208" actId="114"/>
          <ac:spMkLst>
            <pc:docMk/>
            <pc:sldMk cId="1645190160" sldId="305"/>
            <ac:spMk id="7" creationId="{E08DDD12-E338-4917-B249-DEA2D59EB15A}"/>
          </ac:spMkLst>
        </pc:spChg>
      </pc:sldChg>
      <pc:sldChg chg="modSp mod">
        <pc:chgData name="Heinz-Juergen Krug" userId="eb2eb7c40ce69c86" providerId="LiveId" clId="{A9B30B53-6332-4C0C-A30C-0A3D7502E10A}" dt="2020-07-06T20:10:52.121" v="2943" actId="255"/>
        <pc:sldMkLst>
          <pc:docMk/>
          <pc:sldMk cId="2189731323" sldId="307"/>
        </pc:sldMkLst>
        <pc:spChg chg="mod">
          <ac:chgData name="Heinz-Juergen Krug" userId="eb2eb7c40ce69c86" providerId="LiveId" clId="{A9B30B53-6332-4C0C-A30C-0A3D7502E10A}" dt="2020-07-06T20:10:52.121" v="2943" actId="255"/>
          <ac:spMkLst>
            <pc:docMk/>
            <pc:sldMk cId="2189731323" sldId="307"/>
            <ac:spMk id="3" creationId="{00000000-0000-0000-0000-000000000000}"/>
          </ac:spMkLst>
        </pc:spChg>
      </pc:sldChg>
      <pc:sldChg chg="modSp mod">
        <pc:chgData name="Heinz-Juergen Krug" userId="eb2eb7c40ce69c86" providerId="LiveId" clId="{A9B30B53-6332-4C0C-A30C-0A3D7502E10A}" dt="2020-07-06T20:11:11.691" v="2944" actId="113"/>
        <pc:sldMkLst>
          <pc:docMk/>
          <pc:sldMk cId="2964609474" sldId="308"/>
        </pc:sldMkLst>
        <pc:spChg chg="mod">
          <ac:chgData name="Heinz-Juergen Krug" userId="eb2eb7c40ce69c86" providerId="LiveId" clId="{A9B30B53-6332-4C0C-A30C-0A3D7502E10A}" dt="2020-07-06T20:11:11.691" v="2944" actId="113"/>
          <ac:spMkLst>
            <pc:docMk/>
            <pc:sldMk cId="2964609474" sldId="308"/>
            <ac:spMk id="3" creationId="{00000000-0000-0000-0000-000000000000}"/>
          </ac:spMkLst>
        </pc:spChg>
      </pc:sldChg>
      <pc:sldChg chg="modSp mod">
        <pc:chgData name="Heinz-Juergen Krug" userId="eb2eb7c40ce69c86" providerId="LiveId" clId="{A9B30B53-6332-4C0C-A30C-0A3D7502E10A}" dt="2020-07-06T22:37:38.885" v="3094" actId="207"/>
        <pc:sldMkLst>
          <pc:docMk/>
          <pc:sldMk cId="269150338" sldId="310"/>
        </pc:sldMkLst>
        <pc:spChg chg="mod">
          <ac:chgData name="Heinz-Juergen Krug" userId="eb2eb7c40ce69c86" providerId="LiveId" clId="{A9B30B53-6332-4C0C-A30C-0A3D7502E10A}" dt="2020-07-06T22:37:38.885" v="3094" actId="207"/>
          <ac:spMkLst>
            <pc:docMk/>
            <pc:sldMk cId="269150338" sldId="310"/>
            <ac:spMk id="3" creationId="{00000000-0000-0000-0000-000000000000}"/>
          </ac:spMkLst>
        </pc:spChg>
      </pc:sldChg>
      <pc:sldChg chg="modSp mod modNotesTx">
        <pc:chgData name="Heinz-Juergen Krug" userId="eb2eb7c40ce69c86" providerId="LiveId" clId="{A9B30B53-6332-4C0C-A30C-0A3D7502E10A}" dt="2020-07-07T22:36:26.803" v="3487" actId="207"/>
        <pc:sldMkLst>
          <pc:docMk/>
          <pc:sldMk cId="2162774400" sldId="312"/>
        </pc:sldMkLst>
        <pc:spChg chg="mod">
          <ac:chgData name="Heinz-Juergen Krug" userId="eb2eb7c40ce69c86" providerId="LiveId" clId="{A9B30B53-6332-4C0C-A30C-0A3D7502E10A}" dt="2020-07-03T22:42:04.496" v="98" actId="20577"/>
          <ac:spMkLst>
            <pc:docMk/>
            <pc:sldMk cId="2162774400" sldId="312"/>
            <ac:spMk id="2" creationId="{00000000-0000-0000-0000-000000000000}"/>
          </ac:spMkLst>
        </pc:spChg>
        <pc:spChg chg="mod">
          <ac:chgData name="Heinz-Juergen Krug" userId="eb2eb7c40ce69c86" providerId="LiveId" clId="{A9B30B53-6332-4C0C-A30C-0A3D7502E10A}" dt="2020-07-07T22:36:26.803" v="3487" actId="207"/>
          <ac:spMkLst>
            <pc:docMk/>
            <pc:sldMk cId="2162774400" sldId="312"/>
            <ac:spMk id="3" creationId="{00000000-0000-0000-0000-000000000000}"/>
          </ac:spMkLst>
        </pc:spChg>
      </pc:sldChg>
      <pc:sldChg chg="modSp mod modNotesTx">
        <pc:chgData name="Heinz-Juergen Krug" userId="eb2eb7c40ce69c86" providerId="LiveId" clId="{A9B30B53-6332-4C0C-A30C-0A3D7502E10A}" dt="2020-07-07T22:41:06.589" v="3531" actId="20577"/>
        <pc:sldMkLst>
          <pc:docMk/>
          <pc:sldMk cId="2173118003" sldId="315"/>
        </pc:sldMkLst>
        <pc:spChg chg="mod">
          <ac:chgData name="Heinz-Juergen Krug" userId="eb2eb7c40ce69c86" providerId="LiveId" clId="{A9B30B53-6332-4C0C-A30C-0A3D7502E10A}" dt="2020-07-07T22:41:06.589" v="3531" actId="20577"/>
          <ac:spMkLst>
            <pc:docMk/>
            <pc:sldMk cId="2173118003" sldId="315"/>
            <ac:spMk id="3" creationId="{00000000-0000-0000-0000-000000000000}"/>
          </ac:spMkLst>
        </pc:spChg>
      </pc:sldChg>
      <pc:sldChg chg="modSp add mod addCm delCm modNotesTx">
        <pc:chgData name="Heinz-Juergen Krug" userId="eb2eb7c40ce69c86" providerId="LiveId" clId="{A9B30B53-6332-4C0C-A30C-0A3D7502E10A}" dt="2020-07-06T22:56:53.909" v="3152" actId="20577"/>
        <pc:sldMkLst>
          <pc:docMk/>
          <pc:sldMk cId="3589357199" sldId="316"/>
        </pc:sldMkLst>
        <pc:spChg chg="mod">
          <ac:chgData name="Heinz-Juergen Krug" userId="eb2eb7c40ce69c86" providerId="LiveId" clId="{A9B30B53-6332-4C0C-A30C-0A3D7502E10A}" dt="2020-07-06T22:54:17.675" v="3115" actId="20577"/>
          <ac:spMkLst>
            <pc:docMk/>
            <pc:sldMk cId="3589357199" sldId="316"/>
            <ac:spMk id="3" creationId="{00000000-0000-0000-0000-000000000000}"/>
          </ac:spMkLst>
        </pc:spChg>
      </pc:sldChg>
      <pc:sldChg chg="modSp add mod modNotesTx">
        <pc:chgData name="Heinz-Juergen Krug" userId="eb2eb7c40ce69c86" providerId="LiveId" clId="{A9B30B53-6332-4C0C-A30C-0A3D7502E10A}" dt="2020-07-07T22:49:06.135" v="3699" actId="20577"/>
        <pc:sldMkLst>
          <pc:docMk/>
          <pc:sldMk cId="2963863259" sldId="317"/>
        </pc:sldMkLst>
        <pc:spChg chg="mod">
          <ac:chgData name="Heinz-Juergen Krug" userId="eb2eb7c40ce69c86" providerId="LiveId" clId="{A9B30B53-6332-4C0C-A30C-0A3D7502E10A}" dt="2020-07-04T09:33:48.635" v="370" actId="20577"/>
          <ac:spMkLst>
            <pc:docMk/>
            <pc:sldMk cId="2963863259" sldId="317"/>
            <ac:spMk id="2" creationId="{00000000-0000-0000-0000-000000000000}"/>
          </ac:spMkLst>
        </pc:spChg>
        <pc:spChg chg="mod">
          <ac:chgData name="Heinz-Juergen Krug" userId="eb2eb7c40ce69c86" providerId="LiveId" clId="{A9B30B53-6332-4C0C-A30C-0A3D7502E10A}" dt="2020-07-07T22:49:06.135" v="3699" actId="20577"/>
          <ac:spMkLst>
            <pc:docMk/>
            <pc:sldMk cId="2963863259" sldId="317"/>
            <ac:spMk id="3" creationId="{00000000-0000-0000-0000-000000000000}"/>
          </ac:spMkLst>
        </pc:spChg>
      </pc:sldChg>
      <pc:sldChg chg="addSp delSp modSp add mod modNotesTx">
        <pc:chgData name="Heinz-Juergen Krug" userId="eb2eb7c40ce69c86" providerId="LiveId" clId="{A9B30B53-6332-4C0C-A30C-0A3D7502E10A}" dt="2020-07-07T22:37:51.496" v="3488"/>
        <pc:sldMkLst>
          <pc:docMk/>
          <pc:sldMk cId="3293444383" sldId="318"/>
        </pc:sldMkLst>
        <pc:spChg chg="del mod">
          <ac:chgData name="Heinz-Juergen Krug" userId="eb2eb7c40ce69c86" providerId="LiveId" clId="{A9B30B53-6332-4C0C-A30C-0A3D7502E10A}" dt="2020-07-03T23:02:37.453" v="179"/>
          <ac:spMkLst>
            <pc:docMk/>
            <pc:sldMk cId="3293444383" sldId="318"/>
            <ac:spMk id="3" creationId="{00000000-0000-0000-0000-000000000000}"/>
          </ac:spMkLst>
        </pc:spChg>
        <pc:picChg chg="add del mod">
          <ac:chgData name="Heinz-Juergen Krug" userId="eb2eb7c40ce69c86" providerId="LiveId" clId="{A9B30B53-6332-4C0C-A30C-0A3D7502E10A}" dt="2020-07-03T23:02:05.962" v="174" actId="478"/>
          <ac:picMkLst>
            <pc:docMk/>
            <pc:sldMk cId="3293444383" sldId="318"/>
            <ac:picMk id="6" creationId="{BC998E55-C646-429C-8942-7CDA5A038CEF}"/>
          </ac:picMkLst>
        </pc:picChg>
        <pc:picChg chg="add mod">
          <ac:chgData name="Heinz-Juergen Krug" userId="eb2eb7c40ce69c86" providerId="LiveId" clId="{A9B30B53-6332-4C0C-A30C-0A3D7502E10A}" dt="2020-07-07T22:37:51.496" v="3488"/>
          <ac:picMkLst>
            <pc:docMk/>
            <pc:sldMk cId="3293444383" sldId="318"/>
            <ac:picMk id="7" creationId="{0490CE8D-0918-4880-A7B8-5DFEA243DE86}"/>
          </ac:picMkLst>
        </pc:picChg>
      </pc:sldChg>
      <pc:sldChg chg="addSp modSp add mod modNotesTx">
        <pc:chgData name="Heinz-Juergen Krug" userId="eb2eb7c40ce69c86" providerId="LiveId" clId="{A9B30B53-6332-4C0C-A30C-0A3D7502E10A}" dt="2020-07-07T23:00:18.694" v="3789" actId="20577"/>
        <pc:sldMkLst>
          <pc:docMk/>
          <pc:sldMk cId="1999187703" sldId="319"/>
        </pc:sldMkLst>
        <pc:spChg chg="mod">
          <ac:chgData name="Heinz-Juergen Krug" userId="eb2eb7c40ce69c86" providerId="LiveId" clId="{A9B30B53-6332-4C0C-A30C-0A3D7502E10A}" dt="2020-07-05T09:56:41.814" v="703" actId="20577"/>
          <ac:spMkLst>
            <pc:docMk/>
            <pc:sldMk cId="1999187703" sldId="319"/>
            <ac:spMk id="3" creationId="{00000000-0000-0000-0000-000000000000}"/>
          </ac:spMkLst>
        </pc:spChg>
        <pc:picChg chg="add mod">
          <ac:chgData name="Heinz-Juergen Krug" userId="eb2eb7c40ce69c86" providerId="LiveId" clId="{A9B30B53-6332-4C0C-A30C-0A3D7502E10A}" dt="2020-07-04T09:39:02.748" v="439" actId="1076"/>
          <ac:picMkLst>
            <pc:docMk/>
            <pc:sldMk cId="1999187703" sldId="319"/>
            <ac:picMk id="6" creationId="{BAF43918-77A7-4C25-818D-770B7FD7BB54}"/>
          </ac:picMkLst>
        </pc:picChg>
      </pc:sldChg>
      <pc:sldChg chg="modSp add mod modNotesTx">
        <pc:chgData name="Heinz-Juergen Krug" userId="eb2eb7c40ce69c86" providerId="LiveId" clId="{A9B30B53-6332-4C0C-A30C-0A3D7502E10A}" dt="2020-07-06T23:10:59.550" v="3213" actId="20577"/>
        <pc:sldMkLst>
          <pc:docMk/>
          <pc:sldMk cId="2092840329" sldId="320"/>
        </pc:sldMkLst>
        <pc:spChg chg="mod">
          <ac:chgData name="Heinz-Juergen Krug" userId="eb2eb7c40ce69c86" providerId="LiveId" clId="{A9B30B53-6332-4C0C-A30C-0A3D7502E10A}" dt="2020-07-06T10:34:57.206" v="2370" actId="113"/>
          <ac:spMkLst>
            <pc:docMk/>
            <pc:sldMk cId="2092840329" sldId="320"/>
            <ac:spMk id="3" creationId="{00000000-0000-0000-0000-000000000000}"/>
          </ac:spMkLst>
        </pc:spChg>
      </pc:sldChg>
      <pc:sldChg chg="new del">
        <pc:chgData name="Heinz-Juergen Krug" userId="eb2eb7c40ce69c86" providerId="LiveId" clId="{A9B30B53-6332-4C0C-A30C-0A3D7502E10A}" dt="2020-07-05T09:51:08.060" v="665" actId="680"/>
        <pc:sldMkLst>
          <pc:docMk/>
          <pc:sldMk cId="3001670270" sldId="320"/>
        </pc:sldMkLst>
      </pc:sldChg>
      <pc:sldChg chg="modSp add mod modNotesTx">
        <pc:chgData name="Heinz-Juergen Krug" userId="eb2eb7c40ce69c86" providerId="LiveId" clId="{A9B30B53-6332-4C0C-A30C-0A3D7502E10A}" dt="2020-07-06T10:35:19.071" v="2371" actId="20577"/>
        <pc:sldMkLst>
          <pc:docMk/>
          <pc:sldMk cId="3876399581" sldId="321"/>
        </pc:sldMkLst>
        <pc:spChg chg="mod">
          <ac:chgData name="Heinz-Juergen Krug" userId="eb2eb7c40ce69c86" providerId="LiveId" clId="{A9B30B53-6332-4C0C-A30C-0A3D7502E10A}" dt="2020-07-06T10:35:19.071" v="2371" actId="20577"/>
          <ac:spMkLst>
            <pc:docMk/>
            <pc:sldMk cId="3876399581" sldId="321"/>
            <ac:spMk id="3" creationId="{00000000-0000-0000-0000-000000000000}"/>
          </ac:spMkLst>
        </pc:spChg>
      </pc:sldChg>
      <pc:sldChg chg="modSp add mod">
        <pc:chgData name="Heinz-Juergen Krug" userId="eb2eb7c40ce69c86" providerId="LiveId" clId="{A9B30B53-6332-4C0C-A30C-0A3D7502E10A}" dt="2020-07-05T22:24:20.823" v="2114" actId="5793"/>
        <pc:sldMkLst>
          <pc:docMk/>
          <pc:sldMk cId="3867196429" sldId="322"/>
        </pc:sldMkLst>
        <pc:spChg chg="mod">
          <ac:chgData name="Heinz-Juergen Krug" userId="eb2eb7c40ce69c86" providerId="LiveId" clId="{A9B30B53-6332-4C0C-A30C-0A3D7502E10A}" dt="2020-07-05T22:24:20.823" v="2114" actId="5793"/>
          <ac:spMkLst>
            <pc:docMk/>
            <pc:sldMk cId="3867196429" sldId="322"/>
            <ac:spMk id="3" creationId="{00000000-0000-0000-0000-000000000000}"/>
          </ac:spMkLst>
        </pc:spChg>
      </pc:sldChg>
      <pc:sldChg chg="modSp add mod">
        <pc:chgData name="Heinz-Juergen Krug" userId="eb2eb7c40ce69c86" providerId="LiveId" clId="{A9B30B53-6332-4C0C-A30C-0A3D7502E10A}" dt="2020-07-06T13:20:35.074" v="2624" actId="14100"/>
        <pc:sldMkLst>
          <pc:docMk/>
          <pc:sldMk cId="2597187349" sldId="323"/>
        </pc:sldMkLst>
        <pc:spChg chg="mod">
          <ac:chgData name="Heinz-Juergen Krug" userId="eb2eb7c40ce69c86" providerId="LiveId" clId="{A9B30B53-6332-4C0C-A30C-0A3D7502E10A}" dt="2020-07-06T13:20:35.074" v="2624" actId="14100"/>
          <ac:spMkLst>
            <pc:docMk/>
            <pc:sldMk cId="2597187349" sldId="323"/>
            <ac:spMk id="3" creationId="{00000000-0000-0000-0000-000000000000}"/>
          </ac:spMkLst>
        </pc:spChg>
      </pc:sldChg>
      <pc:sldChg chg="modSp add mod modNotesTx">
        <pc:chgData name="Heinz-Juergen Krug" userId="eb2eb7c40ce69c86" providerId="LiveId" clId="{A9B30B53-6332-4C0C-A30C-0A3D7502E10A}" dt="2020-07-05T18:01:24.830" v="1771" actId="6549"/>
        <pc:sldMkLst>
          <pc:docMk/>
          <pc:sldMk cId="950515159" sldId="324"/>
        </pc:sldMkLst>
        <pc:spChg chg="mod">
          <ac:chgData name="Heinz-Juergen Krug" userId="eb2eb7c40ce69c86" providerId="LiveId" clId="{A9B30B53-6332-4C0C-A30C-0A3D7502E10A}" dt="2020-07-05T18:01:24.830" v="1771" actId="6549"/>
          <ac:spMkLst>
            <pc:docMk/>
            <pc:sldMk cId="950515159" sldId="324"/>
            <ac:spMk id="3" creationId="{00000000-0000-0000-0000-000000000000}"/>
          </ac:spMkLst>
        </pc:spChg>
      </pc:sldChg>
      <pc:sldChg chg="addSp delSp modSp add mod modNotesTx">
        <pc:chgData name="Heinz-Juergen Krug" userId="eb2eb7c40ce69c86" providerId="LiveId" clId="{A9B30B53-6332-4C0C-A30C-0A3D7502E10A}" dt="2020-07-07T22:51:04.007" v="3700"/>
        <pc:sldMkLst>
          <pc:docMk/>
          <pc:sldMk cId="636751952" sldId="325"/>
        </pc:sldMkLst>
        <pc:spChg chg="del mod">
          <ac:chgData name="Heinz-Juergen Krug" userId="eb2eb7c40ce69c86" providerId="LiveId" clId="{A9B30B53-6332-4C0C-A30C-0A3D7502E10A}" dt="2020-07-05T22:36:30.925" v="2214"/>
          <ac:spMkLst>
            <pc:docMk/>
            <pc:sldMk cId="636751952" sldId="325"/>
            <ac:spMk id="3" creationId="{00000000-0000-0000-0000-000000000000}"/>
          </ac:spMkLst>
        </pc:spChg>
        <pc:picChg chg="add mod">
          <ac:chgData name="Heinz-Juergen Krug" userId="eb2eb7c40ce69c86" providerId="LiveId" clId="{A9B30B53-6332-4C0C-A30C-0A3D7502E10A}" dt="2020-07-07T22:51:04.007" v="3700"/>
          <ac:picMkLst>
            <pc:docMk/>
            <pc:sldMk cId="636751952" sldId="325"/>
            <ac:picMk id="6" creationId="{C0F487FB-45C4-4539-BFB4-02296E377DD1}"/>
          </ac:picMkLst>
        </pc:picChg>
      </pc:sldChg>
      <pc:sldChg chg="modSp add mod ord modNotesTx">
        <pc:chgData name="Heinz-Juergen Krug" userId="eb2eb7c40ce69c86" providerId="LiveId" clId="{A9B30B53-6332-4C0C-A30C-0A3D7502E10A}" dt="2020-07-06T23:12:56.570" v="3215" actId="20577"/>
        <pc:sldMkLst>
          <pc:docMk/>
          <pc:sldMk cId="405779204" sldId="326"/>
        </pc:sldMkLst>
        <pc:spChg chg="mod">
          <ac:chgData name="Heinz-Juergen Krug" userId="eb2eb7c40ce69c86" providerId="LiveId" clId="{A9B30B53-6332-4C0C-A30C-0A3D7502E10A}" dt="2020-07-05T22:47:35.174" v="2277" actId="113"/>
          <ac:spMkLst>
            <pc:docMk/>
            <pc:sldMk cId="405779204" sldId="326"/>
            <ac:spMk id="3" creationId="{00000000-0000-0000-0000-000000000000}"/>
          </ac:spMkLst>
        </pc:spChg>
      </pc:sldChg>
      <pc:sldChg chg="modSp add mod modNotesTx">
        <pc:chgData name="Heinz-Juergen Krug" userId="eb2eb7c40ce69c86" providerId="LiveId" clId="{A9B30B53-6332-4C0C-A30C-0A3D7502E10A}" dt="2020-07-06T23:13:10.730" v="3219" actId="20577"/>
        <pc:sldMkLst>
          <pc:docMk/>
          <pc:sldMk cId="405796258" sldId="327"/>
        </pc:sldMkLst>
        <pc:spChg chg="mod">
          <ac:chgData name="Heinz-Juergen Krug" userId="eb2eb7c40ce69c86" providerId="LiveId" clId="{A9B30B53-6332-4C0C-A30C-0A3D7502E10A}" dt="2020-07-05T22:52:57.547" v="2308" actId="5793"/>
          <ac:spMkLst>
            <pc:docMk/>
            <pc:sldMk cId="405796258" sldId="327"/>
            <ac:spMk id="3" creationId="{00000000-0000-0000-0000-000000000000}"/>
          </ac:spMkLst>
        </pc:spChg>
      </pc:sldChg>
      <pc:sldChg chg="modSp mod">
        <pc:chgData name="Heinz-Juergen Krug" userId="eb2eb7c40ce69c86" providerId="LiveId" clId="{A9B30B53-6332-4C0C-A30C-0A3D7502E10A}" dt="2020-07-07T23:01:07.655" v="3828" actId="20577"/>
        <pc:sldMkLst>
          <pc:docMk/>
          <pc:sldMk cId="2611508050" sldId="328"/>
        </pc:sldMkLst>
        <pc:spChg chg="mod">
          <ac:chgData name="Heinz-Juergen Krug" userId="eb2eb7c40ce69c86" providerId="LiveId" clId="{A9B30B53-6332-4C0C-A30C-0A3D7502E10A}" dt="2020-07-05T22:54:43.735" v="2315" actId="20577"/>
          <ac:spMkLst>
            <pc:docMk/>
            <pc:sldMk cId="2611508050" sldId="328"/>
            <ac:spMk id="2" creationId="{00000000-0000-0000-0000-000000000000}"/>
          </ac:spMkLst>
        </pc:spChg>
        <pc:spChg chg="mod">
          <ac:chgData name="Heinz-Juergen Krug" userId="eb2eb7c40ce69c86" providerId="LiveId" clId="{A9B30B53-6332-4C0C-A30C-0A3D7502E10A}" dt="2020-07-07T23:01:07.655" v="3828" actId="20577"/>
          <ac:spMkLst>
            <pc:docMk/>
            <pc:sldMk cId="2611508050" sldId="328"/>
            <ac:spMk id="5" creationId="{00000000-0000-0000-0000-000000000000}"/>
          </ac:spMkLst>
        </pc:spChg>
      </pc:sldChg>
      <pc:sldChg chg="modSp add mod modNotesTx">
        <pc:chgData name="Heinz-Juergen Krug" userId="eb2eb7c40ce69c86" providerId="LiveId" clId="{A9B30B53-6332-4C0C-A30C-0A3D7502E10A}" dt="2020-07-07T22:39:24.910" v="3495" actId="14100"/>
        <pc:sldMkLst>
          <pc:docMk/>
          <pc:sldMk cId="3557916891" sldId="329"/>
        </pc:sldMkLst>
        <pc:spChg chg="mod">
          <ac:chgData name="Heinz-Juergen Krug" userId="eb2eb7c40ce69c86" providerId="LiveId" clId="{A9B30B53-6332-4C0C-A30C-0A3D7502E10A}" dt="2020-07-07T22:39:24.910" v="3495" actId="14100"/>
          <ac:spMkLst>
            <pc:docMk/>
            <pc:sldMk cId="3557916891" sldId="329"/>
            <ac:spMk id="3" creationId="{00000000-0000-0000-0000-000000000000}"/>
          </ac:spMkLst>
        </pc:spChg>
      </pc:sldChg>
      <pc:sldChg chg="modSp add mod modNotesTx">
        <pc:chgData name="Heinz-Juergen Krug" userId="eb2eb7c40ce69c86" providerId="LiveId" clId="{A9B30B53-6332-4C0C-A30C-0A3D7502E10A}" dt="2020-07-06T23:02:04.501" v="3154" actId="20577"/>
        <pc:sldMkLst>
          <pc:docMk/>
          <pc:sldMk cId="3804769826" sldId="330"/>
        </pc:sldMkLst>
        <pc:spChg chg="mod">
          <ac:chgData name="Heinz-Juergen Krug" userId="eb2eb7c40ce69c86" providerId="LiveId" clId="{A9B30B53-6332-4C0C-A30C-0A3D7502E10A}" dt="2020-07-06T23:01:50.520" v="3153" actId="14100"/>
          <ac:spMkLst>
            <pc:docMk/>
            <pc:sldMk cId="3804769826" sldId="330"/>
            <ac:spMk id="3" creationId="{00000000-0000-0000-0000-000000000000}"/>
          </ac:spMkLst>
        </pc:spChg>
      </pc:sldChg>
      <pc:sldChg chg="addSp delSp modSp add mod">
        <pc:chgData name="Heinz-Juergen Krug" userId="eb2eb7c40ce69c86" providerId="LiveId" clId="{A9B30B53-6332-4C0C-A30C-0A3D7502E10A}" dt="2020-07-06T13:14:35.291" v="2621"/>
        <pc:sldMkLst>
          <pc:docMk/>
          <pc:sldMk cId="2982564353" sldId="331"/>
        </pc:sldMkLst>
        <pc:spChg chg="del mod">
          <ac:chgData name="Heinz-Juergen Krug" userId="eb2eb7c40ce69c86" providerId="LiveId" clId="{A9B30B53-6332-4C0C-A30C-0A3D7502E10A}" dt="2020-07-06T13:14:28.044" v="2620"/>
          <ac:spMkLst>
            <pc:docMk/>
            <pc:sldMk cId="2982564353" sldId="331"/>
            <ac:spMk id="3" creationId="{00000000-0000-0000-0000-000000000000}"/>
          </ac:spMkLst>
        </pc:spChg>
        <pc:picChg chg="add">
          <ac:chgData name="Heinz-Juergen Krug" userId="eb2eb7c40ce69c86" providerId="LiveId" clId="{A9B30B53-6332-4C0C-A30C-0A3D7502E10A}" dt="2020-07-06T13:14:35.291" v="2621"/>
          <ac:picMkLst>
            <pc:docMk/>
            <pc:sldMk cId="2982564353" sldId="331"/>
            <ac:picMk id="6" creationId="{053769E5-24A1-43D0-9F37-AA1211D9480A}"/>
          </ac:picMkLst>
        </pc:picChg>
      </pc:sldChg>
      <pc:sldChg chg="modSp add mod">
        <pc:chgData name="Heinz-Juergen Krug" userId="eb2eb7c40ce69c86" providerId="LiveId" clId="{A9B30B53-6332-4C0C-A30C-0A3D7502E10A}" dt="2020-07-06T21:47:11.911" v="2977" actId="20577"/>
        <pc:sldMkLst>
          <pc:docMk/>
          <pc:sldMk cId="1667206482" sldId="332"/>
        </pc:sldMkLst>
        <pc:spChg chg="mod">
          <ac:chgData name="Heinz-Juergen Krug" userId="eb2eb7c40ce69c86" providerId="LiveId" clId="{A9B30B53-6332-4C0C-A30C-0A3D7502E10A}" dt="2020-07-06T21:47:11.911" v="2977" actId="20577"/>
          <ac:spMkLst>
            <pc:docMk/>
            <pc:sldMk cId="1667206482" sldId="33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F680CE9-4C56-421D-92A7-5B0F441F9FC1}" type="datetimeFigureOut">
              <a:rPr lang="de-DE" smtClean="0"/>
              <a:pPr/>
              <a:t>08.07.2020</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B8EF6A9-5A10-4A65-860E-EFC87A222975}" type="slidenum">
              <a:rPr lang="de-DE" smtClean="0"/>
              <a:pPr/>
              <a:t>‹Nr.›</a:t>
            </a:fld>
            <a:endParaRPr lang="de-DE"/>
          </a:p>
        </p:txBody>
      </p:sp>
    </p:spTree>
    <p:extLst>
      <p:ext uri="{BB962C8B-B14F-4D97-AF65-F5344CB8AC3E}">
        <p14:creationId xmlns:p14="http://schemas.microsoft.com/office/powerpoint/2010/main" val="329725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theguardian.com/profile/danirodrik" TargetMode="External"/><Relationship Id="rId3" Type="http://schemas.openxmlformats.org/officeDocument/2006/relationships/hyperlink" Target="https://www.theguardian.com/profile/nancy-fraser" TargetMode="External"/><Relationship Id="rId7" Type="http://schemas.openxmlformats.org/officeDocument/2006/relationships/hyperlink" Target="https://www.theguardian.com/profile/jan-werner-m-ller"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theguardian.com/profile/saskia-sassen" TargetMode="External"/><Relationship Id="rId11" Type="http://schemas.openxmlformats.org/officeDocument/2006/relationships/hyperlink" Target="https://www.theguardian.com/profile/hajoonchang" TargetMode="External"/><Relationship Id="rId5" Type="http://schemas.openxmlformats.org/officeDocument/2006/relationships/hyperlink" Target="https://www.theguardian.com/profile/chantal-mouffe" TargetMode="External"/><Relationship Id="rId10" Type="http://schemas.openxmlformats.org/officeDocument/2006/relationships/hyperlink" Target="https://www.theguardian.com/profile/gabriel-zucman" TargetMode="External"/><Relationship Id="rId4" Type="http://schemas.openxmlformats.org/officeDocument/2006/relationships/hyperlink" Target="https://www.theguardian.com/profile/susan-neiman" TargetMode="External"/><Relationship Id="rId9" Type="http://schemas.openxmlformats.org/officeDocument/2006/relationships/hyperlink" Target="https://www.theguardian.com/profile/thomas-pikett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Titel eines Buchs von Sabine Nuss – Untertitel: Die große Wiederaneignung und das vergiftete Versprechen des Privateigentums. (2019, Dietz Berlin).</a:t>
            </a:r>
            <a:br>
              <a:rPr lang="de-DE" dirty="0"/>
            </a:br>
            <a:r>
              <a:rPr lang="de-DE" dirty="0"/>
              <a:t>Beschreibung, Inhaltsverzeichnis und das Kapitel IV („</a:t>
            </a:r>
            <a:r>
              <a:rPr lang="de-DE" dirty="0">
                <a:effectLst/>
                <a:latin typeface="Verdana" panose="020B0604030504040204" pitchFamily="34" charset="0"/>
              </a:rPr>
              <a:t>Die »große Wiederaneignung« / Die »kleine Wiederaneignung« / Das Versprechen des gesellschaftlichen Eigentums) zum Download.</a:t>
            </a:r>
            <a:endParaRPr lang="de-DE" dirty="0"/>
          </a:p>
        </p:txBody>
      </p:sp>
      <p:sp>
        <p:nvSpPr>
          <p:cNvPr id="4" name="Foliennummernplatzhalter 3"/>
          <p:cNvSpPr>
            <a:spLocks noGrp="1"/>
          </p:cNvSpPr>
          <p:nvPr>
            <p:ph type="sldNum" sz="quarter" idx="10"/>
          </p:nvPr>
        </p:nvSpPr>
        <p:spPr/>
        <p:txBody>
          <a:bodyPr/>
          <a:lstStyle/>
          <a:p>
            <a:fld id="{34FB7DDA-E02A-4892-8652-A73E53E696C7}" type="slidenum">
              <a:rPr lang="de-DE" smtClean="0"/>
              <a:pPr/>
              <a:t>1</a:t>
            </a:fld>
            <a:endParaRPr lang="de-DE"/>
          </a:p>
        </p:txBody>
      </p:sp>
    </p:spTree>
    <p:extLst>
      <p:ext uri="{BB962C8B-B14F-4D97-AF65-F5344CB8AC3E}">
        <p14:creationId xmlns:p14="http://schemas.microsoft.com/office/powerpoint/2010/main" val="13311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3134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898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70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836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0"/>
              </a:spcAft>
            </a:pPr>
            <a:r>
              <a:rPr lang="de-DE" dirty="0" err="1"/>
              <a:t>Attac</a:t>
            </a:r>
            <a:r>
              <a:rPr lang="de-DE" dirty="0"/>
              <a:t> Ko-Kreis, 17.6.2020: </a:t>
            </a:r>
            <a:r>
              <a:rPr lang="de-DE" sz="1800" b="1" kern="150" dirty="0">
                <a:effectLst/>
                <a:latin typeface="Calibri" panose="020F0502020204030204" pitchFamily="34" charset="0"/>
                <a:ea typeface="SimSun" panose="02010600030101010101" pitchFamily="2" charset="-122"/>
                <a:cs typeface="Tahoma" panose="020B0604030504040204" pitchFamily="34" charset="0"/>
              </a:rPr>
              <a:t>Der falsche Weg  -  Zur Einschätzung des Konjunkturprogramms der Bundesregierung</a:t>
            </a:r>
            <a:endParaRPr lang="de-DE" sz="1800" kern="150" dirty="0">
              <a:effectLst/>
              <a:latin typeface="Calibri" panose="020F0502020204030204" pitchFamily="34" charset="0"/>
              <a:ea typeface="SimSun" panose="02010600030101010101" pitchFamily="2" charset="-122"/>
              <a:cs typeface="Tahoma" panose="020B0604030504040204" pitchFamily="34" charset="0"/>
            </a:endParaRP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Die Bundesregierung plant ein Konjunkturpaket im Wert von 130 Mrd. Euro um die Effekte der Corona-Pandemie bzw. der ihr folgenden Wirtschaftskrise abzumildern. Unter anderem wird der Mehrwertsteuersatz im zweiten Halbjahr 2020 von 19 auf 16% sinken. Weiterhin soll der Ausbau digitaler Infrastruktur in Schulen vorangebracht werden, Familien erhalten eine Einmalzahlung von €300 pro Kind, der Kauf von Elektrofahrzeugen wird gefördert und auch im Gesundheitswesen sowie im Klimaschutz wird es Investitionen geben.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Aus einer linken, progressiven und emanzipatorischen Perspektive lässt sich mal wieder mit Staunen feststellen, wie viel Geld in Krisenzeiten für die Erhaltung des Status-Quo in kürzester Zeit zur Verfügung gestellt werden kann. Denn auch wenn in Teilen des Paketes Ansätze zu erahnen sind, wie ein richtiger Weg hätte verfolgt werden können, so kommen diese tatsächlich nicht zum Tragen. Stattdessen finden wir mal wieder dieselben alten Maßnahmen, die für die Probleme unserer Zeit und der Zukunft keine Lösung mehr sind.</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Die Zäsur durch Corona muss genutzt werden, die Prioritäten geradezurücken, die Menschen in den Mittelpunkt zu stellen und zu tun, #waswirklichwichtigist. Wir brauchen keine Wiederbelebung der bestehenden Wirtschaftsstrukturen, sondern ihren radikalen sozial-ökologischen Umbau. Eine zukunftsorientierte Wirtschafts- und Sozialpolitik muss einen Beitrag zur Beantwortung der globalen Klima-, Ressourcen- und Verteilungsgerechtigkeit leisten.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Dabei sind wir uns bewusst, dass ein Umbau bestehender Wirtschaftsstrukturen die Sicherung bestehender Arbeitsplätze infrage stellt. Das schafft Verunsicherung bei den Beschäftigten. Aber statt weiter Existenzängste zu schüren, um Profitinteressen zu schützen, braucht es eine breite gesellschaftliche Auseinandersetzung um die „Arbeit der Zukunft“. Dazu gehören der Umbau der Autoindustrie in eine Mobilitätsindustrie, die gezielte Umschulung in benötigte Berufe im Handwerk oder Pflegebereiche, dazu gehören eine allgemeine Arbeitszeitverkürzung und ein emanzipatorisches Grundeinkommen.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Dazu gehört aber auch eine andere geschlechtliche Arbeitsteilung. Von den Folgen der Corona-Pandemie waren Frauen besonders betroffen. Schon unter Nicht-Krisenbedingungen lastet nicht nur der größte Teil der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Carearbeit</a:t>
            </a:r>
            <a:r>
              <a:rPr lang="de-DE" sz="1800" kern="150" dirty="0">
                <a:effectLst/>
                <a:latin typeface="Calibri" panose="020F0502020204030204" pitchFamily="34" charset="0"/>
                <a:ea typeface="SimSun" panose="02010600030101010101" pitchFamily="2" charset="-122"/>
                <a:cs typeface="Tahoma" panose="020B0604030504040204" pitchFamily="34" charset="0"/>
              </a:rPr>
              <a:t> auf ihnen, auch im sonstigen Arbeitsleben werden sie systematisch benachteiligt, was Bezahlung und Qualität der Arbeitsplätze, Aufstiegschancen und Gestaltungsmöglichkeiten angeht. Während des Lockdowns haben sie die Folgen im Wesentlichen aufgefangen und auch von den krisenbedingten Arbeitsplatzverlusten werden Frauen überproportional betroffen sein. Das Konjunkturpaket ignoriert dies völlig und beinhaltet keine einzige Maßnahme, die der besonderen Krisenbelastung von Frauen gerecht wird.</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Dabei könnte ein denken von einer geschlechtergerechten Arbeitsteilung her genau die Fragen auf die Tagesordnung setzen, die einen strukturellen Ausweg aus der Krise befördern würden. Das wären Fragen wie: Welche Tätigkeiten, welche Arbeitsplätze sind wirklich systemrelevant? Welche Produkte und Dienstleistungen befördern das gute Leben aller? Welche gesellschaftlichen Infrastrukturen sind notwendig, damit diese Tätigkeiten getan und diese Produkte hergestellt werden können?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Stattdessen will die Bundesregierung den Kauf von Elektrofahrzeugen bzw. der Austausch von alten Verbrennern mit neuen Elektrofahrzeugen fördern. Hierzu wird es Kaufprämien von bis zu €6.000 bei Anschaffungswert von €40.000 geben und auch die Kfz-Steuer wird stärker an Emissionen angepasst.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Attac</a:t>
            </a:r>
            <a:r>
              <a:rPr lang="de-DE" sz="1800" kern="150" dirty="0">
                <a:effectLst/>
                <a:latin typeface="Calibri" panose="020F0502020204030204" pitchFamily="34" charset="0"/>
                <a:ea typeface="SimSun" panose="02010600030101010101" pitchFamily="2" charset="-122"/>
                <a:cs typeface="Tahoma" panose="020B0604030504040204" pitchFamily="34" charset="0"/>
              </a:rPr>
              <a:t> hat in seiner Kampagne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einfach.umsteigen</a:t>
            </a:r>
            <a:r>
              <a:rPr lang="de-DE" sz="1800" kern="150" dirty="0">
                <a:effectLst/>
                <a:latin typeface="Calibri" panose="020F0502020204030204" pitchFamily="34" charset="0"/>
                <a:ea typeface="SimSun" panose="02010600030101010101" pitchFamily="2" charset="-122"/>
                <a:cs typeface="Tahoma" panose="020B0604030504040204" pitchFamily="34" charset="0"/>
              </a:rPr>
              <a:t>“ schon hinlänglich thematisiert, dass wir eine Verkehrswende und keine Antriebswende brauchen.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Auch wenn eine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Abwrackprmämie</a:t>
            </a:r>
            <a:r>
              <a:rPr lang="de-DE" sz="1800" kern="150" dirty="0">
                <a:effectLst/>
                <a:latin typeface="Calibri" panose="020F0502020204030204" pitchFamily="34" charset="0"/>
                <a:ea typeface="SimSun" panose="02010600030101010101" pitchFamily="2" charset="-122"/>
                <a:cs typeface="Tahoma" panose="020B0604030504040204" pitchFamily="34" charset="0"/>
              </a:rPr>
              <a:t> 2.0 durch Druck von der Straße verhindert werden konnte, so bleibt die Regierung doch weit hinter dem was nötig und machbar wäre um die individualisierte Mobilität zu Gunsten von klimafreundlicher Mobilität für alle zurück zu drängen.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Eine 300€ Einmalzahlung pro Kind ist Signal an Familien, aber was ist mit all denen Menschen, die ebenfalls stark von der Krise betroffen sind und keine Kinder haben? Was ist z.B. mit Künstlern und anderen Kreativen, die ihrem Beruf in Zeiten von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Social-Distancing</a:t>
            </a:r>
            <a:r>
              <a:rPr lang="de-DE" sz="1800" kern="150" dirty="0">
                <a:effectLst/>
                <a:latin typeface="Calibri" panose="020F0502020204030204" pitchFamily="34" charset="0"/>
                <a:ea typeface="SimSun" panose="02010600030101010101" pitchFamily="2" charset="-122"/>
                <a:cs typeface="Tahoma" panose="020B0604030504040204" pitchFamily="34" charset="0"/>
              </a:rPr>
              <a:t> nicht nach nachgehen können? In Hong-Kong gab es immerhin eine Einmalzahlung für jeden Menschen. Auch wenn dies nichts an der immer extremer werdenden Vermögensungleichheit in Deutschland ändern würde, die im Konjunkturpaket auch mit keiner Silbe erwähnt wird, so könnte diese Maßnahme zumindest die unmittelbare Not einiger lindern. Es sind besonders die einkommensschwachen Familien die von den Maßnahmen nicht oder nicht genug profitieren. Dies zeigt sich auch bei der Senkung der Mehrwertsteuer. Diese begünstigt insbesondere Menschen mit hoher Kaufkraft.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Gesundheitspolitik laut Konjunkturpaket beutetet wohl vor allem, die Versorgung mit Sicherheitsausrüstung und digitaler Infrastruktur sicherzustellen. Auch sollen Schutzausrüstung sowie Medikamente wieder zu größeren Teilen in Deutschland produziert werden. Mit keinem Wort wird der Pflegenotstand oder die nicht tragbaren Arbeitsbedingungen vor allem für Krankenpfleger*innen in unseren Krankenhäusern erwähnt. Gerade in diesem Bereich hat die Corona-Pandemie klar aufgezeigt, dass ‚der Markt‘ bzw. eine Herangehensweise nach kapitalistischem Denken eben nicht den Anforderungen der Menschen gerecht wird, sondern am ehesten den Anforderungen derer, die Aktien bei den großen Krankenhauskonzernen halten. Das Konjunkturpaket ändert nichts an der Profitorientierung im Gesundheitswesen, DRGs werden beibehalten, die Sinnhaftigkeit der Rolle von Patenten und von Krankenhauskonzernen nicht in Frage gestellt. Es geht offenkundig um die Frage (nationaler/europäischer) Souveränität und nicht darum, wie ein öffentliches Gesundheitswesen für alle aussehen kann.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Auch Rüstungsprojekte werden gefördert. Um Arbeitsplätze zu retten, ist der Regierung (fast) jede Maßnahme recht. Aber über ‚der Rettung‘ der Wirtschaft und der Arbeitsplätze kommt die viel wichtigere Rettung des Klimas viel zu kurz. Dass die Regierung Wasserstofftechnologien fördern will ist eine der wenigen eher positiven Aspekte, wobei auch hier zu klären ist, ob dies nicht die Förderung der energieintensiven Industrie durch die Hintertür darstellt (Stichwort „grüner Stahl“). Bei gleichzeitiger Förderung von individualisierter Elektromobilität und den mehr als zweifelhaften Maßnahmen im Bereich Gesundheit sind wir alles andere als auf dem Weg in eine sozialere und ökologischere Gesellschaft. Es gewinnen wieder die, die immer gewinnen und es verlieren insbesondere die, die auch vor Corona schon von Armut und Ausgrenzung betroffen waren. Aber zu den großen Verlierern zählen auch zukünftige Generationen, die unser „weiter-so“ noch sehr teuer bezahlen werden müssen.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Bei 50 Mrd. geplanter Neuverschuldung muss sich die Regierung die Frage gefallen lassen, warum das Geld immer nur dann da ist, wenn auch Großkonzerne (jetzt Lufthansa, 2008 die Autoindustrie und Banken) in Schieflage geraten, aber in ‚guten Zeiten‘ im Gesundheitswesen und in anderen sozialen Bereichen immer mehr gekürzt und gespart wird. Dieses Konjunkturpaket zeigt mal wieder, dass die Wirtschaft nicht für die Menschen da ist, sondern dass sie auf Kosten der Menschen um jeden Preis „gerettet“ werden soll. Warum Unternehmen, die mithilfe von Offshore-Firmen aktiv Steuerraub betreiben, und die in Falle Lufthansa noch aktiv zum weiteren Anheizen des Klimas beitragen, jetzt von der Allgemeinheit „gerettet“ werden sollen, ist insbesondere vor dem Hintergrund der Klimakrise unbegreiflich. Der Restart der Wirtschaft wird aus der Perspektive der Betriebe gedacht. Wieder einmal verspielt die Regierung damit die Chance, im Sinne der Menschen und des Klimas zu fragen, was denn die Güter und Dienstleistungen wären, die für ein gutes, nachhaltiges Leben aller notwendig sind, und den Neustart von daher zu planen. Es zeigt sich einmal mehr: die Richtung stimmt nicht. Wir brauchen keine kleinen Korrekturen am Status-Quo, sondern nichts weniger als eine sozial ökologische Transformation.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Das Konjunkturpaket wird über Schulden finanziert. Es ist zu befürchten, dass der Abbau der Schulden zukünftig dafür genutzt wird die Kürzung von Sozialleistungen zu rechtfertigen. Dabei könnten die Ausgaben für das Konjunkturpaket für die Besteuerung größer Vermögen gedeckt werden. Deshalb tritt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Attac</a:t>
            </a:r>
            <a:r>
              <a:rPr lang="de-DE" sz="1800" kern="150" dirty="0">
                <a:effectLst/>
                <a:latin typeface="Calibri" panose="020F0502020204030204" pitchFamily="34" charset="0"/>
                <a:ea typeface="SimSun" panose="02010600030101010101" pitchFamily="2" charset="-122"/>
                <a:cs typeface="Tahoma" panose="020B0604030504040204" pitchFamily="34" charset="0"/>
              </a:rPr>
              <a:t> tritt für eine Vermögenssteuer auf Millionenvermögen, die Finanztransaktionssteuer sowie die Schließung aller auch internationalen Steuerschlupflöcher ein. Zudem ist aus Sicht von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Attac</a:t>
            </a:r>
            <a:r>
              <a:rPr lang="de-DE" sz="1800" kern="150" dirty="0">
                <a:effectLst/>
                <a:latin typeface="Calibri" panose="020F0502020204030204" pitchFamily="34" charset="0"/>
                <a:ea typeface="SimSun" panose="02010600030101010101" pitchFamily="2" charset="-122"/>
                <a:cs typeface="Tahoma" panose="020B0604030504040204" pitchFamily="34" charset="0"/>
              </a:rPr>
              <a:t> die Senkung des Rüstungshaushaltes ein geeignetes Mittel, staatliche Ausgaben zu senken.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Als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Attac</a:t>
            </a:r>
            <a:r>
              <a:rPr lang="de-DE" sz="1800" kern="150" dirty="0">
                <a:effectLst/>
                <a:latin typeface="Calibri" panose="020F0502020204030204" pitchFamily="34" charset="0"/>
                <a:ea typeface="SimSun" panose="02010600030101010101" pitchFamily="2" charset="-122"/>
                <a:cs typeface="Tahoma" panose="020B0604030504040204" pitchFamily="34" charset="0"/>
              </a:rPr>
              <a:t> Deutschland setzen wir uns auch im europäischen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Attac</a:t>
            </a:r>
            <a:r>
              <a:rPr lang="de-DE" sz="1800" kern="150" dirty="0">
                <a:effectLst/>
                <a:latin typeface="Calibri" panose="020F0502020204030204" pitchFamily="34" charset="0"/>
                <a:ea typeface="SimSun" panose="02010600030101010101" pitchFamily="2" charset="-122"/>
                <a:cs typeface="Tahoma" panose="020B0604030504040204" pitchFamily="34" charset="0"/>
              </a:rPr>
              <a:t>-Netzwerk EAN für einen Systemwandel hin zu Klimagerechtigkeit, sozialer Sicherheit, Pflege und Demokratie ein. Das beinhaltet auch eine solidarische Unterstützung der am stärksten von der Krise betroffenen europäischen Länder. Die Mittel dafür sind wesentlich durch Besteuerung von großen Privatvermögen, aber auch durch Kürzung der EU-Mittel für "Sicherheit und Verteidigung" aufzubringen.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87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u="sng" dirty="0">
                <a:solidFill>
                  <a:srgbClr val="0000FF"/>
                </a:solidFill>
                <a:effectLst/>
                <a:latin typeface="Times New Roman" panose="02020603050405020304" pitchFamily="18" charset="0"/>
                <a:ea typeface="Times New Roman" panose="02020603050405020304" pitchFamily="18" charset="0"/>
                <a:hlinkClick r:id="rId3"/>
              </a:rPr>
              <a:t>Nancy Fraser</a:t>
            </a:r>
            <a:r>
              <a:rPr lang="en-US" sz="1200" dirty="0">
                <a:effectLst/>
                <a:latin typeface="Times New Roman" panose="02020603050405020304" pitchFamily="18" charset="0"/>
                <a:ea typeface="Times New Roman" panose="02020603050405020304" pitchFamily="18" charset="0"/>
              </a:rPr>
              <a:t>, </a:t>
            </a:r>
            <a:r>
              <a:rPr lang="en-US" sz="1200" u="sng" dirty="0">
                <a:solidFill>
                  <a:srgbClr val="0000FF"/>
                </a:solidFill>
                <a:effectLst/>
                <a:latin typeface="Times New Roman" panose="02020603050405020304" pitchFamily="18" charset="0"/>
                <a:ea typeface="Times New Roman" panose="02020603050405020304" pitchFamily="18" charset="0"/>
                <a:hlinkClick r:id="rId4"/>
              </a:rPr>
              <a:t>Susan Neiman</a:t>
            </a:r>
            <a:r>
              <a:rPr lang="en-US" sz="1200" dirty="0">
                <a:effectLst/>
                <a:latin typeface="Times New Roman" panose="02020603050405020304" pitchFamily="18" charset="0"/>
                <a:ea typeface="Times New Roman" panose="02020603050405020304" pitchFamily="18" charset="0"/>
              </a:rPr>
              <a:t> , </a:t>
            </a:r>
            <a:r>
              <a:rPr lang="en-US" sz="1200" u="sng" dirty="0">
                <a:solidFill>
                  <a:srgbClr val="0000FF"/>
                </a:solidFill>
                <a:effectLst/>
                <a:latin typeface="Times New Roman" panose="02020603050405020304" pitchFamily="18" charset="0"/>
                <a:ea typeface="Times New Roman" panose="02020603050405020304" pitchFamily="18" charset="0"/>
                <a:hlinkClick r:id="rId5"/>
              </a:rPr>
              <a:t>Chantal </a:t>
            </a:r>
            <a:r>
              <a:rPr lang="en-US" sz="1200" u="sng" dirty="0" err="1">
                <a:solidFill>
                  <a:srgbClr val="0000FF"/>
                </a:solidFill>
                <a:effectLst/>
                <a:latin typeface="Times New Roman" panose="02020603050405020304" pitchFamily="18" charset="0"/>
                <a:ea typeface="Times New Roman" panose="02020603050405020304" pitchFamily="18" charset="0"/>
                <a:hlinkClick r:id="rId5"/>
              </a:rPr>
              <a:t>Mouffe</a:t>
            </a:r>
            <a:r>
              <a:rPr lang="en-US" sz="1200" dirty="0">
                <a:effectLst/>
                <a:latin typeface="Times New Roman" panose="02020603050405020304" pitchFamily="18" charset="0"/>
                <a:ea typeface="Times New Roman" panose="02020603050405020304" pitchFamily="18" charset="0"/>
              </a:rPr>
              <a:t>, </a:t>
            </a:r>
            <a:r>
              <a:rPr lang="en-US" sz="1200" u="sng" dirty="0">
                <a:solidFill>
                  <a:srgbClr val="0000FF"/>
                </a:solidFill>
                <a:effectLst/>
                <a:latin typeface="Times New Roman" panose="02020603050405020304" pitchFamily="18" charset="0"/>
                <a:ea typeface="Times New Roman" panose="02020603050405020304" pitchFamily="18" charset="0"/>
                <a:hlinkClick r:id="rId6"/>
              </a:rPr>
              <a:t>Saskia </a:t>
            </a:r>
            <a:r>
              <a:rPr lang="en-US" sz="1200" u="sng" dirty="0" err="1">
                <a:solidFill>
                  <a:srgbClr val="0000FF"/>
                </a:solidFill>
                <a:effectLst/>
                <a:latin typeface="Times New Roman" panose="02020603050405020304" pitchFamily="18" charset="0"/>
                <a:ea typeface="Times New Roman" panose="02020603050405020304" pitchFamily="18" charset="0"/>
                <a:hlinkClick r:id="rId6"/>
              </a:rPr>
              <a:t>Sassen</a:t>
            </a:r>
            <a:r>
              <a:rPr lang="en-US" sz="1200" dirty="0">
                <a:effectLst/>
                <a:latin typeface="Times New Roman" panose="02020603050405020304" pitchFamily="18" charset="0"/>
                <a:ea typeface="Times New Roman" panose="02020603050405020304" pitchFamily="18" charset="0"/>
              </a:rPr>
              <a:t>, </a:t>
            </a:r>
            <a:r>
              <a:rPr lang="en-US" sz="1200" u="sng" dirty="0">
                <a:solidFill>
                  <a:srgbClr val="0000FF"/>
                </a:solidFill>
                <a:effectLst/>
                <a:latin typeface="Times New Roman" panose="02020603050405020304" pitchFamily="18" charset="0"/>
                <a:ea typeface="Times New Roman" panose="02020603050405020304" pitchFamily="18" charset="0"/>
                <a:hlinkClick r:id="rId7"/>
              </a:rPr>
              <a:t>Jan-Werner Müller</a:t>
            </a:r>
            <a:r>
              <a:rPr lang="en-US" sz="1200" dirty="0">
                <a:effectLst/>
                <a:latin typeface="Times New Roman" panose="02020603050405020304" pitchFamily="18" charset="0"/>
                <a:ea typeface="Times New Roman" panose="02020603050405020304" pitchFamily="18" charset="0"/>
              </a:rPr>
              <a:t>, </a:t>
            </a:r>
            <a:r>
              <a:rPr lang="en-US" sz="1200" u="sng" dirty="0">
                <a:solidFill>
                  <a:srgbClr val="0000FF"/>
                </a:solidFill>
                <a:effectLst/>
                <a:latin typeface="Times New Roman" panose="02020603050405020304" pitchFamily="18" charset="0"/>
                <a:ea typeface="Times New Roman" panose="02020603050405020304" pitchFamily="18" charset="0"/>
                <a:hlinkClick r:id="rId8"/>
              </a:rPr>
              <a:t>Dani Rodrik</a:t>
            </a:r>
            <a:r>
              <a:rPr lang="en-US" sz="1200" dirty="0">
                <a:effectLst/>
                <a:latin typeface="Times New Roman" panose="02020603050405020304" pitchFamily="18" charset="0"/>
                <a:ea typeface="Times New Roman" panose="02020603050405020304" pitchFamily="18" charset="0"/>
              </a:rPr>
              <a:t>, </a:t>
            </a:r>
            <a:r>
              <a:rPr lang="en-US" sz="1200" u="sng" dirty="0">
                <a:solidFill>
                  <a:srgbClr val="0000FF"/>
                </a:solidFill>
                <a:effectLst/>
                <a:latin typeface="Times New Roman" panose="02020603050405020304" pitchFamily="18" charset="0"/>
                <a:ea typeface="Times New Roman" panose="02020603050405020304" pitchFamily="18" charset="0"/>
                <a:hlinkClick r:id="rId9"/>
              </a:rPr>
              <a:t>Thomas Piketty</a:t>
            </a:r>
            <a:r>
              <a:rPr lang="en-US" sz="1200" dirty="0">
                <a:effectLst/>
                <a:latin typeface="Times New Roman" panose="02020603050405020304" pitchFamily="18" charset="0"/>
                <a:ea typeface="Times New Roman" panose="02020603050405020304" pitchFamily="18" charset="0"/>
              </a:rPr>
              <a:t>, </a:t>
            </a:r>
            <a:r>
              <a:rPr lang="en-US" sz="1200" u="sng" dirty="0">
                <a:solidFill>
                  <a:srgbClr val="0000FF"/>
                </a:solidFill>
                <a:effectLst/>
                <a:latin typeface="Times New Roman" panose="02020603050405020304" pitchFamily="18" charset="0"/>
                <a:ea typeface="Times New Roman" panose="02020603050405020304" pitchFamily="18" charset="0"/>
                <a:hlinkClick r:id="rId10"/>
              </a:rPr>
              <a:t>Gabriel Zucman</a:t>
            </a:r>
            <a:r>
              <a:rPr lang="en-US" sz="1200" dirty="0">
                <a:effectLst/>
                <a:latin typeface="Times New Roman" panose="02020603050405020304" pitchFamily="18" charset="0"/>
                <a:ea typeface="Times New Roman" panose="02020603050405020304" pitchFamily="18" charset="0"/>
              </a:rPr>
              <a:t>, </a:t>
            </a:r>
            <a:r>
              <a:rPr lang="en-US" sz="1200" u="sng" dirty="0">
                <a:solidFill>
                  <a:srgbClr val="0000FF"/>
                </a:solidFill>
                <a:effectLst/>
                <a:latin typeface="Times New Roman" panose="02020603050405020304" pitchFamily="18" charset="0"/>
                <a:ea typeface="Times New Roman" panose="02020603050405020304" pitchFamily="18" charset="0"/>
                <a:hlinkClick r:id="rId11"/>
              </a:rPr>
              <a:t>Ha-Joon Chang</a:t>
            </a:r>
            <a:r>
              <a:rPr lang="en-US" sz="1200" dirty="0">
                <a:effectLst/>
                <a:latin typeface="Times New Roman" panose="02020603050405020304" pitchFamily="18" charset="0"/>
                <a:ea typeface="Times New Roman" panose="02020603050405020304" pitchFamily="18" charset="0"/>
              </a:rPr>
              <a:t>, and many others. </a:t>
            </a:r>
            <a:br>
              <a:rPr lang="en-US" sz="1200" dirty="0">
                <a:effectLst/>
                <a:latin typeface="Times New Roman" panose="02020603050405020304" pitchFamily="18" charset="0"/>
                <a:ea typeface="Times New Roman" panose="02020603050405020304" pitchFamily="18" charset="0"/>
              </a:rPr>
            </a:br>
            <a:r>
              <a:rPr lang="en-US" sz="1200" dirty="0" err="1">
                <a:effectLst/>
                <a:latin typeface="Times New Roman" panose="02020603050405020304" pitchFamily="18" charset="0"/>
                <a:ea typeface="Times New Roman" panose="02020603050405020304" pitchFamily="18" charset="0"/>
              </a:rPr>
              <a:t>Inzwischen</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liegt</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eine</a:t>
            </a:r>
            <a:r>
              <a:rPr lang="en-US" sz="1200" dirty="0">
                <a:effectLst/>
                <a:latin typeface="Times New Roman" panose="02020603050405020304" pitchFamily="18" charset="0"/>
                <a:ea typeface="Times New Roman" panose="02020603050405020304" pitchFamily="18" charset="0"/>
              </a:rPr>
              <a:t> deutsche </a:t>
            </a:r>
            <a:r>
              <a:rPr lang="en-US" sz="1200" dirty="0" err="1">
                <a:effectLst/>
                <a:latin typeface="Times New Roman" panose="02020603050405020304" pitchFamily="18" charset="0"/>
                <a:ea typeface="Times New Roman" panose="02020603050405020304" pitchFamily="18" charset="0"/>
              </a:rPr>
              <a:t>Übersetzung</a:t>
            </a:r>
            <a:r>
              <a:rPr lang="en-US" sz="1200" dirty="0">
                <a:effectLst/>
                <a:latin typeface="Times New Roman" panose="02020603050405020304" pitchFamily="18" charset="0"/>
                <a:ea typeface="Times New Roman" panose="02020603050405020304" pitchFamily="18" charset="0"/>
              </a:rPr>
              <a:t> </a:t>
            </a:r>
            <a:r>
              <a:rPr lang="en-US" sz="1200" dirty="0" err="1">
                <a:effectLst/>
                <a:latin typeface="Times New Roman" panose="02020603050405020304" pitchFamily="18" charset="0"/>
                <a:ea typeface="Times New Roman" panose="02020603050405020304" pitchFamily="18" charset="0"/>
              </a:rPr>
              <a:t>vor</a:t>
            </a:r>
            <a:r>
              <a:rPr lang="en-US" sz="1200" dirty="0">
                <a:effectLst/>
                <a:latin typeface="Times New Roman" panose="02020603050405020304" pitchFamily="18" charset="0"/>
                <a:ea typeface="Times New Roman" panose="02020603050405020304" pitchFamily="18" charset="0"/>
              </a:rPr>
              <a:t>: https://www.zeit.de/kultur/2020-05/wirtschaften-nach-der-pandemie-demokratie-dekommodifizierung-nachhaltigkeit-manifest </a:t>
            </a:r>
          </a:p>
          <a:p>
            <a:endParaRPr lang="en-US" sz="1200" dirty="0">
              <a:effectLst/>
              <a:latin typeface="Times New Roman" panose="02020603050405020304" pitchFamily="18" charset="0"/>
              <a:ea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98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5060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200" b="1" dirty="0">
                <a:latin typeface="+mn-lt"/>
              </a:rPr>
              <a:t># # # Jan </a:t>
            </a:r>
            <a:r>
              <a:rPr lang="de-DE" sz="1200" b="1" dirty="0" err="1">
                <a:latin typeface="+mn-lt"/>
              </a:rPr>
              <a:t>Priewe</a:t>
            </a:r>
            <a:r>
              <a:rPr lang="de-DE" sz="1200" b="1" dirty="0">
                <a:latin typeface="+mn-lt"/>
              </a:rPr>
              <a:t> (IMK/</a:t>
            </a:r>
            <a:r>
              <a:rPr lang="de-DE" sz="1200" b="1" dirty="0" err="1">
                <a:latin typeface="+mn-lt"/>
              </a:rPr>
              <a:t>Boeckler</a:t>
            </a:r>
            <a:r>
              <a:rPr lang="de-DE" sz="1200" b="1" dirty="0">
                <a:latin typeface="+mn-lt"/>
              </a:rPr>
              <a:t>/RLS) # # </a:t>
            </a:r>
            <a:br>
              <a:rPr lang="de-DE" sz="1200" b="1" dirty="0">
                <a:latin typeface="+mn-lt"/>
              </a:rPr>
            </a:br>
            <a:r>
              <a:rPr lang="de-DE" sz="1200" dirty="0"/>
              <a:t>Sehr viel anlagesuchendes Geldkapital wandert über den Globus, suchend nach sicheren Anlagen mit niedrigen Zinsen, sogar ohne Zinsen oder mit Minuszinsen. Die Finanzierungsbedingungen für öffentliche Kredite sind so günstig wie nie zuvor. Zudem haben Staat und Sozialversicherungen Steuern und Abgaben gehortet wie einst im legendären Juliusturm in Berlin-Spandau in den 1950er Jahren. Allerdings hatten wir damals enormes Wachstum, jetzt hatten und haben wir enormen Investitionsbedarf, der vernachlässigt wurde. Jetzt wissen wir: die Budgetbeschränkungen waren viel geringer als immer wieder behauptet wurde, wir haben unter unseren Verhältnissen gelebt. … </a:t>
            </a:r>
            <a:br>
              <a:rPr lang="de-DE" sz="1200" dirty="0"/>
            </a:br>
            <a:r>
              <a:rPr lang="de-DE" sz="1800" b="0" i="0" u="none" strike="noStrike" baseline="0" dirty="0">
                <a:latin typeface="TitilliumWeb-Regular"/>
              </a:rPr>
              <a:t>Finanzagentur der Bundesregierung, die die Anleihen an 36 lizensierte Großbanken per Auktion</a:t>
            </a:r>
          </a:p>
          <a:p>
            <a:pPr algn="l"/>
            <a:r>
              <a:rPr lang="de-DE" sz="1800" b="0" i="0" u="none" strike="noStrike" baseline="0" dirty="0">
                <a:latin typeface="TitilliumWeb-Regular"/>
              </a:rPr>
              <a:t>verkauft. Dabei handelt es sich keineswegs um „Minuszins-Anleihen“, sondern um einen Coupon,</a:t>
            </a:r>
          </a:p>
          <a:p>
            <a:pPr algn="l"/>
            <a:r>
              <a:rPr lang="de-DE" sz="1800" b="0" i="0" u="none" strike="noStrike" baseline="0" dirty="0">
                <a:latin typeface="TitilliumWeb-Regular"/>
              </a:rPr>
              <a:t>zuletzt von null. Wenn die Nachfrage der Banken stark ist, zahlen sie mehr als 100, sagen wir 105 Euro,</a:t>
            </a:r>
          </a:p>
          <a:p>
            <a:pPr algn="l"/>
            <a:r>
              <a:rPr lang="de-DE" sz="1800" b="0" i="0" u="none" strike="noStrike" baseline="0" dirty="0">
                <a:latin typeface="TitilliumWeb-Regular"/>
              </a:rPr>
              <a:t>aber sie bekommen am Ende der Laufzeit nur den Nennwert von 100 zurück. Das entspricht</a:t>
            </a:r>
          </a:p>
          <a:p>
            <a:pPr algn="l"/>
            <a:r>
              <a:rPr lang="de-DE" sz="1800" b="0" i="0" u="none" strike="noStrike" baseline="0" dirty="0">
                <a:latin typeface="TitilliumWeb-Regular"/>
              </a:rPr>
              <a:t>einem jährlichen nominalem Verlust von 0,5%, wenn die Laufzeit 10 Jahre beträgt. Die Banken</a:t>
            </a:r>
          </a:p>
          <a:p>
            <a:pPr algn="l"/>
            <a:r>
              <a:rPr lang="de-DE" sz="1800" b="0" i="0" u="none" strike="noStrike" baseline="0" dirty="0">
                <a:latin typeface="TitilliumWeb-Regular"/>
              </a:rPr>
              <a:t>verkaufen die Anleihen an die oben aufgeführten Finanzinvestoren, und auch – nach einer bestimmten</a:t>
            </a:r>
          </a:p>
          <a:p>
            <a:pPr algn="l"/>
            <a:r>
              <a:rPr lang="de-DE" sz="1800" b="0" i="0" u="none" strike="noStrike" baseline="0" dirty="0">
                <a:latin typeface="TitilliumWeb-Regular"/>
              </a:rPr>
              <a:t>vorher nicht angekündigten Sperrfrist – an die EZB bzw. die Deutsche Bundesbank. Die EZB</a:t>
            </a:r>
          </a:p>
          <a:p>
            <a:pPr algn="l"/>
            <a:r>
              <a:rPr lang="de-DE" sz="1800" b="0" i="0" u="none" strike="noStrike" baseline="0" dirty="0">
                <a:latin typeface="TitilliumWeb-Regular"/>
              </a:rPr>
              <a:t>darf nicht mehr als 33% der Staatsanleihen eines Landes halten. Das Verbot „monetärer Staatsfinanzierung“</a:t>
            </a:r>
          </a:p>
          <a:p>
            <a:pPr algn="l"/>
            <a:r>
              <a:rPr lang="de-DE" sz="1800" b="0" i="0" u="none" strike="noStrike" baseline="0" dirty="0">
                <a:latin typeface="TitilliumWeb-Regular"/>
              </a:rPr>
              <a:t>bezieht sich auf den Primärmarkt, also den Erstkauf der Anleihen bei Emission. Die EZB</a:t>
            </a:r>
          </a:p>
          <a:p>
            <a:pPr algn="l"/>
            <a:r>
              <a:rPr lang="de-DE" sz="1800" b="0" i="0" u="none" strike="noStrike" baseline="0" dirty="0">
                <a:latin typeface="TitilliumWeb-Regular"/>
              </a:rPr>
              <a:t>kauft dagegen auf dem Sekundärmarkt die Anleihen an. Genauso geht es übrigens in fast allen </a:t>
            </a:r>
            <a:r>
              <a:rPr lang="de-DE" sz="1800" b="0" i="0" u="none" strike="noStrike" baseline="0" dirty="0" err="1">
                <a:latin typeface="TitilliumWeb-Regular"/>
              </a:rPr>
              <a:t>OECDLändern</a:t>
            </a:r>
            <a:endParaRPr lang="de-DE" sz="1800" b="0" i="0" u="none" strike="noStrike" baseline="0" dirty="0">
              <a:latin typeface="TitilliumWeb-Regular"/>
            </a:endParaRPr>
          </a:p>
          <a:p>
            <a:pPr algn="l"/>
            <a:r>
              <a:rPr lang="de-DE" sz="1800" b="0" i="0" u="none" strike="noStrike" baseline="0" dirty="0">
                <a:latin typeface="TitilliumWeb-Regular"/>
              </a:rPr>
              <a:t>außerhalb der Eurozone bei Anleihekäufen.</a:t>
            </a:r>
          </a:p>
          <a:p>
            <a:pPr algn="l"/>
            <a:r>
              <a:rPr lang="de-DE" sz="1800" b="0" i="0" u="none" strike="noStrike" baseline="0" dirty="0">
                <a:latin typeface="TitilliumWeb-Regular"/>
              </a:rPr>
              <a:t>Woher haben die 36 Lizenzbanken das Geld für den Kauf der frisch emittierten Anleihen? Sie</a:t>
            </a:r>
          </a:p>
          <a:p>
            <a:pPr algn="l"/>
            <a:r>
              <a:rPr lang="de-DE" sz="1800" b="0" i="0" u="none" strike="noStrike" baseline="0" dirty="0">
                <a:latin typeface="TitilliumWeb-Regular"/>
              </a:rPr>
              <a:t>brauchen dafür „Zentralbankgeld“, das sind – abgesehen von Bargeld der Nichtbanken - Einlagen bei</a:t>
            </a:r>
          </a:p>
          <a:p>
            <a:pPr algn="l"/>
            <a:r>
              <a:rPr lang="de-DE" sz="1800" b="0" i="0" u="none" strike="noStrike" baseline="0" dirty="0">
                <a:latin typeface="TitilliumWeb-Regular"/>
              </a:rPr>
              <a:t>der Zentralbank. Solche Einlagen sind eine Art (zur Zeit negativ) verzinsliches „Girokonto“ bei der EZB,</a:t>
            </a:r>
          </a:p>
          <a:p>
            <a:pPr algn="l"/>
            <a:r>
              <a:rPr lang="de-DE" sz="1800" b="0" i="0" u="none" strike="noStrike" baseline="0" dirty="0">
                <a:latin typeface="TitilliumWeb-Regular"/>
              </a:rPr>
              <a:t>also in der sogenannten „Einlagenfazilität“ der Zentralbank gehalten. Haben sie dort nicht genug geparkt,</a:t>
            </a:r>
          </a:p>
          <a:p>
            <a:pPr algn="l"/>
            <a:r>
              <a:rPr lang="de-DE" sz="1800" b="0" i="0" u="none" strike="noStrike" baseline="0" dirty="0">
                <a:latin typeface="TitilliumWeb-Regular"/>
              </a:rPr>
              <a:t>können sie sich bei der EZB refinanzieren, wenn sie Sicherheiten vorlegen können. Anders gesagt:</a:t>
            </a:r>
          </a:p>
          <a:p>
            <a:pPr algn="l"/>
            <a:r>
              <a:rPr lang="de-DE" sz="1800" b="0" i="0" u="none" strike="noStrike" baseline="0" dirty="0">
                <a:latin typeface="TitilliumWeb-Regular"/>
              </a:rPr>
              <a:t>monetäre Finanzierung der Banken ist nicht nur erlaubt, es ist die normale Art der Schöpfung</a:t>
            </a:r>
          </a:p>
          <a:p>
            <a:pPr algn="l"/>
            <a:r>
              <a:rPr lang="de-DE" sz="1800" b="0" i="0" u="none" strike="noStrike" baseline="0" dirty="0">
                <a:latin typeface="TitilliumWeb-Regular"/>
              </a:rPr>
              <a:t>von Zentralbankgeld. Selbstverständlich können Bank Staatsanleihen oder andere Wertpapiere damit</a:t>
            </a:r>
          </a:p>
          <a:p>
            <a:pPr algn="l"/>
            <a:r>
              <a:rPr lang="de-DE" sz="1800" b="0" i="0" u="none" strike="noStrike" baseline="0" dirty="0">
                <a:latin typeface="TitilliumWeb-Regular"/>
              </a:rPr>
              <a:t>kaufen, so dass Staatsanleihen indirekt immer etwas mit Geldschöpfung zu tun haben. …</a:t>
            </a:r>
            <a:endParaRPr lang="de-DE" sz="1200" dirty="0"/>
          </a:p>
          <a:p>
            <a:r>
              <a:rPr lang="de-DE" sz="1200" dirty="0"/>
              <a:t>Alles spricht dafür, die Corona-Kosten durch Anleihen, nicht durch Steuern oder Ausgabenkürzungen zu decken. Der Kampf für ausreichende und gerechte Steuern ist wichtig, aber jetzt muss man die Ängste vor Staatsschulden überwinden und nicht auf Verteilungskämpfe zur Krisenfinanzierung setzen. Das gilt auch für ein Konjunktur- und Transformationsprogramm ab 2021.</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514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8666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369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der Zeitschrift </a:t>
            </a:r>
            <a:r>
              <a:rPr lang="de-DE" dirty="0" err="1"/>
              <a:t>Prokla</a:t>
            </a:r>
            <a:r>
              <a:rPr lang="de-DE" dirty="0"/>
              <a:t> 199 (Juni 2020) schreibt Ingo Stützle zu </a:t>
            </a:r>
            <a:r>
              <a:rPr lang="de-DE" b="1" dirty="0"/>
              <a:t>»Blut- und schmutztriefend« </a:t>
            </a:r>
          </a:p>
          <a:p>
            <a:r>
              <a:rPr lang="de-DE" b="1" dirty="0"/>
              <a:t>Der diskrete Charme der Staatsgewalt: Genese und Geltung von Eigentum und Geld :</a:t>
            </a:r>
          </a:p>
          <a:p>
            <a:r>
              <a:rPr lang="de-DE" dirty="0"/>
              <a:t> </a:t>
            </a:r>
          </a:p>
          <a:p>
            <a:r>
              <a:rPr lang="de-DE" dirty="0" err="1"/>
              <a:t>Anstract</a:t>
            </a:r>
            <a:r>
              <a:rPr lang="de-DE" dirty="0"/>
              <a:t>: „Geld und Eigentum gelten als etwas Selbstverständliches, immer schon Vorhandenes. Es handelt sich jedoch um spezifische soziale Formen. Gegenwärtiges Geld und Eigentum bringen sehr spezifische Verhältnisse zum Ausdruck. Das lässt sich anhand historischer Beispiele und der Form der zugrundeliegenden Klassenverhältnisse zeigen. Wie aber haben sie sich herausgebildet? Anhand der Kategorien Geld und Eigentum soll historisch skizziert werden, wie es vor allem die außerökonomische Zwangsgewalt war, die diesen als gesellschaftlich gültigen sozialen Formen zur Durchsetzung verhalf. Für die modernen Eigentumsverhältnisse skizziert Marx den »blut- und schmutztriefenden« Prozess im Zuge seiner Darstellung der sogenannten ursprüngliche Akkumulation. Dass die »gesellschaftliche Tat« (Marx), die Geld erst als gesellschaftliches Geltungsverhältnis etabliert, einen ähnlichen gewaltsamen Charakter hatte, ist hingegen kaum bekannt.</a:t>
            </a:r>
          </a:p>
        </p:txBody>
      </p:sp>
      <p:sp>
        <p:nvSpPr>
          <p:cNvPr id="4" name="Foliennummernplatzhalter 3"/>
          <p:cNvSpPr>
            <a:spLocks noGrp="1"/>
          </p:cNvSpPr>
          <p:nvPr>
            <p:ph type="sldNum" sz="quarter" idx="10"/>
          </p:nvPr>
        </p:nvSpPr>
        <p:spPr/>
        <p:txBody>
          <a:bodyPr/>
          <a:lstStyle/>
          <a:p>
            <a:fld id="{34FB7DDA-E02A-4892-8652-A73E53E696C7}" type="slidenum">
              <a:rPr lang="de-DE" smtClean="0"/>
              <a:pPr/>
              <a:t>2</a:t>
            </a:fld>
            <a:endParaRPr lang="de-DE"/>
          </a:p>
        </p:txBody>
      </p:sp>
    </p:spTree>
    <p:extLst>
      <p:ext uri="{BB962C8B-B14F-4D97-AF65-F5344CB8AC3E}">
        <p14:creationId xmlns:p14="http://schemas.microsoft.com/office/powerpoint/2010/main" val="3768481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7512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9522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https://www.blaetter.de/ausgabe/2020/januar/digitaler-sozialismus </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639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https://www.blaetter.de/ausgabe/2020/januar/digitaler-sozialismus </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652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https://www.blaetter.de/ausgabe/2020/januar/digitaler-sozialismus </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1980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Mindmap und Protokolle der </a:t>
            </a:r>
            <a:r>
              <a:rPr lang="de-DE" dirty="0" err="1"/>
              <a:t>attac</a:t>
            </a:r>
            <a:r>
              <a:rPr lang="de-DE" dirty="0"/>
              <a:t> </a:t>
            </a:r>
            <a:r>
              <a:rPr lang="de-DE" dirty="0" err="1"/>
              <a:t>Ags</a:t>
            </a:r>
            <a:r>
              <a:rPr lang="de-DE" dirty="0"/>
              <a:t> zur sozial-ökologischen Transformation: https://1drv.ms/u/s!Aoac5gzEty7rgbd6u-j6JlZGO7toKQ?e=IscY0x </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8126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291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365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11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50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643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36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6231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0"/>
              </a:spcAft>
            </a:pPr>
            <a:r>
              <a:rPr lang="de-DE" dirty="0" err="1"/>
              <a:t>Attac</a:t>
            </a:r>
            <a:r>
              <a:rPr lang="de-DE" dirty="0"/>
              <a:t> Ko-Kreis, 17.6.2020: </a:t>
            </a:r>
            <a:r>
              <a:rPr lang="de-DE" sz="1800" b="1" kern="150" dirty="0">
                <a:effectLst/>
                <a:latin typeface="Calibri" panose="020F0502020204030204" pitchFamily="34" charset="0"/>
                <a:ea typeface="SimSun" panose="02010600030101010101" pitchFamily="2" charset="-122"/>
                <a:cs typeface="Tahoma" panose="020B0604030504040204" pitchFamily="34" charset="0"/>
              </a:rPr>
              <a:t>Der falsche Weg  -  Zur Einschätzung des Konjunkturprogramms der Bundesregierung</a:t>
            </a:r>
            <a:endParaRPr lang="de-DE" sz="1800" kern="150" dirty="0">
              <a:effectLst/>
              <a:latin typeface="Calibri" panose="020F0502020204030204" pitchFamily="34" charset="0"/>
              <a:ea typeface="SimSun" panose="02010600030101010101" pitchFamily="2" charset="-122"/>
              <a:cs typeface="Tahoma" panose="020B0604030504040204" pitchFamily="34" charset="0"/>
            </a:endParaRP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Die Bundesregierung plant ein Konjunkturpaket im Wert von 130 Mrd. Euro um die Effekte der Corona-Pandemie bzw. der ihr folgenden Wirtschaftskrise abzumildern. Unter anderem wird der Mehrwertsteuersatz im zweiten Halbjahr 2020 von 19 auf 16% sinken. Weiterhin soll der Ausbau digitaler Infrastruktur in Schulen vorangebracht werden, Familien erhalten eine Einmalzahlung von €300 pro Kind, der Kauf von Elektrofahrzeugen wird gefördert und auch im Gesundheitswesen sowie im Klimaschutz wird es Investitionen geben.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Aus einer linken, progressiven und emanzipatorischen Perspektive lässt sich mal wieder mit Staunen feststellen, wie viel Geld in Krisenzeiten für die Erhaltung des Status-Quo in kürzester Zeit zur Verfügung gestellt werden kann. Denn auch wenn in Teilen des Paketes Ansätze zu erahnen sind, wie ein richtiger Weg hätte verfolgt werden können, so kommen diese tatsächlich nicht zum Tragen. Stattdessen finden wir mal wieder dieselben alten Maßnahmen, die für die Probleme unserer Zeit und der Zukunft keine Lösung mehr sind.</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Die Zäsur durch Corona muss genutzt werden, die Prioritäten geradezurücken, die Menschen in den Mittelpunkt zu stellen und zu tun, #waswirklichwichtigist. Wir brauchen keine Wiederbelebung der bestehenden Wirtschaftsstrukturen, sondern ihren radikalen sozial-ökologischen Umbau. Eine zukunftsorientierte Wirtschafts- und Sozialpolitik muss einen Beitrag zur Beantwortung der globalen Klima-, Ressourcen- und Verteilungsgerechtigkeit leisten.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Dabei sind wir uns bewusst, dass ein Umbau bestehender Wirtschaftsstrukturen die Sicherung bestehender Arbeitsplätze infrage stellt. Das schafft Verunsicherung bei den Beschäftigten. Aber statt weiter Existenzängste zu schüren, um Profitinteressen zu schützen, braucht es eine breite gesellschaftliche Auseinandersetzung um die „Arbeit der Zukunft“. Dazu gehören der Umbau der Autoindustrie in eine Mobilitätsindustrie, die gezielte Umschulung in benötigte Berufe im Handwerk oder Pflegebereiche, dazu gehören eine allgemeine Arbeitszeitverkürzung und ein emanzipatorisches Grundeinkommen.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Dazu gehört aber auch eine andere geschlechtliche Arbeitsteilung. Von den Folgen der Corona-Pandemie waren Frauen besonders betroffen. Schon unter Nicht-Krisenbedingungen lastet nicht nur der größte Teil der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Carearbeit</a:t>
            </a:r>
            <a:r>
              <a:rPr lang="de-DE" sz="1800" kern="150" dirty="0">
                <a:effectLst/>
                <a:latin typeface="Calibri" panose="020F0502020204030204" pitchFamily="34" charset="0"/>
                <a:ea typeface="SimSun" panose="02010600030101010101" pitchFamily="2" charset="-122"/>
                <a:cs typeface="Tahoma" panose="020B0604030504040204" pitchFamily="34" charset="0"/>
              </a:rPr>
              <a:t> auf ihnen, auch im sonstigen Arbeitsleben werden sie systematisch benachteiligt, was Bezahlung und Qualität der Arbeitsplätze, Aufstiegschancen und Gestaltungsmöglichkeiten angeht. Während des Lockdowns haben sie die Folgen im Wesentlichen aufgefangen und auch von den krisenbedingten Arbeitsplatzverlusten werden Frauen überproportional betroffen sein. Das Konjunkturpaket ignoriert dies völlig und beinhaltet keine einzige Maßnahme, die der besonderen Krisenbelastung von Frauen gerecht wird.</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Dabei könnte ein denken von einer geschlechtergerechten Arbeitsteilung her genau die Fragen auf die Tagesordnung setzen, die einen strukturellen Ausweg aus der Krise befördern würden. Das wären Fragen wie: Welche Tätigkeiten, welche Arbeitsplätze sind wirklich systemrelevant? Welche Produkte und Dienstleistungen befördern das gute Leben aller? Welche gesellschaftlichen Infrastrukturen sind notwendig, damit diese Tätigkeiten getan und diese Produkte hergestellt werden können?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Stattdessen will die Bundesregierung den Kauf von Elektrofahrzeugen bzw. der Austausch von alten Verbrennern mit neuen Elektrofahrzeugen fördern. Hierzu wird es Kaufprämien von bis zu €6.000 bei Anschaffungswert von €40.000 geben und auch die Kfz-Steuer wird stärker an Emissionen angepasst.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Attac</a:t>
            </a:r>
            <a:r>
              <a:rPr lang="de-DE" sz="1800" kern="150" dirty="0">
                <a:effectLst/>
                <a:latin typeface="Calibri" panose="020F0502020204030204" pitchFamily="34" charset="0"/>
                <a:ea typeface="SimSun" panose="02010600030101010101" pitchFamily="2" charset="-122"/>
                <a:cs typeface="Tahoma" panose="020B0604030504040204" pitchFamily="34" charset="0"/>
              </a:rPr>
              <a:t> hat in seiner Kampagne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einfach.umsteigen</a:t>
            </a:r>
            <a:r>
              <a:rPr lang="de-DE" sz="1800" kern="150" dirty="0">
                <a:effectLst/>
                <a:latin typeface="Calibri" panose="020F0502020204030204" pitchFamily="34" charset="0"/>
                <a:ea typeface="SimSun" panose="02010600030101010101" pitchFamily="2" charset="-122"/>
                <a:cs typeface="Tahoma" panose="020B0604030504040204" pitchFamily="34" charset="0"/>
              </a:rPr>
              <a:t>“ schon hinlänglich thematisiert, dass wir eine Verkehrswende und keine Antriebswende brauchen.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Auch wenn eine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Abwrackprmämie</a:t>
            </a:r>
            <a:r>
              <a:rPr lang="de-DE" sz="1800" kern="150" dirty="0">
                <a:effectLst/>
                <a:latin typeface="Calibri" panose="020F0502020204030204" pitchFamily="34" charset="0"/>
                <a:ea typeface="SimSun" panose="02010600030101010101" pitchFamily="2" charset="-122"/>
                <a:cs typeface="Tahoma" panose="020B0604030504040204" pitchFamily="34" charset="0"/>
              </a:rPr>
              <a:t> 2.0 durch Druck von der Straße verhindert werden konnte, so bleibt die Regierung doch weit hinter dem was nötig und machbar wäre um die individualisierte Mobilität zu Gunsten von klimafreundlicher Mobilität für alle zurück zu drängen.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Eine 300€ Einmalzahlung pro Kind ist Signal an Familien, aber was ist mit all denen Menschen, die ebenfalls stark von der Krise betroffen sind und keine Kinder haben? Was ist z.B. mit Künstlern und anderen Kreativen, die ihrem Beruf in Zeiten von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Social-Distancing</a:t>
            </a:r>
            <a:r>
              <a:rPr lang="de-DE" sz="1800" kern="150" dirty="0">
                <a:effectLst/>
                <a:latin typeface="Calibri" panose="020F0502020204030204" pitchFamily="34" charset="0"/>
                <a:ea typeface="SimSun" panose="02010600030101010101" pitchFamily="2" charset="-122"/>
                <a:cs typeface="Tahoma" panose="020B0604030504040204" pitchFamily="34" charset="0"/>
              </a:rPr>
              <a:t> nicht nach nachgehen können? In Hong-Kong gab es immerhin eine Einmalzahlung für jeden Menschen. Auch wenn dies nichts an der immer extremer werdenden Vermögensungleichheit in Deutschland ändern würde, die im Konjunkturpaket auch mit keiner Silbe erwähnt wird, so könnte diese Maßnahme zumindest die unmittelbare Not einiger lindern. Es sind besonders die einkommensschwachen Familien die von den Maßnahmen nicht oder nicht genug profitieren. Dies zeigt sich auch bei der Senkung der Mehrwertsteuer. Diese begünstigt insbesondere Menschen mit hoher Kaufkraft.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Gesundheitspolitik laut Konjunkturpaket beutetet wohl vor allem, die Versorgung mit Sicherheitsausrüstung und digitaler Infrastruktur sicherzustellen. Auch sollen Schutzausrüstung sowie Medikamente wieder zu größeren Teilen in Deutschland produziert werden. Mit keinem Wort wird der Pflegenotstand oder die nicht tragbaren Arbeitsbedingungen vor allem für Krankenpfleger*innen in unseren Krankenhäusern erwähnt. Gerade in diesem Bereich hat die Corona-Pandemie klar aufgezeigt, dass ‚der Markt‘ bzw. eine Herangehensweise nach kapitalistischem Denken eben nicht den Anforderungen der Menschen gerecht wird, sondern am ehesten den Anforderungen derer, die Aktien bei den großen Krankenhauskonzernen halten. Das Konjunkturpaket ändert nichts an der Profitorientierung im Gesundheitswesen, DRGs werden beibehalten, die Sinnhaftigkeit der Rolle von Patenten und von Krankenhauskonzernen nicht in Frage gestellt. Es geht offenkundig um die Frage (nationaler/europäischer) Souveränität und nicht darum, wie ein öffentliches Gesundheitswesen für alle aussehen kann.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Auch Rüstungsprojekte werden gefördert. Um Arbeitsplätze zu retten, ist der Regierung (fast) jede Maßnahme recht. Aber über ‚der Rettung‘ der Wirtschaft und der Arbeitsplätze kommt die viel wichtigere Rettung des Klimas viel zu kurz. Dass die Regierung Wasserstofftechnologien fördern will ist eine der wenigen eher positiven Aspekte, wobei auch hier zu klären ist, ob dies nicht die Förderung der energieintensiven Industrie durch die Hintertür darstellt (Stichwort „grüner Stahl“). Bei gleichzeitiger Förderung von individualisierter Elektromobilität und den mehr als zweifelhaften Maßnahmen im Bereich Gesundheit sind wir alles andere als auf dem Weg in eine sozialere und ökologischere Gesellschaft. Es gewinnen wieder die, die immer gewinnen und es verlieren insbesondere die, die auch vor Corona schon von Armut und Ausgrenzung betroffen waren. Aber zu den großen Verlierern zählen auch zukünftige Generationen, die unser „weiter-so“ noch sehr teuer bezahlen werden müssen.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Bei 50 Mrd. geplanter Neuverschuldung muss sich die Regierung die Frage gefallen lassen, warum das Geld immer nur dann da ist, wenn auch Großkonzerne (jetzt Lufthansa, 2008 die Autoindustrie und Banken) in Schieflage geraten, aber in ‚guten Zeiten‘ im Gesundheitswesen und in anderen sozialen Bereichen immer mehr gekürzt und gespart wird. Dieses Konjunkturpaket zeigt mal wieder, dass die Wirtschaft nicht für die Menschen da ist, sondern dass sie auf Kosten der Menschen um jeden Preis „gerettet“ werden soll. Warum Unternehmen, die mithilfe von Offshore-Firmen aktiv Steuerraub betreiben, und die in Falle Lufthansa noch aktiv zum weiteren Anheizen des Klimas beitragen, jetzt von der Allgemeinheit „gerettet“ werden sollen, ist insbesondere vor dem Hintergrund der Klimakrise unbegreiflich. Der Restart der Wirtschaft wird aus der Perspektive der Betriebe gedacht. Wieder einmal verspielt die Regierung damit die Chance, im Sinne der Menschen und des Klimas zu fragen, was denn die Güter und Dienstleistungen wären, die für ein gutes, nachhaltiges Leben aller notwendig sind, und den Neustart von daher zu planen. Es zeigt sich einmal mehr: die Richtung stimmt nicht. Wir brauchen keine kleinen Korrekturen am Status-Quo, sondern nichts weniger als eine sozial ökologische Transformation.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Das Konjunkturpaket wird über Schulden finanziert. Es ist zu befürchten, dass der Abbau der Schulden zukünftig dafür genutzt wird die Kürzung von Sozialleistungen zu rechtfertigen. Dabei könnten die Ausgaben für das Konjunkturpaket für die Besteuerung größer Vermögen gedeckt werden. Deshalb tritt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Attac</a:t>
            </a:r>
            <a:r>
              <a:rPr lang="de-DE" sz="1800" kern="150" dirty="0">
                <a:effectLst/>
                <a:latin typeface="Calibri" panose="020F0502020204030204" pitchFamily="34" charset="0"/>
                <a:ea typeface="SimSun" panose="02010600030101010101" pitchFamily="2" charset="-122"/>
                <a:cs typeface="Tahoma" panose="020B0604030504040204" pitchFamily="34" charset="0"/>
              </a:rPr>
              <a:t> tritt für eine Vermögenssteuer auf Millionenvermögen, die Finanztransaktionssteuer sowie die Schließung aller auch internationalen Steuerschlupflöcher ein. Zudem ist aus Sicht von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Attac</a:t>
            </a:r>
            <a:r>
              <a:rPr lang="de-DE" sz="1800" kern="150" dirty="0">
                <a:effectLst/>
                <a:latin typeface="Calibri" panose="020F0502020204030204" pitchFamily="34" charset="0"/>
                <a:ea typeface="SimSun" panose="02010600030101010101" pitchFamily="2" charset="-122"/>
                <a:cs typeface="Tahoma" panose="020B0604030504040204" pitchFamily="34" charset="0"/>
              </a:rPr>
              <a:t> die Senkung des Rüstungshaushaltes ein geeignetes Mittel, staatliche Ausgaben zu senken.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Als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Attac</a:t>
            </a:r>
            <a:r>
              <a:rPr lang="de-DE" sz="1800" kern="150" dirty="0">
                <a:effectLst/>
                <a:latin typeface="Calibri" panose="020F0502020204030204" pitchFamily="34" charset="0"/>
                <a:ea typeface="SimSun" panose="02010600030101010101" pitchFamily="2" charset="-122"/>
                <a:cs typeface="Tahoma" panose="020B0604030504040204" pitchFamily="34" charset="0"/>
              </a:rPr>
              <a:t> Deutschland setzen wir uns auch im europäischen </a:t>
            </a:r>
            <a:r>
              <a:rPr lang="de-DE" sz="1800" kern="150" dirty="0" err="1">
                <a:effectLst/>
                <a:latin typeface="Calibri" panose="020F0502020204030204" pitchFamily="34" charset="0"/>
                <a:ea typeface="SimSun" panose="02010600030101010101" pitchFamily="2" charset="-122"/>
                <a:cs typeface="Tahoma" panose="020B0604030504040204" pitchFamily="34" charset="0"/>
              </a:rPr>
              <a:t>Attac</a:t>
            </a:r>
            <a:r>
              <a:rPr lang="de-DE" sz="1800" kern="150" dirty="0">
                <a:effectLst/>
                <a:latin typeface="Calibri" panose="020F0502020204030204" pitchFamily="34" charset="0"/>
                <a:ea typeface="SimSun" panose="02010600030101010101" pitchFamily="2" charset="-122"/>
                <a:cs typeface="Tahoma" panose="020B0604030504040204" pitchFamily="34" charset="0"/>
              </a:rPr>
              <a:t>-Netzwerk EAN für einen Systemwandel hin zu Klimagerechtigkeit, sozialer Sicherheit, Pflege und Demokratie ein. Das beinhaltet auch eine solidarische Unterstützung der am stärksten von der Krise betroffenen europäischen Länder. Die Mittel dafür sind wesentlich durch Besteuerung von großen Privatvermögen, aber auch durch Kürzung der EU-Mittel für "Sicherheit und Verteidigung" aufzubringen.</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800" kern="150" dirty="0">
                <a:effectLst/>
                <a:latin typeface="Calibri" panose="020F0502020204030204" pitchFamily="34" charset="0"/>
                <a:ea typeface="SimSun" panose="02010600030101010101" pitchFamily="2" charset="-122"/>
                <a:cs typeface="Tahoma" panose="020B0604030504040204" pitchFamily="34" charset="0"/>
              </a:rPr>
              <a:t> </a:t>
            </a: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FB7DDA-E02A-4892-8652-A73E53E696C7}" type="slidenum">
              <a:rPr kumimoji="0" lang="de-DE"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5880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5603012-5699-4810-B4B1-69D687AF1664}" type="datetimeFigureOut">
              <a:rPr lang="de-DE" smtClean="0"/>
              <a:pPr/>
              <a:t>08.07.2020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427852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5603012-5699-4810-B4B1-69D687AF1664}" type="datetimeFigureOut">
              <a:rPr lang="de-DE" smtClean="0"/>
              <a:pPr/>
              <a:t>08.07.2020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237731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5603012-5699-4810-B4B1-69D687AF1664}" type="datetimeFigureOut">
              <a:rPr lang="de-DE" smtClean="0"/>
              <a:pPr/>
              <a:t>08.07.2020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318068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5603012-5699-4810-B4B1-69D687AF1664}" type="datetimeFigureOut">
              <a:rPr lang="de-DE" smtClean="0"/>
              <a:pPr/>
              <a:t>08.07.2020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132689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25603012-5699-4810-B4B1-69D687AF1664}" type="datetimeFigureOut">
              <a:rPr lang="de-DE" smtClean="0"/>
              <a:pPr/>
              <a:t>08.07.2020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289990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5603012-5699-4810-B4B1-69D687AF1664}" type="datetimeFigureOut">
              <a:rPr lang="de-DE" smtClean="0"/>
              <a:pPr/>
              <a:t>08.07.2020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8882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5603012-5699-4810-B4B1-69D687AF1664}" type="datetimeFigureOut">
              <a:rPr lang="de-DE" smtClean="0"/>
              <a:pPr/>
              <a:t>08.07.2020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273717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5603012-5699-4810-B4B1-69D687AF1664}" type="datetimeFigureOut">
              <a:rPr lang="de-DE" smtClean="0"/>
              <a:pPr/>
              <a:t>08.07.2020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3590592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5603012-5699-4810-B4B1-69D687AF1664}" type="datetimeFigureOut">
              <a:rPr lang="de-DE" smtClean="0"/>
              <a:pPr/>
              <a:t>08.07.2020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198724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5603012-5699-4810-B4B1-69D687AF1664}" type="datetimeFigureOut">
              <a:rPr lang="de-DE" smtClean="0"/>
              <a:pPr/>
              <a:t>08.07.2020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417554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5603012-5699-4810-B4B1-69D687AF1664}" type="datetimeFigureOut">
              <a:rPr lang="de-DE" smtClean="0"/>
              <a:pPr/>
              <a:t>08.07.2020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C1645E0-0350-4F50-8AB0-8761460208E6}" type="slidenum">
              <a:rPr lang="de-DE" smtClean="0"/>
              <a:pPr/>
              <a:t>‹Nr.›</a:t>
            </a:fld>
            <a:endParaRPr lang="de-DE"/>
          </a:p>
        </p:txBody>
      </p:sp>
    </p:spTree>
    <p:extLst>
      <p:ext uri="{BB962C8B-B14F-4D97-AF65-F5344CB8AC3E}">
        <p14:creationId xmlns:p14="http://schemas.microsoft.com/office/powerpoint/2010/main" val="10917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03012-5699-4810-B4B1-69D687AF1664}" type="datetimeFigureOut">
              <a:rPr lang="de-DE" smtClean="0"/>
              <a:pPr/>
              <a:t>08.07.2020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645E0-0350-4F50-8AB0-8761460208E6}" type="slidenum">
              <a:rPr lang="de-DE" smtClean="0"/>
              <a:pPr/>
              <a:t>‹Nr.›</a:t>
            </a:fld>
            <a:endParaRPr lang="de-DE"/>
          </a:p>
        </p:txBody>
      </p:sp>
    </p:spTree>
    <p:extLst>
      <p:ext uri="{BB962C8B-B14F-4D97-AF65-F5344CB8AC3E}">
        <p14:creationId xmlns:p14="http://schemas.microsoft.com/office/powerpoint/2010/main" val="1441794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esamtmetall.de/sites/default/files/downloads/gesamtmetall-vorschlaege-fuer-die-corona-krise.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gesamtmetall.de/sites/default/files/downloads/gesamtmetall-vorschlaege-fuer-die-corona-krise.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xtradienst.net/2020/04/09/corona-krise-keine-rueckkehr-zur-normalitaet-des-kapitalismu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attac.de/fileadmin/user_upload/bundesebene/SiG/Corona_-_Sand_im_Getriebe_SN_3.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zeit.de/kultur/2020-05/wirtschaften-nach-der-pandemie-demokratie-dekommodifizierung-nachhaltigkeit-manifes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theguardian.com/world/2020/apr/09/uk-coronavirus-frontline-key-workers-police-drivers-postal" TargetMode="External"/><Relationship Id="rId5" Type="http://schemas.openxmlformats.org/officeDocument/2006/relationships/hyperlink" Target="https://www.theguardian.com/world/2020/mar/25/people-are-so-thankful-how-delivery-drivers-became-the-new-emergency-service" TargetMode="External"/><Relationship Id="rId4" Type="http://schemas.openxmlformats.org/officeDocument/2006/relationships/hyperlink" Target="https://www.theguardian.com/society/2020/mar/04/care-workers-could-be-redeployed-to-uk-coronavirus-hotspot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arxismuss.de/" TargetMode="External"/><Relationship Id="rId7" Type="http://schemas.openxmlformats.org/officeDocument/2006/relationships/hyperlink" Target="https://www.alternative-wirtschaftspolitik.de/kontext/controllers/document.php/755.8/8/2e5d50.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alternative-wirtschaftspolitik.de/kontext/controllers/document.php/752.7/6/df3cec.pdf" TargetMode="External"/><Relationship Id="rId5" Type="http://schemas.openxmlformats.org/officeDocument/2006/relationships/hyperlink" Target="https://www.alternative-wirtschaftspolitik.de/kontext/controllers/document.php/751.7/0/5174d1.pdf" TargetMode="External"/><Relationship Id="rId4" Type="http://schemas.openxmlformats.org/officeDocument/2006/relationships/hyperlink" Target="https://www.alternative-wirtschaftspolitik.de/kontext/controllers/document.php/750.c/c/551fef.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d.docs.live.net/eb2eb7c40ce69c86/Dokumente/attac/attac%20Rue/attac%20AG%20Fin/190900ff_Pol_Oek_Geld_etc/200700ff_Was_tun/Corona-Kapital-Krise-Kreilinger-Zeller-Wolf-AUFRUF-1.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alternative-wirtschaftspolitik.de/kontext/controllers/document.php/755.8/8/2e5d50.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www.alternative-wirtschaftspolitik.de/kontext/controllers/document.php/755.8/8/2e5d50.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blaetter.de/ausgabe/2020/januar/digitaler-sozialismu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loomberg.com/news/features/2019-03-21/modern-monetary-theory-beginner-s-guid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falschgeldsystem.de/ein-kreislaufmodel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falschgeldsystem.de/wp-content/uploads/Kenawi_Geschichte_des_Geldes.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1drv.ms/b/s!Aoac5gzEty7rjneyDfHsJpIHbHiK?e=MV9dIc"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1drv.ms/p/s!Aoac5gzEty7rk1TPhydNZNGvIzg9?e=6rTI8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d.docs.live.net/eb2eb7c40ce69c86/Dokumente/attac/attac%20Rue/attac%20AG%20Fin/190900ff_Pol_Oek_Geld_etc/Geld_marxistisch/01%20200203Geld_Marx_hjk.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file:///C:\Users\heinz\Dropbox\HJK\attac\190900ff_Pol_Oek_Geld_etc\200309%20Bitcoin_Libra_etc\01%20200309Geld_Marx_kryptowaehruneg_hjk.ppt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UsT6_9Ltq8"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1drv.ms/p/s!Aoac5gzEty7rk1TPhydNZNGvIzg9?e=6rTI8K" TargetMode="External"/><Relationship Id="rId4" Type="http://schemas.openxmlformats.org/officeDocument/2006/relationships/hyperlink" Target="https://www.dropbox.com/preview/HJK/attac/190900ff_Pol_Oek_Geld_etc/200504%20Zusammenfassung_%26Corona/200518Geld_Finanzm%C3%A4rkte_Ueberblick_original.pptx?role=persona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1drv.ms/b/s!Aoac5gzEty7rljQ8fP6BnoyWwfoQ?e=NjE4X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infriedwolf.de/wp-content/uploads/2020/04/FCC01-GESAMT-pd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1</a:t>
            </a:fld>
            <a:endParaRPr lang="de-DE" b="1" dirty="0">
              <a:solidFill>
                <a:schemeClr val="bg1"/>
              </a:solidFill>
            </a:endParaRPr>
          </a:p>
        </p:txBody>
      </p:sp>
      <p:sp>
        <p:nvSpPr>
          <p:cNvPr id="3" name="Textfeld 2"/>
          <p:cNvSpPr txBox="1"/>
          <p:nvPr/>
        </p:nvSpPr>
        <p:spPr>
          <a:xfrm>
            <a:off x="755576" y="1628800"/>
            <a:ext cx="7776864" cy="3662541"/>
          </a:xfrm>
          <a:prstGeom prst="rect">
            <a:avLst/>
          </a:prstGeom>
          <a:noFill/>
        </p:spPr>
        <p:txBody>
          <a:bodyPr wrap="square" rtlCol="0">
            <a:spAutoFit/>
          </a:bodyPr>
          <a:lstStyle/>
          <a:p>
            <a:r>
              <a:rPr lang="de-DE" sz="6000" b="1" dirty="0" err="1">
                <a:solidFill>
                  <a:srgbClr val="FF0000"/>
                </a:solidFill>
              </a:rPr>
              <a:t>Attac</a:t>
            </a:r>
            <a:endParaRPr lang="de-DE" sz="6000" b="1" dirty="0">
              <a:solidFill>
                <a:srgbClr val="FF0000"/>
              </a:solidFill>
            </a:endParaRPr>
          </a:p>
          <a:p>
            <a:r>
              <a:rPr lang="de-DE" sz="4000" b="1" dirty="0">
                <a:solidFill>
                  <a:srgbClr val="FF0000"/>
                </a:solidFill>
              </a:rPr>
              <a:t>Regionalgruppe </a:t>
            </a:r>
          </a:p>
          <a:p>
            <a:r>
              <a:rPr lang="de-DE" sz="4000" b="1" dirty="0">
                <a:solidFill>
                  <a:srgbClr val="FF0000"/>
                </a:solidFill>
              </a:rPr>
              <a:t>Rüsselsheim</a:t>
            </a:r>
          </a:p>
          <a:p>
            <a:endParaRPr lang="de-DE" sz="4000" b="1" dirty="0">
              <a:solidFill>
                <a:srgbClr val="FF0000"/>
              </a:solidFill>
            </a:endParaRPr>
          </a:p>
          <a:p>
            <a:r>
              <a:rPr lang="de-DE" sz="2800" b="1" dirty="0">
                <a:solidFill>
                  <a:srgbClr val="FF0000"/>
                </a:solidFill>
              </a:rPr>
              <a:t>6. Juli 2020</a:t>
            </a:r>
          </a:p>
          <a:p>
            <a:r>
              <a:rPr lang="de-DE" sz="2400" b="1" dirty="0" err="1">
                <a:solidFill>
                  <a:srgbClr val="FF0000"/>
                </a:solidFill>
              </a:rPr>
              <a:t>Geld&amp;Finanzmärkte</a:t>
            </a:r>
            <a:r>
              <a:rPr lang="de-DE" sz="2400" b="1" dirty="0">
                <a:solidFill>
                  <a:srgbClr val="FF0000"/>
                </a:solidFill>
              </a:rPr>
              <a:t>: Was tun?</a:t>
            </a:r>
          </a:p>
        </p:txBody>
      </p:sp>
      <p:pic>
        <p:nvPicPr>
          <p:cNvPr id="1026" name="Picture 2"/>
          <p:cNvPicPr>
            <a:picLocks noChangeAspect="1" noChangeArrowheads="1"/>
          </p:cNvPicPr>
          <p:nvPr/>
        </p:nvPicPr>
        <p:blipFill>
          <a:blip r:embed="rId3" cstate="print"/>
          <a:srcRect/>
          <a:stretch>
            <a:fillRect/>
          </a:stretch>
        </p:blipFill>
        <p:spPr bwMode="auto">
          <a:xfrm>
            <a:off x="6300192" y="548680"/>
            <a:ext cx="2266950" cy="3371850"/>
          </a:xfrm>
          <a:prstGeom prst="rect">
            <a:avLst/>
          </a:prstGeom>
          <a:noFill/>
          <a:ln w="9525">
            <a:noFill/>
            <a:miter lim="800000"/>
            <a:headEnd/>
            <a:tailEnd/>
          </a:ln>
        </p:spPr>
      </p:pic>
      <p:sp>
        <p:nvSpPr>
          <p:cNvPr id="6" name="Textfeld 5">
            <a:extLst>
              <a:ext uri="{FF2B5EF4-FFF2-40B4-BE49-F238E27FC236}">
                <a16:creationId xmlns:a16="http://schemas.microsoft.com/office/drawing/2014/main" id="{327E6F8F-0774-47E1-8B00-BDF598AB6E71}"/>
              </a:ext>
            </a:extLst>
          </p:cNvPr>
          <p:cNvSpPr txBox="1"/>
          <p:nvPr/>
        </p:nvSpPr>
        <p:spPr>
          <a:xfrm>
            <a:off x="6296059" y="4794691"/>
            <a:ext cx="2236381" cy="646331"/>
          </a:xfrm>
          <a:prstGeom prst="rect">
            <a:avLst/>
          </a:prstGeom>
          <a:noFill/>
          <a:ln w="15875">
            <a:solidFill>
              <a:srgbClr val="FF0000"/>
            </a:solidFill>
          </a:ln>
        </p:spPr>
        <p:txBody>
          <a:bodyPr wrap="none" rtlCol="0">
            <a:spAutoFit/>
          </a:bodyPr>
          <a:lstStyle/>
          <a:p>
            <a:r>
              <a:rPr lang="de-DE" dirty="0"/>
              <a:t>„Keine Enteignung ist </a:t>
            </a:r>
          </a:p>
          <a:p>
            <a:r>
              <a:rPr lang="de-DE" dirty="0"/>
              <a:t> auch keine Lösung“ *</a:t>
            </a:r>
          </a:p>
        </p:txBody>
      </p:sp>
    </p:spTree>
    <p:extLst>
      <p:ext uri="{BB962C8B-B14F-4D97-AF65-F5344CB8AC3E}">
        <p14:creationId xmlns:p14="http://schemas.microsoft.com/office/powerpoint/2010/main" val="121049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Grafik 6">
            <a:hlinkClick r:id="rId3"/>
            <a:extLst>
              <a:ext uri="{FF2B5EF4-FFF2-40B4-BE49-F238E27FC236}">
                <a16:creationId xmlns:a16="http://schemas.microsoft.com/office/drawing/2014/main" id="{0490CE8D-0918-4880-A7B8-5DFEA243DE86}"/>
              </a:ext>
            </a:extLst>
          </p:cNvPr>
          <p:cNvPicPr>
            <a:picLocks noChangeAspect="1"/>
          </p:cNvPicPr>
          <p:nvPr/>
        </p:nvPicPr>
        <p:blipFill>
          <a:blip r:embed="rId4"/>
          <a:stretch>
            <a:fillRect/>
          </a:stretch>
        </p:blipFill>
        <p:spPr>
          <a:xfrm>
            <a:off x="2005706" y="381000"/>
            <a:ext cx="5124450" cy="6838950"/>
          </a:xfrm>
          <a:prstGeom prst="rect">
            <a:avLst/>
          </a:prstGeom>
        </p:spPr>
      </p:pic>
    </p:spTree>
    <p:extLst>
      <p:ext uri="{BB962C8B-B14F-4D97-AF65-F5344CB8AC3E}">
        <p14:creationId xmlns:p14="http://schemas.microsoft.com/office/powerpoint/2010/main" val="329344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9" y="620688"/>
            <a:ext cx="7776864" cy="5608843"/>
          </a:xfrm>
          <a:prstGeom prst="rect">
            <a:avLst/>
          </a:prstGeom>
          <a:noFill/>
        </p:spPr>
        <p:txBody>
          <a:bodyPr wrap="square" rtlCol="0">
            <a:spAutoFit/>
          </a:bodyPr>
          <a:lstStyle/>
          <a:p>
            <a:pPr>
              <a:lnSpc>
                <a:spcPct val="115000"/>
              </a:lnSpc>
              <a:spcAft>
                <a:spcPts val="1000"/>
              </a:spcAft>
            </a:pPr>
            <a:r>
              <a:rPr lang="de-DE" sz="1800" b="1" dirty="0">
                <a:effectLst/>
                <a:latin typeface="Arial" panose="020B0604020202020204" pitchFamily="34" charset="0"/>
                <a:ea typeface="Calibri" panose="020F0502020204030204" pitchFamily="34" charset="0"/>
              </a:rPr>
              <a:t>Gesamtmetall </a:t>
            </a:r>
            <a:r>
              <a:rPr lang="de-DE" sz="1800" dirty="0">
                <a:effectLst/>
                <a:latin typeface="Arial" panose="020B0604020202020204" pitchFamily="34" charset="0"/>
                <a:ea typeface="Calibri" panose="020F0502020204030204" pitchFamily="34" charset="0"/>
              </a:rPr>
              <a:t>(die Vereinigung deutscher Metall- und Elektroindustrieunternehmen), </a:t>
            </a:r>
            <a:r>
              <a:rPr lang="de-DE" sz="1800" u="sng" dirty="0">
                <a:solidFill>
                  <a:srgbClr val="0563C1"/>
                </a:solidFill>
                <a:effectLst/>
                <a:latin typeface="Arial" panose="020B0604020202020204" pitchFamily="34" charset="0"/>
                <a:ea typeface="Calibri" panose="020F0502020204030204" pitchFamily="34" charset="0"/>
                <a:hlinkClick r:id="rId3"/>
              </a:rPr>
              <a:t>Forderungen für die „2. und 3. Phase der Corona-Krise“</a:t>
            </a:r>
            <a:r>
              <a:rPr lang="de-DE" sz="1800" dirty="0">
                <a:effectLst/>
                <a:latin typeface="Arial" panose="020B0604020202020204" pitchFamily="34" charset="0"/>
                <a:ea typeface="Calibri" panose="020F0502020204030204" pitchFamily="34" charset="0"/>
              </a:rPr>
              <a:t> </a:t>
            </a:r>
            <a:r>
              <a:rPr lang="de-DE" dirty="0">
                <a:latin typeface="Arial" panose="020B0604020202020204" pitchFamily="34" charset="0"/>
                <a:ea typeface="Calibri" panose="020F0502020204030204" pitchFamily="34" charset="0"/>
              </a:rPr>
              <a:t>:</a:t>
            </a:r>
            <a:r>
              <a:rPr lang="de-DE" sz="1800" dirty="0">
                <a:effectLst/>
                <a:latin typeface="Arial" panose="020B0604020202020204" pitchFamily="34" charset="0"/>
                <a:ea typeface="Calibri" panose="020F0502020204030204" pitchFamily="34" charset="0"/>
              </a:rPr>
              <a:t> </a:t>
            </a:r>
          </a:p>
          <a:p>
            <a:pPr>
              <a:lnSpc>
                <a:spcPct val="115000"/>
              </a:lnSpc>
              <a:spcAft>
                <a:spcPts val="1000"/>
              </a:spcAft>
            </a:pPr>
            <a:r>
              <a:rPr lang="de-DE" sz="1800" dirty="0">
                <a:effectLst/>
                <a:latin typeface="Arial" panose="020B0604020202020204" pitchFamily="34" charset="0"/>
                <a:ea typeface="Calibri" panose="020F0502020204030204" pitchFamily="34" charset="0"/>
              </a:rPr>
              <a:t>Durchaus nicht überraschend und klar formuliert: </a:t>
            </a:r>
            <a:r>
              <a:rPr lang="de-DE" sz="1800" b="1" dirty="0" err="1">
                <a:effectLst/>
                <a:latin typeface="Arial" panose="020B0604020202020204" pitchFamily="34" charset="0"/>
                <a:ea typeface="Calibri" panose="020F0502020204030204" pitchFamily="34" charset="0"/>
              </a:rPr>
              <a:t>Sozialklimbim</a:t>
            </a:r>
            <a:r>
              <a:rPr lang="de-DE" sz="1800" b="1" dirty="0">
                <a:effectLst/>
                <a:latin typeface="Arial" panose="020B0604020202020204" pitchFamily="34" charset="0"/>
                <a:ea typeface="Calibri" panose="020F0502020204030204" pitchFamily="34" charset="0"/>
              </a:rPr>
              <a:t> weg </a:t>
            </a:r>
            <a:r>
              <a:rPr lang="de-DE" sz="1800" dirty="0">
                <a:effectLst/>
                <a:latin typeface="Arial" panose="020B0604020202020204" pitchFamily="34" charset="0"/>
                <a:ea typeface="Calibri" panose="020F0502020204030204" pitchFamily="34" charset="0"/>
              </a:rPr>
              <a:t>(Rentenniveau-Untergrenze von 48% weg, Parität der KV-Beiträge weg, Mütterrente weg, …), das Arbeitsrecht noch weiter im Interesse der Kapitaleigner aushöhlen (Arbeitszeit weiter flexibilisieren – insbesondere nach oben, Mitbestimmungsrechte bei Arbeitszeit / mobile Arbeit / Homeoffice / Personalbemessung weg, Massenentlassungen erleichtern, Befristungen ohne Sachgrund weiter ermöglichen, „Bürokratieabbau“ beim Arbeitsschutz …, Überwachung des Arbeitsschutzes „pragmatisch und mit Augenmaß“, kein „State </a:t>
            </a:r>
            <a:r>
              <a:rPr lang="de-DE" sz="1800" dirty="0" err="1">
                <a:effectLst/>
                <a:latin typeface="Arial" panose="020B0604020202020204" pitchFamily="34" charset="0"/>
                <a:ea typeface="Calibri" panose="020F0502020204030204" pitchFamily="34" charset="0"/>
              </a:rPr>
              <a:t>of</a:t>
            </a:r>
            <a:r>
              <a:rPr lang="de-DE" sz="1800" dirty="0">
                <a:effectLst/>
                <a:latin typeface="Arial" panose="020B0604020202020204" pitchFamily="34" charset="0"/>
                <a:ea typeface="Calibri" panose="020F0502020204030204" pitchFamily="34" charset="0"/>
              </a:rPr>
              <a:t> </a:t>
            </a:r>
            <a:r>
              <a:rPr lang="de-DE" sz="1800" dirty="0" err="1">
                <a:effectLst/>
                <a:latin typeface="Arial" panose="020B0604020202020204" pitchFamily="34" charset="0"/>
                <a:ea typeface="Calibri" panose="020F0502020204030204" pitchFamily="34" charset="0"/>
              </a:rPr>
              <a:t>the</a:t>
            </a:r>
            <a:r>
              <a:rPr lang="de-DE" sz="1800" dirty="0">
                <a:effectLst/>
                <a:latin typeface="Arial" panose="020B0604020202020204" pitchFamily="34" charset="0"/>
                <a:ea typeface="Calibri" panose="020F0502020204030204" pitchFamily="34" charset="0"/>
              </a:rPr>
              <a:t> Art“, </a:t>
            </a:r>
            <a:r>
              <a:rPr lang="de-DE" sz="1800" b="1" dirty="0">
                <a:effectLst/>
                <a:latin typeface="Arial" panose="020B0604020202020204" pitchFamily="34" charset="0"/>
                <a:ea typeface="Calibri" panose="020F0502020204030204" pitchFamily="34" charset="0"/>
              </a:rPr>
              <a:t>beim Infektionsschutz keine „übertriebene Gründlichkeit“, Unfallschutz nicht „mit allen geeigneten Mitteln“. </a:t>
            </a:r>
            <a:r>
              <a:rPr lang="de-DE" sz="1800" dirty="0">
                <a:effectLst/>
                <a:latin typeface="Arial" panose="020B0604020202020204" pitchFamily="34" charset="0"/>
                <a:ea typeface="Calibri" panose="020F0502020204030204" pitchFamily="34" charset="0"/>
              </a:rPr>
              <a:t>… Und der Staat soll sich als „Krisenhelfer“ zwar nützlich machen. Darf aber auf keinen Fall wesentlich in „Marktprozesse und unternehmerische Entscheidungen“ eingreifen. </a:t>
            </a:r>
            <a:r>
              <a:rPr lang="de-DE" sz="1800" b="1" dirty="0">
                <a:effectLst/>
                <a:latin typeface="Arial" panose="020B0604020202020204" pitchFamily="34" charset="0"/>
                <a:ea typeface="Calibri" panose="020F0502020204030204" pitchFamily="34" charset="0"/>
              </a:rPr>
              <a:t>Schon gar nicht konjunkturpolitisch im Sinne von Klimazielen.</a:t>
            </a:r>
          </a:p>
        </p:txBody>
      </p:sp>
    </p:spTree>
    <p:extLst>
      <p:ext uri="{BB962C8B-B14F-4D97-AF65-F5344CB8AC3E}">
        <p14:creationId xmlns:p14="http://schemas.microsoft.com/office/powerpoint/2010/main" val="3589357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8" y="620688"/>
            <a:ext cx="7996957" cy="5324535"/>
          </a:xfrm>
          <a:prstGeom prst="rect">
            <a:avLst/>
          </a:prstGeom>
          <a:noFill/>
        </p:spPr>
        <p:txBody>
          <a:bodyPr wrap="square" rtlCol="0">
            <a:spAutoFit/>
          </a:bodyPr>
          <a:lstStyle/>
          <a:p>
            <a:pPr algn="l"/>
            <a:r>
              <a:rPr lang="de-DE" sz="1800" i="0" u="none" strike="noStrike" baseline="0" dirty="0">
                <a:latin typeface="DejaVuSans-Bold"/>
              </a:rPr>
              <a:t>8.4.2020: Alex </a:t>
            </a:r>
            <a:r>
              <a:rPr lang="de-DE" sz="1800" i="0" u="none" strike="noStrike" baseline="0" dirty="0" err="1">
                <a:latin typeface="DejaVuSans-Bold"/>
              </a:rPr>
              <a:t>Demirović</a:t>
            </a:r>
            <a:r>
              <a:rPr lang="de-DE" sz="1800" i="0" u="none" strike="noStrike" baseline="0" dirty="0">
                <a:latin typeface="DejaVuSans-Bold"/>
              </a:rPr>
              <a:t>, Ulrich </a:t>
            </a:r>
            <a:r>
              <a:rPr lang="de-DE" sz="1800" i="0" u="none" strike="noStrike" baseline="0" dirty="0" err="1">
                <a:latin typeface="DejaVuSans-Bold"/>
              </a:rPr>
              <a:t>Duchrow</a:t>
            </a:r>
            <a:r>
              <a:rPr lang="de-DE" sz="1800" i="0" u="none" strike="noStrike" baseline="0" dirty="0">
                <a:latin typeface="DejaVuSans-Bold"/>
              </a:rPr>
              <a:t>, Andreas </a:t>
            </a:r>
            <a:r>
              <a:rPr lang="de-DE" sz="1800" i="0" u="none" strike="noStrike" baseline="0" dirty="0" err="1">
                <a:latin typeface="DejaVuSans-Bold"/>
              </a:rPr>
              <a:t>Fisahn</a:t>
            </a:r>
            <a:r>
              <a:rPr lang="de-DE" sz="1800" i="0" u="none" strike="noStrike" baseline="0" dirty="0">
                <a:latin typeface="DejaVuSans-Bold"/>
              </a:rPr>
              <a:t>, Birgit </a:t>
            </a:r>
            <a:r>
              <a:rPr lang="de-DE" sz="1800" i="0" u="none" strike="noStrike" baseline="0" dirty="0" err="1">
                <a:latin typeface="DejaVuSans-Bold"/>
              </a:rPr>
              <a:t>Mahnkopf</a:t>
            </a:r>
            <a:r>
              <a:rPr lang="de-DE" sz="1800" i="0" u="none" strike="noStrike" baseline="0" dirty="0">
                <a:latin typeface="DejaVuSans-Bold"/>
              </a:rPr>
              <a:t>,</a:t>
            </a:r>
          </a:p>
          <a:p>
            <a:pPr algn="l"/>
            <a:r>
              <a:rPr lang="de-DE" sz="1800" i="0" u="none" strike="noStrike" baseline="0" dirty="0">
                <a:latin typeface="DejaVuSans-Bold"/>
              </a:rPr>
              <a:t>Thomas </a:t>
            </a:r>
            <a:r>
              <a:rPr lang="de-DE" sz="1800" i="0" u="none" strike="noStrike" baseline="0" dirty="0" err="1">
                <a:latin typeface="DejaVuSans-Bold"/>
              </a:rPr>
              <a:t>Sablowski</a:t>
            </a:r>
            <a:r>
              <a:rPr lang="de-DE" sz="1800" i="0" u="none" strike="noStrike" baseline="0" dirty="0">
                <a:latin typeface="DejaVuSans-Bold"/>
              </a:rPr>
              <a:t>, Peter Wahl</a:t>
            </a:r>
            <a:r>
              <a:rPr lang="de-DE" sz="1800" i="0" u="none" strike="noStrike" baseline="0" dirty="0">
                <a:latin typeface="DejaVuSans"/>
              </a:rPr>
              <a:t>, </a:t>
            </a:r>
            <a:r>
              <a:rPr lang="de-DE" sz="1800" b="0" i="0" u="none" strike="noStrike" baseline="0" dirty="0">
                <a:latin typeface="DejaVuSans"/>
              </a:rPr>
              <a:t>Mitglieder </a:t>
            </a:r>
            <a:r>
              <a:rPr lang="de-DE" sz="1800" b="1" i="0" u="none" strike="noStrike" baseline="0" dirty="0">
                <a:latin typeface="DejaVuSans"/>
              </a:rPr>
              <a:t>des </a:t>
            </a:r>
            <a:r>
              <a:rPr lang="de-DE" sz="1800" b="1" i="0" u="none" strike="noStrike" baseline="0" dirty="0" err="1">
                <a:latin typeface="DejaVuSans"/>
              </a:rPr>
              <a:t>Wissenschaftl</a:t>
            </a:r>
            <a:r>
              <a:rPr lang="de-DE" sz="1800" b="1" i="0" u="none" strike="noStrike" baseline="0" dirty="0">
                <a:latin typeface="DejaVuSans"/>
              </a:rPr>
              <a:t>. Beirats von </a:t>
            </a:r>
            <a:r>
              <a:rPr lang="de-DE" sz="1800" b="1" i="0" u="none" strike="noStrike" baseline="0" dirty="0" err="1">
                <a:latin typeface="DejaVuSans"/>
              </a:rPr>
              <a:t>Attac</a:t>
            </a:r>
            <a:r>
              <a:rPr lang="de-DE" sz="1800" b="1" i="0" u="none" strike="noStrike" baseline="0" dirty="0">
                <a:latin typeface="DejaVuSans"/>
              </a:rPr>
              <a:t> </a:t>
            </a:r>
          </a:p>
          <a:p>
            <a:pPr algn="l"/>
            <a:r>
              <a:rPr lang="de-DE" sz="1800" b="1" i="0" u="none" strike="noStrike" baseline="0" dirty="0">
                <a:latin typeface="DejaVuSans-Bold"/>
                <a:hlinkClick r:id="rId3"/>
              </a:rPr>
              <a:t>Corona-Krise: Keine Rückkehr zur „Normalität“ des Kapitalismus!</a:t>
            </a:r>
            <a:endParaRPr lang="de-DE" sz="1800" b="1" i="0" u="none" strike="noStrike" baseline="0" dirty="0">
              <a:latin typeface="DejaVuSans-Bold"/>
            </a:endParaRPr>
          </a:p>
          <a:p>
            <a:pPr algn="l"/>
            <a:r>
              <a:rPr lang="de-DE" sz="1800" b="0" i="0" u="none" strike="noStrike" baseline="0" dirty="0">
                <a:latin typeface="LiberationSerif"/>
              </a:rPr>
              <a:t>Die Corona-Epidemie ist nicht nur eine humanitäre Katastrophe, sondern die größte Erschütterung des Kapitalismus seit der Weltwirtschaftskrise 1929 und deren Folgen. Während im globalen Süden …</a:t>
            </a:r>
          </a:p>
          <a:p>
            <a:pPr algn="l"/>
            <a:r>
              <a:rPr lang="de-DE" sz="1800" b="0" i="0" u="none" strike="noStrike" baseline="0" dirty="0">
                <a:latin typeface="LiberationSerif"/>
              </a:rPr>
              <a:t>Bereits vor Corona hatte ein ganzes Krisenbündel die Welt im Griff: …</a:t>
            </a:r>
            <a:br>
              <a:rPr lang="de-DE" sz="1800" b="0" i="0" u="none" strike="noStrike" baseline="0" dirty="0">
                <a:latin typeface="LiberationSerif"/>
              </a:rPr>
            </a:br>
            <a:r>
              <a:rPr lang="de-DE" sz="1800" b="0" i="0" u="none" strike="noStrike" baseline="0" dirty="0">
                <a:latin typeface="LiberationSerif"/>
              </a:rPr>
              <a:t>Die gesellschaftliche Linke, darunter </a:t>
            </a:r>
            <a:r>
              <a:rPr lang="de-DE" sz="1800" b="0" i="0" u="none" strike="noStrike" baseline="0" dirty="0" err="1">
                <a:latin typeface="LiberationSerif"/>
              </a:rPr>
              <a:t>Attac</a:t>
            </a:r>
            <a:r>
              <a:rPr lang="de-DE" sz="1800" b="0" i="0" u="none" strike="noStrike" baseline="0" dirty="0">
                <a:latin typeface="LiberationSerif"/>
              </a:rPr>
              <a:t>, steht vor der Aufgabe, sowohl für das Krisenmanagement kurzfristige Eingriffsmöglichkeiten zu finden, als auch zukunftsfähige Perspektiven für die Zeit nach der Seuche zu entwickeln. Für die Herrschenden gilt schon jetzt die Devise: </a:t>
            </a:r>
            <a:r>
              <a:rPr lang="de-DE" sz="1800" b="0" i="1" u="none" strike="noStrike" baseline="0" dirty="0">
                <a:latin typeface="LiberationSerif-Italic"/>
              </a:rPr>
              <a:t>die Dinge müssen sich ändern, damit es beim Alten bleibt</a:t>
            </a:r>
            <a:r>
              <a:rPr lang="de-DE" sz="1800" b="0" i="0" u="none" strike="noStrike" baseline="0" dirty="0">
                <a:latin typeface="LiberationSerif"/>
              </a:rPr>
              <a:t>. …</a:t>
            </a:r>
          </a:p>
          <a:p>
            <a:pPr algn="l"/>
            <a:r>
              <a:rPr lang="de-DE" sz="1800" b="1" i="0" u="none" strike="noStrike" baseline="0" dirty="0">
                <a:latin typeface="LiberationSerif-Bold"/>
              </a:rPr>
              <a:t>Ungleiche Verteilung der Krisenlasten …</a:t>
            </a:r>
            <a:br>
              <a:rPr lang="de-DE" sz="1800" b="1" i="0" u="none" strike="noStrike" baseline="0" dirty="0">
                <a:latin typeface="LiberationSerif-Bold"/>
              </a:rPr>
            </a:br>
            <a:r>
              <a:rPr lang="de-DE" sz="1800" b="1" i="0" u="none" strike="noStrike" baseline="0" dirty="0">
                <a:latin typeface="LiberationSerif"/>
              </a:rPr>
              <a:t>Komplizierter </a:t>
            </a:r>
            <a:r>
              <a:rPr lang="de-DE" sz="1800" b="0" i="0" u="none" strike="noStrike" baseline="0" dirty="0">
                <a:latin typeface="LiberationSerif"/>
              </a:rPr>
              <a:t>ist es mit makro-ökonomischen und finanzpolitischen Maßnahmen, die z.T. auch in der Linken kontrovers sind, wie </a:t>
            </a:r>
            <a:r>
              <a:rPr lang="de-DE" sz="1800" b="1" i="0" u="none" strike="noStrike" baseline="0" dirty="0">
                <a:latin typeface="LiberationSerif"/>
              </a:rPr>
              <a:t>Euro-Bonds</a:t>
            </a:r>
            <a:r>
              <a:rPr lang="de-DE" sz="1800" b="0" i="0" u="none" strike="noStrike" baseline="0" dirty="0">
                <a:latin typeface="LiberationSerif"/>
              </a:rPr>
              <a:t>. Hier wäre es sinnvoll, Kriterien zu formulieren …</a:t>
            </a:r>
            <a:br>
              <a:rPr lang="de-DE" sz="1800" b="0" i="0" u="none" strike="noStrike" baseline="0" dirty="0">
                <a:latin typeface="LiberationSerif"/>
              </a:rPr>
            </a:br>
            <a:r>
              <a:rPr lang="de-DE" sz="1800" b="1" i="0" u="none" strike="noStrike" baseline="0" dirty="0">
                <a:latin typeface="LiberationSerif-Bold"/>
              </a:rPr>
              <a:t>Marshallplan für den globalen Süden </a:t>
            </a:r>
            <a:r>
              <a:rPr lang="de-DE" sz="1800" i="0" u="none" strike="noStrike" baseline="0" dirty="0">
                <a:latin typeface="LiberationSerif-Bold"/>
              </a:rPr>
              <a:t>… Schuldenerlass … (dazu u.a. Oxfam -&gt;)</a:t>
            </a:r>
            <a:br>
              <a:rPr lang="de-DE" sz="1800" i="0" u="none" strike="noStrike" baseline="0" dirty="0">
                <a:latin typeface="LiberationSerif-Bold"/>
              </a:rPr>
            </a:br>
            <a:r>
              <a:rPr lang="de-DE" sz="1800" b="1" i="0" u="none" strike="noStrike" baseline="0" dirty="0">
                <a:latin typeface="LiberationSerif-Bold"/>
              </a:rPr>
              <a:t>Der Virus als Katalysator für eine neue Weltordnung </a:t>
            </a:r>
            <a:r>
              <a:rPr lang="de-DE" sz="1800" i="0" u="none" strike="noStrike" baseline="0" dirty="0">
                <a:latin typeface="LiberationSerif-Bold"/>
              </a:rPr>
              <a:t>…</a:t>
            </a:r>
            <a:br>
              <a:rPr lang="de-DE" sz="1800" b="1" i="0" u="none" strike="noStrike" baseline="0" dirty="0">
                <a:latin typeface="LiberationSerif-Bold"/>
              </a:rPr>
            </a:br>
            <a:r>
              <a:rPr lang="de-DE" sz="1800" b="1" i="0" u="none" strike="noStrike" baseline="0" dirty="0">
                <a:latin typeface="LiberationSerif-Bold"/>
              </a:rPr>
              <a:t>Jede Menge analytischer Anstrengungen vor uns </a:t>
            </a:r>
            <a:r>
              <a:rPr lang="de-DE" sz="1800" i="0" u="none" strike="noStrike" baseline="0" dirty="0">
                <a:latin typeface="LiberationSerif-Bold"/>
              </a:rPr>
              <a:t>…</a:t>
            </a:r>
            <a:endParaRPr lang="de-DE" sz="1600" kern="150" dirty="0">
              <a:effectLst/>
              <a:latin typeface="Calibri" panose="020F050202020403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380476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539552" y="620688"/>
            <a:ext cx="8208911" cy="5355312"/>
          </a:xfrm>
          <a:prstGeom prst="rect">
            <a:avLst/>
          </a:prstGeom>
          <a:noFill/>
        </p:spPr>
        <p:txBody>
          <a:bodyPr wrap="square" rtlCol="0">
            <a:spAutoFit/>
          </a:bodyPr>
          <a:lstStyle/>
          <a:p>
            <a:pPr algn="l"/>
            <a:r>
              <a:rPr lang="de-DE" sz="1800" b="1" i="0" u="none" strike="noStrike" baseline="0" dirty="0">
                <a:solidFill>
                  <a:srgbClr val="000000"/>
                </a:solidFill>
                <a:latin typeface="DejaVuSans-Bold"/>
              </a:rPr>
              <a:t>OXFAM Deutschland: </a:t>
            </a:r>
            <a:r>
              <a:rPr lang="de-DE" sz="1800" b="1" i="0" u="none" strike="noStrike" baseline="0" dirty="0">
                <a:solidFill>
                  <a:srgbClr val="000081"/>
                </a:solidFill>
                <a:latin typeface="DejaVuSans-Bold"/>
              </a:rPr>
              <a:t>Offener Brief an Olaf Scholz</a:t>
            </a:r>
          </a:p>
          <a:p>
            <a:pPr algn="l"/>
            <a:r>
              <a:rPr lang="de-DE" sz="1800" b="1" i="0" u="none" strike="noStrike" baseline="0" dirty="0">
                <a:solidFill>
                  <a:srgbClr val="000000"/>
                </a:solidFill>
                <a:latin typeface="LiberationSerif"/>
              </a:rPr>
              <a:t>Die Auswirkungen der Corona-Krise auf den Globalen Süden sind verheerend</a:t>
            </a:r>
            <a:r>
              <a:rPr lang="de-DE" sz="1800" b="0" i="0" u="none" strike="noStrike" baseline="0" dirty="0">
                <a:solidFill>
                  <a:srgbClr val="000000"/>
                </a:solidFill>
                <a:latin typeface="LiberationSerif"/>
              </a:rPr>
              <a:t>: bis zu 500 Millionen Menschen drohen in Armut abzurutschen, allein in Westafrika sind bis</a:t>
            </a:r>
          </a:p>
          <a:p>
            <a:pPr algn="l"/>
            <a:r>
              <a:rPr lang="de-DE" sz="1800" b="0" i="0" u="none" strike="noStrike" baseline="0" dirty="0">
                <a:solidFill>
                  <a:srgbClr val="000000"/>
                </a:solidFill>
                <a:latin typeface="LiberationSerif"/>
              </a:rPr>
              <a:t>zu 50 Millionen Menschen von Hunger bedroht. Die Schuldenspirale dreht sich unterdessen unerbittlich weiter:</a:t>
            </a:r>
          </a:p>
          <a:p>
            <a:pPr algn="l"/>
            <a:r>
              <a:rPr lang="de-DE" sz="1800" b="0" i="0" u="none" strike="noStrike" baseline="0" dirty="0">
                <a:solidFill>
                  <a:srgbClr val="000000"/>
                </a:solidFill>
                <a:latin typeface="LiberationSerif"/>
              </a:rPr>
              <a:t>Viele Länder geben mehr für die Rückzahlung von Schulden als für Gesundheitsversorgung aus. (...) Wir müssen Länder des Globalen Südens von ihrer Schuldenlast befreien. So können sie in Gesundheitsversorgung, Bildung</a:t>
            </a:r>
          </a:p>
          <a:p>
            <a:pPr algn="l"/>
            <a:r>
              <a:rPr lang="de-DE" sz="1800" b="0" i="0" u="none" strike="noStrike" baseline="0" dirty="0">
                <a:solidFill>
                  <a:srgbClr val="000000"/>
                </a:solidFill>
                <a:latin typeface="LiberationSerif"/>
              </a:rPr>
              <a:t>und soziale Sicherung investieren und später die kostenlose Bereitstellung des so wichtigen Impfstoffs gegen die Covid-19 für alle Menschen ermöglichen, sobald dieser verfügbar ist.</a:t>
            </a:r>
          </a:p>
          <a:p>
            <a:pPr algn="l"/>
            <a:r>
              <a:rPr lang="de-DE" sz="1800" b="0" i="0" u="none" strike="noStrike" baseline="0" dirty="0">
                <a:solidFill>
                  <a:srgbClr val="000000"/>
                </a:solidFill>
                <a:latin typeface="LiberationSerif"/>
              </a:rPr>
              <a:t>Wir fordern:</a:t>
            </a:r>
          </a:p>
          <a:p>
            <a:pPr algn="l"/>
            <a:r>
              <a:rPr lang="de-DE" sz="1800" b="1" i="0" u="none" strike="noStrike" baseline="0" dirty="0">
                <a:solidFill>
                  <a:srgbClr val="000000"/>
                </a:solidFill>
                <a:latin typeface="LiberationSerif"/>
              </a:rPr>
              <a:t>Erlassen Sie alle Schuldendienstzahlungen ärmerer Länder </a:t>
            </a:r>
            <a:r>
              <a:rPr lang="de-DE" sz="1800" b="0" i="0" u="none" strike="noStrike" baseline="0" dirty="0">
                <a:solidFill>
                  <a:srgbClr val="000000"/>
                </a:solidFill>
                <a:latin typeface="LiberationSerif"/>
              </a:rPr>
              <a:t>an Deutschland bis mindestens 2022! Machen Sie Druck auf Weltbank, IWF und private</a:t>
            </a:r>
          </a:p>
          <a:p>
            <a:pPr algn="l"/>
            <a:r>
              <a:rPr lang="de-DE" sz="1800" b="0" i="0" u="none" strike="noStrike" baseline="0" dirty="0">
                <a:solidFill>
                  <a:srgbClr val="000000"/>
                </a:solidFill>
                <a:latin typeface="LiberationSerif"/>
              </a:rPr>
              <a:t>Gläubiger für einen </a:t>
            </a:r>
            <a:r>
              <a:rPr lang="de-DE" sz="1800" b="1" i="0" u="none" strike="noStrike" baseline="0" dirty="0">
                <a:solidFill>
                  <a:srgbClr val="000000"/>
                </a:solidFill>
                <a:latin typeface="LiberationSerif"/>
              </a:rPr>
              <a:t>umfassenden Schuldenerlass</a:t>
            </a:r>
            <a:r>
              <a:rPr lang="de-DE" sz="1800" b="0" i="0" u="none" strike="noStrike" baseline="0" dirty="0">
                <a:solidFill>
                  <a:srgbClr val="000000"/>
                </a:solidFill>
                <a:latin typeface="LiberationSerif"/>
              </a:rPr>
              <a:t>! Unterstützen Sie auf internationaler Ebene ein </a:t>
            </a:r>
            <a:r>
              <a:rPr lang="de-DE" sz="1800" b="1" i="0" u="none" strike="noStrike" baseline="0" dirty="0">
                <a:solidFill>
                  <a:srgbClr val="000000"/>
                </a:solidFill>
                <a:latin typeface="LiberationSerif"/>
              </a:rPr>
              <a:t>Staateninsolvenzverfahren!</a:t>
            </a:r>
          </a:p>
          <a:p>
            <a:pPr algn="l"/>
            <a:r>
              <a:rPr lang="de-DE" b="1" kern="150" dirty="0">
                <a:solidFill>
                  <a:srgbClr val="000000"/>
                </a:solidFill>
                <a:effectLst/>
                <a:latin typeface="LiberationSerif"/>
                <a:ea typeface="SimSun" panose="02010600030101010101" pitchFamily="2" charset="-122"/>
                <a:cs typeface="Tahoma" panose="020B0604030504040204" pitchFamily="34" charset="0"/>
              </a:rPr>
              <a:t>+ + + + + + </a:t>
            </a:r>
            <a:br>
              <a:rPr lang="de-DE" b="1" kern="150" dirty="0">
                <a:solidFill>
                  <a:srgbClr val="000000"/>
                </a:solidFill>
                <a:effectLst/>
                <a:latin typeface="LiberationSerif"/>
                <a:ea typeface="SimSun" panose="02010600030101010101" pitchFamily="2" charset="-122"/>
                <a:cs typeface="Tahoma" panose="020B0604030504040204" pitchFamily="34" charset="0"/>
              </a:rPr>
            </a:br>
            <a:r>
              <a:rPr lang="de-DE" b="1" kern="150" dirty="0">
                <a:solidFill>
                  <a:srgbClr val="000000"/>
                </a:solidFill>
                <a:effectLst/>
                <a:latin typeface="LiberationSerif"/>
                <a:ea typeface="SimSun" panose="02010600030101010101" pitchFamily="2" charset="-122"/>
                <a:cs typeface="Tahoma" panose="020B0604030504040204" pitchFamily="34" charset="0"/>
              </a:rPr>
              <a:t>Auch im globalen Süden </a:t>
            </a:r>
            <a:r>
              <a:rPr lang="de-DE" kern="150" dirty="0">
                <a:solidFill>
                  <a:srgbClr val="000000"/>
                </a:solidFill>
                <a:effectLst/>
                <a:latin typeface="LiberationSerif"/>
                <a:ea typeface="SimSun" panose="02010600030101010101" pitchFamily="2" charset="-122"/>
                <a:cs typeface="Tahoma" panose="020B0604030504040204" pitchFamily="34" charset="0"/>
              </a:rPr>
              <a:t>(nachzulesen in der </a:t>
            </a:r>
            <a:r>
              <a:rPr lang="de-DE" kern="150" dirty="0" err="1">
                <a:solidFill>
                  <a:srgbClr val="000000"/>
                </a:solidFill>
                <a:effectLst/>
                <a:latin typeface="LiberationSerif"/>
                <a:ea typeface="SimSun" panose="02010600030101010101" pitchFamily="2" charset="-122"/>
                <a:cs typeface="Tahoma" panose="020B0604030504040204" pitchFamily="34" charset="0"/>
                <a:hlinkClick r:id="rId3"/>
              </a:rPr>
              <a:t>attac</a:t>
            </a:r>
            <a:r>
              <a:rPr lang="de-DE" kern="150" dirty="0">
                <a:solidFill>
                  <a:srgbClr val="000000"/>
                </a:solidFill>
                <a:effectLst/>
                <a:latin typeface="LiberationSerif"/>
                <a:ea typeface="SimSun" panose="02010600030101010101" pitchFamily="2" charset="-122"/>
                <a:cs typeface="Tahoma" panose="020B0604030504040204" pitchFamily="34" charset="0"/>
                <a:hlinkClick r:id="rId3"/>
              </a:rPr>
              <a:t> </a:t>
            </a:r>
            <a:r>
              <a:rPr lang="de-DE" kern="150" dirty="0" err="1">
                <a:solidFill>
                  <a:srgbClr val="000000"/>
                </a:solidFill>
                <a:effectLst/>
                <a:latin typeface="LiberationSerif"/>
                <a:ea typeface="SimSun" panose="02010600030101010101" pitchFamily="2" charset="-122"/>
                <a:cs typeface="Tahoma" panose="020B0604030504040204" pitchFamily="34" charset="0"/>
                <a:hlinkClick r:id="rId3"/>
              </a:rPr>
              <a:t>SiG</a:t>
            </a:r>
            <a:r>
              <a:rPr lang="de-DE" kern="150" dirty="0">
                <a:solidFill>
                  <a:srgbClr val="000000"/>
                </a:solidFill>
                <a:effectLst/>
                <a:latin typeface="LiberationSerif"/>
                <a:ea typeface="SimSun" panose="02010600030101010101" pitchFamily="2" charset="-122"/>
                <a:cs typeface="Tahoma" panose="020B0604030504040204" pitchFamily="34" charset="0"/>
                <a:hlinkClick r:id="rId3"/>
              </a:rPr>
              <a:t>-Corona-Sonderausgabe 3</a:t>
            </a:r>
            <a:r>
              <a:rPr lang="de-DE" kern="150" dirty="0">
                <a:solidFill>
                  <a:srgbClr val="000000"/>
                </a:solidFill>
                <a:effectLst/>
                <a:latin typeface="LiberationSerif"/>
                <a:ea typeface="SimSun" panose="02010600030101010101" pitchFamily="2" charset="-122"/>
                <a:cs typeface="Tahoma" panose="020B0604030504040204" pitchFamily="34" charset="0"/>
              </a:rPr>
              <a:t>, S. 4)</a:t>
            </a:r>
            <a:br>
              <a:rPr lang="de-DE" kern="150" dirty="0">
                <a:solidFill>
                  <a:srgbClr val="000000"/>
                </a:solidFill>
                <a:effectLst/>
                <a:latin typeface="LiberationSerif"/>
                <a:ea typeface="SimSun" panose="02010600030101010101" pitchFamily="2" charset="-122"/>
                <a:cs typeface="Tahoma" panose="020B0604030504040204" pitchFamily="34" charset="0"/>
              </a:rPr>
            </a:br>
            <a:r>
              <a:rPr lang="de-DE" sz="1800" b="1" i="0" u="none" strike="noStrike" baseline="0" dirty="0">
                <a:latin typeface="LiberationSerif-Bold"/>
              </a:rPr>
              <a:t>Maßnahmen gegen die Corona-Pandemie</a:t>
            </a:r>
            <a:r>
              <a:rPr lang="de-DE" sz="1800" b="1" i="0" u="none" strike="noStrike" baseline="0" dirty="0">
                <a:latin typeface="LiberationSerif"/>
              </a:rPr>
              <a:t>: in Kuba / Kerala (Indien)</a:t>
            </a:r>
            <a:endParaRPr lang="de-DE" sz="1600" b="1" kern="150" dirty="0">
              <a:effectLst/>
              <a:latin typeface="Calibri" panose="020F050202020403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3557916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539552" y="620688"/>
            <a:ext cx="8136903" cy="5786199"/>
          </a:xfrm>
          <a:prstGeom prst="rect">
            <a:avLst/>
          </a:prstGeom>
          <a:noFill/>
        </p:spPr>
        <p:txBody>
          <a:bodyPr wrap="square" rtlCol="0">
            <a:spAutoFit/>
          </a:bodyPr>
          <a:lstStyle/>
          <a:p>
            <a:pPr>
              <a:spcAft>
                <a:spcPts val="0"/>
              </a:spcAft>
            </a:pPr>
            <a:r>
              <a:rPr lang="de-DE" sz="1600" b="1" kern="150" dirty="0">
                <a:effectLst/>
                <a:latin typeface="Calibri" panose="020F0502020204030204" pitchFamily="34" charset="0"/>
                <a:ea typeface="SimSun" panose="02010600030101010101" pitchFamily="2" charset="-122"/>
                <a:cs typeface="Tahoma" panose="020B0604030504040204" pitchFamily="34" charset="0"/>
              </a:rPr>
              <a:t>Der falsche Weg  -  </a:t>
            </a:r>
            <a:r>
              <a:rPr lang="de-DE" sz="1600" b="1" kern="150" dirty="0" err="1">
                <a:effectLst/>
                <a:latin typeface="Calibri" panose="020F0502020204030204" pitchFamily="34" charset="0"/>
                <a:ea typeface="SimSun" panose="02010600030101010101" pitchFamily="2" charset="-122"/>
                <a:cs typeface="Tahoma" panose="020B0604030504040204" pitchFamily="34" charset="0"/>
              </a:rPr>
              <a:t>attac</a:t>
            </a:r>
            <a:r>
              <a:rPr lang="de-DE" sz="1600" b="1" kern="150" dirty="0">
                <a:effectLst/>
                <a:latin typeface="Calibri" panose="020F0502020204030204" pitchFamily="34" charset="0"/>
                <a:ea typeface="SimSun" panose="02010600030101010101" pitchFamily="2" charset="-122"/>
                <a:cs typeface="Tahoma" panose="020B0604030504040204" pitchFamily="34" charset="0"/>
              </a:rPr>
              <a:t> </a:t>
            </a:r>
            <a:r>
              <a:rPr lang="de-DE" sz="1600" b="1" kern="150" dirty="0" err="1">
                <a:effectLst/>
                <a:latin typeface="Calibri" panose="020F0502020204030204" pitchFamily="34" charset="0"/>
                <a:ea typeface="SimSun" panose="02010600030101010101" pitchFamily="2" charset="-122"/>
                <a:cs typeface="Tahoma" panose="020B0604030504040204" pitchFamily="34" charset="0"/>
              </a:rPr>
              <a:t>KoKreis</a:t>
            </a:r>
            <a:r>
              <a:rPr lang="de-DE" sz="1600" b="1" kern="150" dirty="0">
                <a:effectLst/>
                <a:latin typeface="Calibri" panose="020F0502020204030204" pitchFamily="34" charset="0"/>
                <a:ea typeface="SimSun" panose="02010600030101010101" pitchFamily="2" charset="-122"/>
                <a:cs typeface="Tahoma" panose="020B0604030504040204" pitchFamily="34" charset="0"/>
              </a:rPr>
              <a:t> </a:t>
            </a:r>
            <a:r>
              <a:rPr lang="de-DE" sz="1600" b="1" kern="150" dirty="0">
                <a:latin typeface="Calibri" panose="020F0502020204030204" pitchFamily="34" charset="0"/>
                <a:ea typeface="SimSun" panose="02010600030101010101" pitchFamily="2" charset="-122"/>
                <a:cs typeface="Tahoma" panose="020B0604030504040204" pitchFamily="34" charset="0"/>
              </a:rPr>
              <a:t>zum </a:t>
            </a:r>
            <a:r>
              <a:rPr lang="de-DE" sz="1600" b="1" kern="150" dirty="0">
                <a:effectLst/>
                <a:latin typeface="Calibri" panose="020F0502020204030204" pitchFamily="34" charset="0"/>
                <a:ea typeface="SimSun" panose="02010600030101010101" pitchFamily="2" charset="-122"/>
                <a:cs typeface="Tahoma" panose="020B0604030504040204" pitchFamily="34" charset="0"/>
              </a:rPr>
              <a:t>Konjunkturprogramm der Bundesregierung </a:t>
            </a:r>
            <a:r>
              <a:rPr lang="de-DE" sz="1600" kern="150" dirty="0">
                <a:effectLst/>
                <a:latin typeface="Calibri" panose="020F0502020204030204" pitchFamily="34" charset="0"/>
                <a:ea typeface="SimSun" panose="02010600030101010101" pitchFamily="2" charset="-122"/>
                <a:cs typeface="Tahoma" panose="020B0604030504040204" pitchFamily="34" charset="0"/>
              </a:rPr>
              <a:t>(18.6.20)</a:t>
            </a:r>
            <a:endParaRPr lang="de-DE" sz="800" kern="150" dirty="0">
              <a:effectLst/>
              <a:latin typeface="Calibri" panose="020F0502020204030204" pitchFamily="34" charset="0"/>
              <a:ea typeface="SimSun" panose="02010600030101010101" pitchFamily="2" charset="-122"/>
              <a:cs typeface="Tahoma" panose="020B0604030504040204" pitchFamily="34" charset="0"/>
            </a:endParaRPr>
          </a:p>
          <a:p>
            <a:pPr>
              <a:spcAft>
                <a:spcPts val="0"/>
              </a:spcAft>
            </a:pPr>
            <a:r>
              <a:rPr lang="de-DE" sz="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600" kern="150" dirty="0">
                <a:effectLst/>
                <a:latin typeface="Calibri" panose="020F0502020204030204" pitchFamily="34" charset="0"/>
                <a:ea typeface="SimSun" panose="02010600030101010101" pitchFamily="2" charset="-122"/>
                <a:cs typeface="Tahoma" panose="020B0604030504040204" pitchFamily="34" charset="0"/>
              </a:rPr>
              <a:t>…Konjunkturpaket im Wert von 130 Mrd. Euro … Mehrwertsteuersatz im zweiten Halbjahr 2020 von 19 auf 16% sinken. …Ausbau digitaler Infrastruktur in Schulen vorangebracht werden, Familien erhalten eine Einmalzahlung von €300 pro Kind, Kauf von Elektrofahrzeugen … und auch im Gesundheitswesen sowie im Klimaschutz wird es Investitionen geben.  </a:t>
            </a:r>
            <a:br>
              <a:rPr lang="de-DE" sz="1600" kern="150" dirty="0">
                <a:effectLst/>
                <a:latin typeface="Calibri" panose="020F0502020204030204" pitchFamily="34" charset="0"/>
                <a:ea typeface="SimSun" panose="02010600030101010101" pitchFamily="2" charset="-122"/>
                <a:cs typeface="Tahoma" panose="020B0604030504040204" pitchFamily="34" charset="0"/>
              </a:rPr>
            </a:br>
            <a:r>
              <a:rPr lang="de-DE" kern="150" dirty="0">
                <a:effectLst/>
                <a:latin typeface="Calibri" panose="020F0502020204030204" pitchFamily="34" charset="0"/>
                <a:ea typeface="SimSun" panose="02010600030101010101" pitchFamily="2" charset="-122"/>
                <a:cs typeface="Tahoma" panose="020B0604030504040204" pitchFamily="34" charset="0"/>
              </a:rPr>
              <a:t>Aus einer linken, progressiven und emanzipatorischen Perspektive lässt sich mal wieder mit Staunen feststellen</a:t>
            </a:r>
            <a:r>
              <a:rPr lang="de-DE" b="1" kern="150" dirty="0">
                <a:effectLst/>
                <a:latin typeface="Calibri" panose="020F0502020204030204" pitchFamily="34" charset="0"/>
                <a:ea typeface="SimSun" panose="02010600030101010101" pitchFamily="2" charset="-122"/>
                <a:cs typeface="Tahoma" panose="020B0604030504040204" pitchFamily="34" charset="0"/>
              </a:rPr>
              <a:t>, wie viel Geld in Krisenzeiten für die Erhaltung des Status-Quo in kürzester Zeit zur Verfügung gestellt werden kann</a:t>
            </a:r>
            <a:r>
              <a:rPr lang="de-DE" kern="150" dirty="0">
                <a:effectLst/>
                <a:latin typeface="Calibri" panose="020F0502020204030204" pitchFamily="34" charset="0"/>
                <a:ea typeface="SimSun" panose="02010600030101010101" pitchFamily="2" charset="-122"/>
                <a:cs typeface="Tahoma" panose="020B0604030504040204" pitchFamily="34" charset="0"/>
              </a:rPr>
              <a:t>. Denn auch wenn in Teilen des Paketes Ansätze zu erahnen sind, wie ein richtiger Weg hätte verfolgt werden können, so kommen diese tatsächlich nicht zum Tragen. …</a:t>
            </a:r>
          </a:p>
          <a:p>
            <a:pPr>
              <a:spcAft>
                <a:spcPts val="0"/>
              </a:spcAft>
            </a:pPr>
            <a:r>
              <a:rPr lang="de-DE" sz="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600" kern="150" dirty="0">
                <a:effectLst/>
                <a:latin typeface="Calibri" panose="020F0502020204030204" pitchFamily="34" charset="0"/>
                <a:ea typeface="SimSun" panose="02010600030101010101" pitchFamily="2" charset="-122"/>
                <a:cs typeface="Tahoma" panose="020B0604030504040204" pitchFamily="34" charset="0"/>
              </a:rPr>
              <a:t>…Prioritäten geradezurücken, die Menschen in den Mittelpunkt … </a:t>
            </a:r>
            <a:r>
              <a:rPr lang="de-DE" sz="1600" b="1" kern="150" dirty="0">
                <a:effectLst/>
                <a:latin typeface="Calibri" panose="020F0502020204030204" pitchFamily="34" charset="0"/>
                <a:ea typeface="SimSun" panose="02010600030101010101" pitchFamily="2" charset="-122"/>
                <a:cs typeface="Tahoma" panose="020B0604030504040204" pitchFamily="34" charset="0"/>
              </a:rPr>
              <a:t>keine Wiederbelebung der bestehenden Wirtschaftsstrukturen, sondern ihren radikalen sozial-ökologischen Umbau.</a:t>
            </a:r>
            <a:r>
              <a:rPr lang="de-DE" sz="1600" kern="150" dirty="0">
                <a:effectLst/>
                <a:latin typeface="Calibri" panose="020F0502020204030204" pitchFamily="34" charset="0"/>
                <a:ea typeface="SimSun" panose="02010600030101010101" pitchFamily="2" charset="-122"/>
                <a:cs typeface="Tahoma" panose="020B0604030504040204" pitchFamily="34" charset="0"/>
              </a:rPr>
              <a:t> … Beitrag zur Beantwortung der globalen Klima-, Ressourcen- und Verteilungsgerechtigkeit leisten.</a:t>
            </a:r>
          </a:p>
          <a:p>
            <a:pPr>
              <a:spcAft>
                <a:spcPts val="0"/>
              </a:spcAft>
            </a:pPr>
            <a:r>
              <a:rPr lang="de-DE" sz="800" kern="150" dirty="0">
                <a:effectLst/>
                <a:latin typeface="Calibri" panose="020F0502020204030204" pitchFamily="34" charset="0"/>
                <a:ea typeface="SimSun" panose="02010600030101010101" pitchFamily="2" charset="-122"/>
                <a:cs typeface="Tahoma" panose="020B0604030504040204" pitchFamily="34" charset="0"/>
              </a:rPr>
              <a:t> </a:t>
            </a:r>
          </a:p>
          <a:p>
            <a:pPr>
              <a:spcAft>
                <a:spcPts val="0"/>
              </a:spcAft>
            </a:pPr>
            <a:r>
              <a:rPr lang="de-DE" sz="1600" kern="150" dirty="0">
                <a:effectLst/>
                <a:latin typeface="Calibri" panose="020F0502020204030204" pitchFamily="34" charset="0"/>
                <a:ea typeface="SimSun" panose="02010600030101010101" pitchFamily="2" charset="-122"/>
                <a:cs typeface="Tahoma" panose="020B0604030504040204" pitchFamily="34" charset="0"/>
              </a:rPr>
              <a:t>Dabei sind wir uns bewusst, dass ein Umbau bestehender Wirtschaftsstrukturen die Sicherung bestehender Arbeitsplätze infrage stellt. Das schafft Verunsicherung bei den Beschäftigten. Aber statt weiter Existenzängste zu schüren, um Profitinteressen zu schützen, braucht es eine breite gesellschaftliche Auseinandersetzung um die „Arbeit der Zukunft“. Dazu gehören der Umbau der Autoindustrie in eine Mobilitätsindustrie, die gezielte Umschulung in benötigte Berufe im Handwerk oder Pflegebereiche, dazu gehören eine </a:t>
            </a:r>
            <a:r>
              <a:rPr lang="de-DE" sz="1600" b="1" kern="150" dirty="0">
                <a:effectLst/>
                <a:latin typeface="Calibri" panose="020F0502020204030204" pitchFamily="34" charset="0"/>
                <a:ea typeface="SimSun" panose="02010600030101010101" pitchFamily="2" charset="-122"/>
                <a:cs typeface="Tahoma" panose="020B0604030504040204" pitchFamily="34" charset="0"/>
              </a:rPr>
              <a:t>allgemeine Arbeitszeitverkürzung und ein emanzipatorisches Grundeinkommen.</a:t>
            </a:r>
          </a:p>
          <a:p>
            <a:pPr>
              <a:spcAft>
                <a:spcPts val="0"/>
              </a:spcAft>
            </a:pPr>
            <a:r>
              <a:rPr lang="de-DE" sz="1600" kern="150" dirty="0">
                <a:effectLst/>
                <a:latin typeface="Calibri" panose="020F0502020204030204" pitchFamily="34" charset="0"/>
                <a:ea typeface="SimSun" panose="02010600030101010101" pitchFamily="2" charset="-122"/>
                <a:cs typeface="Tahoma" panose="020B0604030504040204" pitchFamily="34" charset="0"/>
              </a:rPr>
              <a:t> </a:t>
            </a:r>
          </a:p>
        </p:txBody>
      </p:sp>
    </p:spTree>
    <p:extLst>
      <p:ext uri="{BB962C8B-B14F-4D97-AF65-F5344CB8AC3E}">
        <p14:creationId xmlns:p14="http://schemas.microsoft.com/office/powerpoint/2010/main" val="259718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Übersicht</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8" y="620688"/>
            <a:ext cx="7996957" cy="6417654"/>
          </a:xfrm>
          <a:prstGeom prst="rect">
            <a:avLst/>
          </a:prstGeom>
          <a:noFill/>
        </p:spPr>
        <p:txBody>
          <a:bodyPr wrap="square" rtlCol="0">
            <a:spAutoFit/>
          </a:bodyPr>
          <a:lstStyle/>
          <a:p>
            <a:r>
              <a:rPr lang="de-DE" sz="2400" dirty="0"/>
              <a:t>Piketty, Fraser, </a:t>
            </a:r>
            <a:r>
              <a:rPr lang="de-DE" sz="2400" dirty="0" err="1"/>
              <a:t>Mouffe</a:t>
            </a:r>
            <a:r>
              <a:rPr lang="de-DE" sz="2400" dirty="0"/>
              <a:t> u.a. : Manifest </a:t>
            </a:r>
            <a:r>
              <a:rPr lang="de-DE" sz="2400" dirty="0">
                <a:hlinkClick r:id="rId3"/>
              </a:rPr>
              <a:t>Zukunft der Arbeit</a:t>
            </a:r>
            <a:endParaRPr lang="de-DE" sz="2400" dirty="0"/>
          </a:p>
          <a:p>
            <a:pPr>
              <a:lnSpc>
                <a:spcPct val="115000"/>
              </a:lnSpc>
              <a:spcAft>
                <a:spcPts val="1000"/>
              </a:spcAft>
            </a:pPr>
            <a:r>
              <a:rPr lang="en-US" sz="1800" b="1" kern="1800" dirty="0">
                <a:effectLst/>
                <a:latin typeface="Times New Roman" panose="02020603050405020304" pitchFamily="18" charset="0"/>
                <a:ea typeface="Times New Roman" panose="02020603050405020304" pitchFamily="18" charset="0"/>
              </a:rPr>
              <a:t>Humans are not resources. Coronavirus shows why we must </a:t>
            </a:r>
            <a:r>
              <a:rPr lang="en-US" sz="1800" b="1" kern="1800" dirty="0" err="1">
                <a:effectLst/>
                <a:latin typeface="Times New Roman" panose="02020603050405020304" pitchFamily="18" charset="0"/>
                <a:ea typeface="Times New Roman" panose="02020603050405020304" pitchFamily="18" charset="0"/>
              </a:rPr>
              <a:t>democratise</a:t>
            </a:r>
            <a:r>
              <a:rPr lang="en-US" sz="1800" b="1" kern="1800" dirty="0">
                <a:effectLst/>
                <a:latin typeface="Times New Roman" panose="02020603050405020304" pitchFamily="18" charset="0"/>
                <a:ea typeface="Times New Roman" panose="02020603050405020304" pitchFamily="18" charset="0"/>
              </a:rPr>
              <a:t> work </a:t>
            </a:r>
            <a:endParaRPr lang="de-DE" sz="1800" dirty="0">
              <a:effectLst/>
              <a:latin typeface="Arial" panose="020B0604020202020204" pitchFamily="34" charset="0"/>
              <a:ea typeface="Calibri" panose="020F0502020204030204" pitchFamily="34" charset="0"/>
            </a:endParaRPr>
          </a:p>
          <a:p>
            <a:pPr>
              <a:spcAft>
                <a:spcPts val="400"/>
              </a:spcAft>
            </a:pPr>
            <a:r>
              <a:rPr lang="en-US" sz="1800" b="1" dirty="0">
                <a:effectLst/>
                <a:latin typeface="Times New Roman" panose="02020603050405020304" pitchFamily="18" charset="0"/>
                <a:ea typeface="Times New Roman" panose="02020603050405020304" pitchFamily="18" charset="0"/>
              </a:rPr>
              <a:t>Our health and lives cannot be ruled by market forces alone.</a:t>
            </a:r>
            <a:r>
              <a:rPr lang="en-US" sz="1800" dirty="0">
                <a:effectLst/>
                <a:latin typeface="Times New Roman" panose="02020603050405020304" pitchFamily="18" charset="0"/>
                <a:ea typeface="Times New Roman" panose="02020603050405020304" pitchFamily="18" charset="0"/>
              </a:rPr>
              <a:t> Now thousands of scholars are calling for a way out of the crisis</a:t>
            </a:r>
            <a:endParaRPr lang="de-DE" sz="1800" dirty="0">
              <a:effectLst/>
              <a:latin typeface="Arial" panose="020B0604020202020204" pitchFamily="34" charset="0"/>
              <a:ea typeface="Calibri" panose="020F0502020204030204" pitchFamily="34" charset="0"/>
            </a:endParaRPr>
          </a:p>
          <a:p>
            <a:pPr>
              <a:spcAft>
                <a:spcPts val="400"/>
              </a:spcAft>
            </a:pPr>
            <a:r>
              <a:rPr lang="en-US" sz="1800" dirty="0">
                <a:effectLst/>
                <a:latin typeface="Times New Roman" panose="02020603050405020304" pitchFamily="18" charset="0"/>
                <a:ea typeface="Times New Roman" panose="02020603050405020304" pitchFamily="18" charset="0"/>
              </a:rPr>
              <a:t>Working humans are so much more than “resources”. This is one of the central lessons of the current crisis. </a:t>
            </a:r>
            <a:r>
              <a:rPr lang="en-US" sz="1800" u="sng" dirty="0">
                <a:solidFill>
                  <a:srgbClr val="0000FF"/>
                </a:solidFill>
                <a:effectLst/>
                <a:latin typeface="Times New Roman" panose="02020603050405020304" pitchFamily="18" charset="0"/>
                <a:ea typeface="Times New Roman" panose="02020603050405020304" pitchFamily="18" charset="0"/>
                <a:hlinkClick r:id="rId4"/>
              </a:rPr>
              <a:t>Caring</a:t>
            </a:r>
            <a:r>
              <a:rPr lang="en-US" sz="1800" dirty="0">
                <a:effectLst/>
                <a:latin typeface="Times New Roman" panose="02020603050405020304" pitchFamily="18" charset="0"/>
                <a:ea typeface="Times New Roman" panose="02020603050405020304" pitchFamily="18" charset="0"/>
              </a:rPr>
              <a:t> for the sick; </a:t>
            </a:r>
            <a:r>
              <a:rPr lang="en-US" sz="1800" u="sng" dirty="0">
                <a:solidFill>
                  <a:srgbClr val="0000FF"/>
                </a:solidFill>
                <a:effectLst/>
                <a:latin typeface="Times New Roman" panose="02020603050405020304" pitchFamily="18" charset="0"/>
                <a:ea typeface="Times New Roman" panose="02020603050405020304" pitchFamily="18" charset="0"/>
                <a:hlinkClick r:id="rId5"/>
              </a:rPr>
              <a:t>delivering food</a:t>
            </a:r>
            <a:r>
              <a:rPr lang="en-US" sz="1800" dirty="0">
                <a:effectLst/>
                <a:latin typeface="Times New Roman" panose="02020603050405020304" pitchFamily="18" charset="0"/>
                <a:ea typeface="Times New Roman" panose="02020603050405020304" pitchFamily="18" charset="0"/>
              </a:rPr>
              <a:t>, medication and other essentials; clearing away our waste; </a:t>
            </a:r>
            <a:r>
              <a:rPr lang="en-US" sz="1800" u="sng" dirty="0">
                <a:solidFill>
                  <a:srgbClr val="0000FF"/>
                </a:solidFill>
                <a:effectLst/>
                <a:latin typeface="Times New Roman" panose="02020603050405020304" pitchFamily="18" charset="0"/>
                <a:ea typeface="Times New Roman" panose="02020603050405020304" pitchFamily="18" charset="0"/>
                <a:hlinkClick r:id="rId6"/>
              </a:rPr>
              <a:t>stocking the shelves</a:t>
            </a:r>
            <a:r>
              <a:rPr lang="en-US" sz="1800" dirty="0">
                <a:effectLst/>
                <a:latin typeface="Times New Roman" panose="02020603050405020304" pitchFamily="18" charset="0"/>
                <a:ea typeface="Times New Roman" panose="02020603050405020304" pitchFamily="18" charset="0"/>
              </a:rPr>
              <a:t> and running the registers in our grocery stores </a:t>
            </a:r>
            <a:r>
              <a:rPr lang="en-US" sz="1800" b="1" dirty="0">
                <a:effectLst/>
                <a:latin typeface="Times New Roman" panose="02020603050405020304" pitchFamily="18" charset="0"/>
                <a:ea typeface="Times New Roman" panose="02020603050405020304" pitchFamily="18" charset="0"/>
              </a:rPr>
              <a:t>– the people who have kept life going through the Covid-19 pandemic are living proof that work cannot be reduced to a mere commodity.</a:t>
            </a:r>
            <a:r>
              <a:rPr lang="en-US" sz="1800" dirty="0">
                <a:effectLst/>
                <a:latin typeface="Times New Roman" panose="02020603050405020304" pitchFamily="18" charset="0"/>
                <a:ea typeface="Times New Roman" panose="02020603050405020304" pitchFamily="18" charset="0"/>
              </a:rPr>
              <a:t> Human health and the care of the most vulnerable cannot be governed by market forces alone. If we leave these things solely to the market, we run the risk of exacerbating inequalities to the point of forfeiting the very lives of the least advantaged.</a:t>
            </a:r>
            <a:endParaRPr lang="de-DE" sz="1800" dirty="0">
              <a:effectLst/>
              <a:latin typeface="Arial" panose="020B0604020202020204" pitchFamily="34" charset="0"/>
              <a:ea typeface="Calibri" panose="020F0502020204030204" pitchFamily="34" charset="0"/>
            </a:endParaRPr>
          </a:p>
          <a:p>
            <a:pPr>
              <a:spcAft>
                <a:spcPts val="400"/>
              </a:spcAft>
            </a:pPr>
            <a:r>
              <a:rPr lang="en-US" sz="1800" dirty="0">
                <a:effectLst/>
                <a:latin typeface="Times New Roman" panose="02020603050405020304" pitchFamily="18" charset="0"/>
                <a:ea typeface="Times New Roman" panose="02020603050405020304" pitchFamily="18" charset="0"/>
              </a:rPr>
              <a:t>How to avoid this unacceptable situation? By involving employees in decisions relating to their lives and futures in the workplace – </a:t>
            </a:r>
            <a:r>
              <a:rPr lang="en-US" sz="1800" b="1" dirty="0">
                <a:effectLst/>
                <a:latin typeface="Times New Roman" panose="02020603050405020304" pitchFamily="18" charset="0"/>
                <a:ea typeface="Times New Roman" panose="02020603050405020304" pitchFamily="18" charset="0"/>
              </a:rPr>
              <a:t>by </a:t>
            </a:r>
            <a:r>
              <a:rPr lang="en-US" sz="1800" b="1" dirty="0" err="1">
                <a:effectLst/>
                <a:latin typeface="Times New Roman" panose="02020603050405020304" pitchFamily="18" charset="0"/>
                <a:ea typeface="Times New Roman" panose="02020603050405020304" pitchFamily="18" charset="0"/>
              </a:rPr>
              <a:t>democratising</a:t>
            </a:r>
            <a:r>
              <a:rPr lang="en-US" sz="1800" b="1" dirty="0">
                <a:effectLst/>
                <a:latin typeface="Times New Roman" panose="02020603050405020304" pitchFamily="18" charset="0"/>
                <a:ea typeface="Times New Roman" panose="02020603050405020304" pitchFamily="18" charset="0"/>
              </a:rPr>
              <a:t> firms</a:t>
            </a:r>
            <a:r>
              <a:rPr lang="en-US" sz="1800" dirty="0">
                <a:effectLst/>
                <a:latin typeface="Times New Roman" panose="02020603050405020304" pitchFamily="18" charset="0"/>
                <a:ea typeface="Times New Roman" panose="02020603050405020304" pitchFamily="18" charset="0"/>
              </a:rPr>
              <a:t>. By </a:t>
            </a:r>
            <a:r>
              <a:rPr lang="en-US" sz="1800" dirty="0" err="1">
                <a:effectLst/>
                <a:latin typeface="Times New Roman" panose="02020603050405020304" pitchFamily="18" charset="0"/>
                <a:ea typeface="Times New Roman" panose="02020603050405020304" pitchFamily="18" charset="0"/>
              </a:rPr>
              <a:t>decommodifying</a:t>
            </a:r>
            <a:r>
              <a:rPr lang="en-US" sz="1800" dirty="0">
                <a:effectLst/>
                <a:latin typeface="Times New Roman" panose="02020603050405020304" pitchFamily="18" charset="0"/>
                <a:ea typeface="Times New Roman" panose="02020603050405020304" pitchFamily="18" charset="0"/>
              </a:rPr>
              <a:t> work – by collectively guaranteeing useful employment to all. As we face the monstrous risk of pandemic and environmental collapse, making these strategic changes would allow us to ensure the dignity of all citizens while marshalling the collective strength and effort we need to preserve our life together on this planet. (</a:t>
            </a:r>
            <a:r>
              <a:rPr lang="en-US" sz="1800" dirty="0" err="1">
                <a:effectLst/>
                <a:latin typeface="Times New Roman" panose="02020603050405020304" pitchFamily="18" charset="0"/>
                <a:ea typeface="Times New Roman" panose="02020603050405020304" pitchFamily="18" charset="0"/>
                <a:hlinkClick r:id="rId3"/>
              </a:rPr>
              <a:t>Volltext</a:t>
            </a:r>
            <a:r>
              <a:rPr lang="en-US" sz="1800" dirty="0">
                <a:effectLst/>
                <a:latin typeface="Times New Roman" panose="02020603050405020304" pitchFamily="18" charset="0"/>
                <a:ea typeface="Times New Roman" panose="02020603050405020304" pitchFamily="18" charset="0"/>
                <a:hlinkClick r:id="rId3"/>
              </a:rPr>
              <a:t> in </a:t>
            </a:r>
            <a:r>
              <a:rPr lang="en-US" sz="1800" dirty="0" err="1">
                <a:effectLst/>
                <a:latin typeface="Times New Roman" panose="02020603050405020304" pitchFamily="18" charset="0"/>
                <a:ea typeface="Times New Roman" panose="02020603050405020304" pitchFamily="18" charset="0"/>
                <a:hlinkClick r:id="rId3"/>
              </a:rPr>
              <a:t>deutscher</a:t>
            </a:r>
            <a:r>
              <a:rPr lang="en-US" sz="1800" dirty="0">
                <a:effectLst/>
                <a:latin typeface="Times New Roman" panose="02020603050405020304" pitchFamily="18" charset="0"/>
                <a:ea typeface="Times New Roman" panose="02020603050405020304" pitchFamily="18" charset="0"/>
                <a:hlinkClick r:id="rId3"/>
              </a:rPr>
              <a:t> </a:t>
            </a:r>
            <a:r>
              <a:rPr lang="en-US" sz="1800" dirty="0" err="1">
                <a:effectLst/>
                <a:latin typeface="Times New Roman" panose="02020603050405020304" pitchFamily="18" charset="0"/>
                <a:ea typeface="Times New Roman" panose="02020603050405020304" pitchFamily="18" charset="0"/>
                <a:hlinkClick r:id="rId3"/>
              </a:rPr>
              <a:t>Übersetzung</a:t>
            </a:r>
            <a:r>
              <a:rPr lang="en-US" sz="1800" dirty="0">
                <a:effectLst/>
                <a:latin typeface="Times New Roman" panose="02020603050405020304" pitchFamily="18" charset="0"/>
                <a:ea typeface="Times New Roman" panose="02020603050405020304" pitchFamily="18" charset="0"/>
              </a:rPr>
              <a:t>)</a:t>
            </a:r>
            <a:endParaRPr lang="de-DE" sz="1800" dirty="0">
              <a:effectLst/>
              <a:latin typeface="Arial" panose="020B0604020202020204" pitchFamily="34" charset="0"/>
              <a:ea typeface="Calibri" panose="020F0502020204030204" pitchFamily="34" charset="0"/>
            </a:endParaRPr>
          </a:p>
          <a:p>
            <a:endParaRPr lang="de-DE" sz="2400" dirty="0"/>
          </a:p>
        </p:txBody>
      </p:sp>
    </p:spTree>
    <p:extLst>
      <p:ext uri="{BB962C8B-B14F-4D97-AF65-F5344CB8AC3E}">
        <p14:creationId xmlns:p14="http://schemas.microsoft.com/office/powerpoint/2010/main" val="217311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9" y="620688"/>
            <a:ext cx="7776864" cy="4955203"/>
          </a:xfrm>
          <a:prstGeom prst="rect">
            <a:avLst/>
          </a:prstGeom>
          <a:noFill/>
        </p:spPr>
        <p:txBody>
          <a:bodyPr wrap="square" rtlCol="0">
            <a:spAutoFit/>
          </a:bodyPr>
          <a:lstStyle/>
          <a:p>
            <a:r>
              <a:rPr lang="de-DE" dirty="0">
                <a:hlinkClick r:id="rId3"/>
              </a:rPr>
              <a:t>Marx </a:t>
            </a:r>
            <a:r>
              <a:rPr lang="de-DE" dirty="0" err="1">
                <a:hlinkClick r:id="rId3"/>
              </a:rPr>
              <a:t>is</a:t>
            </a:r>
            <a:r>
              <a:rPr lang="de-DE" dirty="0">
                <a:hlinkClick r:id="rId3"/>
              </a:rPr>
              <a:t> muss Online-Kongress 2020 : Programm</a:t>
            </a:r>
            <a:br>
              <a:rPr lang="de-DE" dirty="0"/>
            </a:br>
            <a:r>
              <a:rPr lang="de-DE" dirty="0"/>
              <a:t>z.B. </a:t>
            </a:r>
            <a:r>
              <a:rPr lang="de-DE" b="1" dirty="0"/>
              <a:t>Kapitalisten enteignen?! Ja, bitte! Strategien gegen die Krise und das System</a:t>
            </a:r>
          </a:p>
          <a:p>
            <a:r>
              <a:rPr lang="de-DE" b="1" dirty="0"/>
              <a:t>Janine Wissler, stellv. Parteivorsitzende DIE LINKE</a:t>
            </a:r>
          </a:p>
          <a:p>
            <a:r>
              <a:rPr lang="de-DE" b="1" dirty="0" err="1"/>
              <a:t>Rouzbeh</a:t>
            </a:r>
            <a:r>
              <a:rPr lang="de-DE" b="1" dirty="0"/>
              <a:t> Taheri, Sprecher der Kampagne »Deutsche Wohnen &amp; Co. enteignen«</a:t>
            </a:r>
          </a:p>
          <a:p>
            <a:endParaRPr lang="de-DE" sz="1000" dirty="0"/>
          </a:p>
          <a:p>
            <a:r>
              <a:rPr lang="de-DE" b="1" dirty="0"/>
              <a:t># # </a:t>
            </a:r>
            <a:r>
              <a:rPr lang="de-DE" b="1" dirty="0">
                <a:hlinkClick r:id="rId4"/>
              </a:rPr>
              <a:t>Memo-Gruppe</a:t>
            </a:r>
            <a:r>
              <a:rPr lang="de-DE" b="1" dirty="0"/>
              <a:t> # # # # </a:t>
            </a:r>
            <a:br>
              <a:rPr lang="de-DE" dirty="0"/>
            </a:br>
            <a:r>
              <a:rPr lang="de-DE" dirty="0"/>
              <a:t>Umgestaltung der </a:t>
            </a:r>
            <a:r>
              <a:rPr lang="de-DE" b="1" dirty="0"/>
              <a:t>Einkommens-, Vermögens- und Erbschaftsteuer. Hinzukommen muss eine einmalige Vermögensabgabe zur Errichtung eines Corona-Lastenausgleichsfonds und die Einführung einer Finanztransaktionssteuer</a:t>
            </a:r>
            <a:r>
              <a:rPr lang="de-DE" dirty="0"/>
              <a:t>, deren Einnahmen zugunsten der armen Länder dieser Erde verwendet werden. Auf europäischer Ebene muss eine Stabilisierung mithilfe von </a:t>
            </a:r>
            <a:r>
              <a:rPr lang="de-DE" b="1" dirty="0"/>
              <a:t>gemeinschaftlichen Anleihen der Eurostaaten erfolgen.</a:t>
            </a:r>
            <a:r>
              <a:rPr lang="de-DE" dirty="0"/>
              <a:t> Zusammen mit einem </a:t>
            </a:r>
            <a:r>
              <a:rPr lang="de-DE" b="1" i="1" dirty="0"/>
              <a:t>Zukunftsinvestitionsprogramm</a:t>
            </a:r>
            <a:r>
              <a:rPr lang="de-DE" i="1" dirty="0"/>
              <a:t> für Innovation, Klimaschutz und nachhaltige Entwicklung </a:t>
            </a:r>
            <a:r>
              <a:rPr lang="de-DE" dirty="0"/>
              <a:t>bildet dies den von der </a:t>
            </a:r>
            <a:r>
              <a:rPr lang="de-DE" i="1" dirty="0"/>
              <a:t>Arbeitsgruppe Alternative Wirtschaftspolitik </a:t>
            </a:r>
            <a:r>
              <a:rPr lang="de-DE" dirty="0"/>
              <a:t>vorgeschlagenen </a:t>
            </a:r>
            <a:r>
              <a:rPr lang="de-DE" i="1" dirty="0"/>
              <a:t>Solidaritätspakt zur Krisenbewältigung</a:t>
            </a:r>
            <a:r>
              <a:rPr lang="de-DE" b="1" dirty="0">
                <a:latin typeface="Calibri"/>
              </a:rPr>
              <a:t> </a:t>
            </a:r>
            <a:br>
              <a:rPr lang="de-DE" b="1" dirty="0">
                <a:latin typeface="Calibri"/>
              </a:rPr>
            </a:br>
            <a:r>
              <a:rPr lang="de-DE" dirty="0">
                <a:latin typeface="Calibri"/>
              </a:rPr>
              <a:t>(aus dem </a:t>
            </a:r>
            <a:r>
              <a:rPr lang="de-DE" dirty="0">
                <a:latin typeface="Calibri"/>
                <a:hlinkClick r:id="rId4"/>
              </a:rPr>
              <a:t>Sondermemo zur „Corona-Krise</a:t>
            </a:r>
            <a:r>
              <a:rPr lang="de-DE" dirty="0">
                <a:latin typeface="Calibri"/>
              </a:rPr>
              <a:t>“ , Hintergrundtexte </a:t>
            </a:r>
            <a:r>
              <a:rPr lang="de-DE" dirty="0">
                <a:latin typeface="Calibri"/>
                <a:hlinkClick r:id="rId5"/>
              </a:rPr>
              <a:t>zur Gesundheitsversorgung</a:t>
            </a:r>
            <a:r>
              <a:rPr lang="de-DE" dirty="0">
                <a:latin typeface="Calibri"/>
              </a:rPr>
              <a:t> und </a:t>
            </a:r>
            <a:r>
              <a:rPr lang="de-DE" dirty="0">
                <a:latin typeface="Calibri"/>
                <a:hlinkClick r:id="rId6"/>
              </a:rPr>
              <a:t>zum Klimaschutz</a:t>
            </a:r>
            <a:r>
              <a:rPr lang="de-DE" dirty="0">
                <a:latin typeface="Calibri"/>
              </a:rPr>
              <a:t> . Und die </a:t>
            </a:r>
            <a:r>
              <a:rPr lang="de-DE" dirty="0">
                <a:latin typeface="Calibri"/>
                <a:hlinkClick r:id="rId7"/>
              </a:rPr>
              <a:t>Kurzfassung des Alternativmemos 2020</a:t>
            </a:r>
            <a:r>
              <a:rPr lang="de-DE" dirty="0">
                <a:latin typeface="Calibri"/>
              </a:rPr>
              <a:t>)</a:t>
            </a:r>
            <a:endParaRPr lang="de-DE" sz="2400" dirty="0"/>
          </a:p>
        </p:txBody>
      </p:sp>
    </p:spTree>
    <p:extLst>
      <p:ext uri="{BB962C8B-B14F-4D97-AF65-F5344CB8AC3E}">
        <p14:creationId xmlns:p14="http://schemas.microsoft.com/office/powerpoint/2010/main" val="296386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323528" y="620688"/>
            <a:ext cx="8568952" cy="6186309"/>
          </a:xfrm>
          <a:prstGeom prst="rect">
            <a:avLst/>
          </a:prstGeom>
          <a:noFill/>
        </p:spPr>
        <p:txBody>
          <a:bodyPr wrap="square" rtlCol="0">
            <a:spAutoFit/>
          </a:bodyPr>
          <a:lstStyle/>
          <a:p>
            <a:pPr algn="l"/>
            <a:r>
              <a:rPr lang="de-DE" b="1" dirty="0">
                <a:latin typeface="Calibri"/>
              </a:rPr>
              <a:t># # # Jan </a:t>
            </a:r>
            <a:r>
              <a:rPr lang="de-DE" b="1" dirty="0" err="1">
                <a:latin typeface="Calibri"/>
              </a:rPr>
              <a:t>Priewe</a:t>
            </a:r>
            <a:r>
              <a:rPr lang="de-DE" b="1" dirty="0">
                <a:latin typeface="Calibri"/>
              </a:rPr>
              <a:t> (IMK/</a:t>
            </a:r>
            <a:r>
              <a:rPr lang="de-DE" b="1" dirty="0" err="1">
                <a:latin typeface="Calibri"/>
              </a:rPr>
              <a:t>Boeckler</a:t>
            </a:r>
            <a:r>
              <a:rPr lang="de-DE" b="1" dirty="0">
                <a:latin typeface="Calibri"/>
              </a:rPr>
              <a:t>/RLS) # # #</a:t>
            </a:r>
            <a:br>
              <a:rPr lang="de-DE" b="1" dirty="0">
                <a:latin typeface="Calibri"/>
              </a:rPr>
            </a:br>
            <a:r>
              <a:rPr lang="de-DE" dirty="0"/>
              <a:t>Sehr viel anlagesuchendes Geldkapital wandert über den Globus, suchend nach sicheren Anlagen mit niedrigen Zinsen, sogar ohne Zinsen oder mit Minuszinsen. Die Finanzierungsbedingungen für öffentliche Kredite sind so günstig wie nie zuvor. Zudem haben Staat und Sozialversicherungen Steuern und Abgaben gehortet wie einst im legendären Juliusturm in Berlin-Spandau in den 1950er Jahren. Allerdings hatten wir damals enormes Wachstum, jetzt hatten und haben wir enormen Investitionsbedarf, der vernachlässigt wurde. Jetzt wissen wir: die Budgetbeschränkungen waren viel geringer als immer wieder behauptet wurde, wir haben unter unseren Verhältnissen gelebt. …</a:t>
            </a:r>
            <a:br>
              <a:rPr lang="de-DE" dirty="0"/>
            </a:br>
            <a:r>
              <a:rPr lang="de-DE" sz="1800" b="1" i="0" u="none" strike="noStrike" baseline="0" dirty="0">
                <a:latin typeface="TitilliumWeb-Regular"/>
              </a:rPr>
              <a:t>Wie kann die EZB bzw. die Bundesbank fast 28% der Anleihen halten, wo doch das Verbot „monetärer Staatsfinanzierung“ gilt? </a:t>
            </a:r>
            <a:r>
              <a:rPr lang="de-DE" sz="1800" b="0" i="0" u="none" strike="noStrike" baseline="0" dirty="0">
                <a:latin typeface="TitilliumWeb-Regular"/>
              </a:rPr>
              <a:t>Die Emission deutscher Staatsanleihen … durch die Finanzagentur der Bundesregierung, die die Anleihen an 36 lizensierte Großbanken per Auktion verkauft. … Die Banken verkaufen die Anleihen an die oben aufgeführten Finanzinvestoren, und auch – nach einer bestimmten vorher nicht angekündigten Sperrfrist – an die EZB bzw. die Deutsche Bundesbank. … Das Verbot „monetärer Staatsfinanzierung“ bezieht sich auf den Primärmarkt, also den Erstkauf der Anleihen bei Emission. Die EZB kauft dagegen auf dem Sekundärmarkt …</a:t>
            </a:r>
            <a:endParaRPr lang="de-DE" dirty="0"/>
          </a:p>
          <a:p>
            <a:r>
              <a:rPr lang="de-DE" dirty="0"/>
              <a:t>Alles spricht dafür, die </a:t>
            </a:r>
            <a:r>
              <a:rPr lang="de-DE" b="1" dirty="0"/>
              <a:t>Corona-Kosten durch Anleihen, nicht durch Steuern oder Ausgabenkürzungen zu decken. Der Kampf für ausreichende und gerechte Steuern ist wichtig, aber jetzt muss man die Ängste vor Staatsschulden überwinden und nicht auf Verteilungskämpfe zur Krisenfinanzierung setzen. Das gilt auch für ein Konjunktur- und Transformationsprogramm ab 2021.</a:t>
            </a:r>
          </a:p>
        </p:txBody>
      </p:sp>
    </p:spTree>
    <p:extLst>
      <p:ext uri="{BB962C8B-B14F-4D97-AF65-F5344CB8AC3E}">
        <p14:creationId xmlns:p14="http://schemas.microsoft.com/office/powerpoint/2010/main" val="95051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539552" y="620688"/>
            <a:ext cx="8208911" cy="4955203"/>
          </a:xfrm>
          <a:prstGeom prst="rect">
            <a:avLst/>
          </a:prstGeom>
          <a:noFill/>
        </p:spPr>
        <p:txBody>
          <a:bodyPr wrap="square" rtlCol="0">
            <a:spAutoFit/>
          </a:bodyPr>
          <a:lstStyle/>
          <a:p>
            <a:r>
              <a:rPr lang="de-DE" b="1" dirty="0"/>
              <a:t>ISW-München</a:t>
            </a:r>
            <a:r>
              <a:rPr lang="de-DE" dirty="0"/>
              <a:t> (</a:t>
            </a:r>
            <a:r>
              <a:rPr lang="de-DE" dirty="0" err="1"/>
              <a:t>Schuhler</a:t>
            </a:r>
            <a:r>
              <a:rPr lang="de-DE" dirty="0"/>
              <a:t>: „</a:t>
            </a:r>
            <a:r>
              <a:rPr lang="de-DE" dirty="0" err="1"/>
              <a:t>Finanzcrash.Rezession.Pandemie</a:t>
            </a:r>
            <a:r>
              <a:rPr lang="de-DE" dirty="0"/>
              <a:t>“ &amp; Garnreiter: „Die deutsche Exportwalze“</a:t>
            </a:r>
          </a:p>
          <a:p>
            <a:r>
              <a:rPr lang="de-DE" sz="2000" dirty="0"/>
              <a:t>1</a:t>
            </a:r>
            <a:r>
              <a:rPr lang="de-DE" sz="2000" dirty="0">
                <a:sym typeface="Wingdings" panose="05000000000000000000" pitchFamily="2" charset="2"/>
              </a:rPr>
              <a:t>.) Privateigentum an Produktionsmitteln (ökonomische Ungleichheit -&gt; </a:t>
            </a:r>
          </a:p>
          <a:p>
            <a:r>
              <a:rPr lang="de-DE" sz="2000" dirty="0">
                <a:sym typeface="Wingdings" panose="05000000000000000000" pitchFamily="2" charset="2"/>
              </a:rPr>
              <a:t>2.) soziale Ungleichheit (Einkommen/Vermögen, s. Piketty) -&gt;</a:t>
            </a:r>
          </a:p>
          <a:p>
            <a:r>
              <a:rPr lang="de-DE" sz="2000" dirty="0">
                <a:sym typeface="Wingdings" panose="05000000000000000000" pitchFamily="2" charset="2"/>
              </a:rPr>
              <a:t>3.) „Sozialisierung der Investitionen“(Keynes)</a:t>
            </a:r>
          </a:p>
          <a:p>
            <a:r>
              <a:rPr lang="de-DE" sz="2000" dirty="0">
                <a:sym typeface="Wingdings" panose="05000000000000000000" pitchFamily="2" charset="2"/>
              </a:rPr>
              <a:t>4.) Staat erobern – Gesellschaft am Gemeinwohl ausrichten (Wohnen, Mobilität, Gesundheit, Finanzsektor, SÖT/Konversion, Lastenausgleich)</a:t>
            </a:r>
          </a:p>
          <a:p>
            <a:r>
              <a:rPr lang="de-DE" sz="2000" dirty="0">
                <a:sym typeface="Wingdings" panose="05000000000000000000" pitchFamily="2" charset="2"/>
              </a:rPr>
              <a:t>5.) neue Globalisierung: solidarisch, friedlich, gleichberechtigt (friedliche Koexistenz/Kooperation statt XYZ-Land </a:t>
            </a:r>
            <a:r>
              <a:rPr lang="de-DE" sz="2000" dirty="0" err="1">
                <a:sym typeface="Wingdings" panose="05000000000000000000" pitchFamily="2" charset="2"/>
              </a:rPr>
              <a:t>first</a:t>
            </a:r>
            <a:r>
              <a:rPr lang="de-DE" sz="2000" dirty="0">
                <a:sym typeface="Wingdings" panose="05000000000000000000" pitchFamily="2" charset="2"/>
              </a:rPr>
              <a:t> / UN-Unterorganisationen stärken / „Marshall-Plan f. den Süden“ / fairer Welthandel / Euro-Bonds &amp; Schuldenerlasse / Abrüstungskonferenz )</a:t>
            </a:r>
            <a:br>
              <a:rPr lang="de-DE" sz="2000" dirty="0">
                <a:sym typeface="Wingdings" panose="05000000000000000000" pitchFamily="2" charset="2"/>
              </a:rPr>
            </a:br>
            <a:r>
              <a:rPr lang="de-DE" sz="2000" dirty="0">
                <a:sym typeface="Wingdings" panose="05000000000000000000" pitchFamily="2" charset="2"/>
              </a:rPr>
              <a:t>- - - - - - - - </a:t>
            </a:r>
            <a:br>
              <a:rPr lang="de-DE" sz="2000" dirty="0">
                <a:sym typeface="Wingdings" panose="05000000000000000000" pitchFamily="2" charset="2"/>
              </a:rPr>
            </a:br>
            <a:r>
              <a:rPr lang="de-DE" sz="2000" dirty="0">
                <a:sym typeface="Wingdings" panose="05000000000000000000" pitchFamily="2" charset="2"/>
              </a:rPr>
              <a:t>- Binnennachfrage rauf ist falsches Rezept wg. ökologischer Grenzen (Klima …)</a:t>
            </a:r>
          </a:p>
          <a:p>
            <a:r>
              <a:rPr lang="de-DE" sz="2000" dirty="0">
                <a:sym typeface="Wingdings" panose="05000000000000000000" pitchFamily="2" charset="2"/>
              </a:rPr>
              <a:t>- Sozial- und Umweltschutz statt Freihandel / Transportwege verringern</a:t>
            </a:r>
          </a:p>
          <a:p>
            <a:r>
              <a:rPr lang="de-DE" sz="2000" dirty="0">
                <a:sym typeface="Wingdings" panose="05000000000000000000" pitchFamily="2" charset="2"/>
              </a:rPr>
              <a:t>- Solidarische Weltwirtschaft / demokratische Kontrolle von Technikentwicklung / (Umwelt-)Technologietransfer in arme Länder</a:t>
            </a:r>
            <a:endParaRPr lang="de-DE" sz="2000" dirty="0"/>
          </a:p>
        </p:txBody>
      </p:sp>
    </p:spTree>
    <p:extLst>
      <p:ext uri="{BB962C8B-B14F-4D97-AF65-F5344CB8AC3E}">
        <p14:creationId xmlns:p14="http://schemas.microsoft.com/office/powerpoint/2010/main" val="209284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9" y="620688"/>
            <a:ext cx="7776864" cy="5139869"/>
          </a:xfrm>
          <a:prstGeom prst="rect">
            <a:avLst/>
          </a:prstGeom>
          <a:noFill/>
        </p:spPr>
        <p:txBody>
          <a:bodyPr wrap="square" rtlCol="0">
            <a:spAutoFit/>
          </a:bodyPr>
          <a:lstStyle/>
          <a:p>
            <a:r>
              <a:rPr lang="de-DE" sz="2000" b="1" dirty="0">
                <a:effectLst/>
                <a:latin typeface="Arial" panose="020B0604020202020204" pitchFamily="34" charset="0"/>
                <a:hlinkClick r:id="rId3"/>
              </a:rPr>
              <a:t>Ein Aufruf: Corona. Kapital. Krise für eine solidarische und ökologische Alternative (</a:t>
            </a:r>
            <a:r>
              <a:rPr lang="de-DE" sz="2000" b="1" dirty="0" err="1">
                <a:effectLst/>
                <a:latin typeface="Arial" panose="020B0604020202020204" pitchFamily="34" charset="0"/>
                <a:hlinkClick r:id="rId3"/>
              </a:rPr>
              <a:t>Kreilinger</a:t>
            </a:r>
            <a:r>
              <a:rPr lang="de-DE" sz="2000" b="1" dirty="0">
                <a:effectLst/>
                <a:latin typeface="Arial" panose="020B0604020202020204" pitchFamily="34" charset="0"/>
                <a:hlinkClick r:id="rId3"/>
              </a:rPr>
              <a:t>, Wolf, Zeller, April 2020) </a:t>
            </a:r>
            <a:br>
              <a:rPr lang="de-DE" dirty="0">
                <a:effectLst/>
                <a:latin typeface="Arial" panose="020B0604020202020204" pitchFamily="34" charset="0"/>
                <a:hlinkClick r:id="rId3"/>
              </a:rPr>
            </a:br>
            <a:r>
              <a:rPr lang="de-DE" sz="2400" b="1" dirty="0"/>
              <a:t>25 Forderungen, um Leben zu retten</a:t>
            </a:r>
            <a:r>
              <a:rPr lang="de-DE" sz="2400" dirty="0"/>
              <a:t>, um die Gesundheit der Menschen sicherzustellen, um ein neues Umverteilungsprogramm von unten nach oben in der Krise zu stoppen und um mittels Konversion von Teilen der Industrie die nötigen Hilfsmittel im Kampf gegen die Pandemie bereitzustellen.</a:t>
            </a:r>
            <a:br>
              <a:rPr lang="de-DE" sz="2400" dirty="0"/>
            </a:br>
            <a:r>
              <a:rPr lang="de-DE" sz="2400" b="1" dirty="0"/>
              <a:t>Stärkung der Solidarität von unten</a:t>
            </a:r>
          </a:p>
          <a:p>
            <a:r>
              <a:rPr lang="de-DE" sz="2400" dirty="0"/>
              <a:t>Die Entwicklung solidarischer Verbindungen und Netze sowie der Aufbau von demokratischen Basisorganisationen in den Betrieben, am Wohnort sowie an der Uni und in der Schule ist unabdingbar, um die Krise zu bewältigen und Alternativen auszuarbeiten.</a:t>
            </a:r>
          </a:p>
        </p:txBody>
      </p:sp>
    </p:spTree>
    <p:extLst>
      <p:ext uri="{BB962C8B-B14F-4D97-AF65-F5344CB8AC3E}">
        <p14:creationId xmlns:p14="http://schemas.microsoft.com/office/powerpoint/2010/main" val="387639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r>
              <a:rPr lang="de-DE" sz="1200" b="1" dirty="0">
                <a:solidFill>
                  <a:schemeClr val="bg1"/>
                </a:solidFill>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fontScale="90000"/>
          </a:bodyPr>
          <a:lstStyle/>
          <a:p>
            <a:r>
              <a:rPr lang="de-DE" sz="2000" b="1" dirty="0" err="1">
                <a:solidFill>
                  <a:schemeClr val="bg1"/>
                </a:solidFill>
              </a:rPr>
              <a:t>Attac</a:t>
            </a:r>
            <a:r>
              <a:rPr lang="de-DE" sz="2000" b="1" dirty="0">
                <a:solidFill>
                  <a:schemeClr val="bg1"/>
                </a:solidFill>
              </a:rPr>
              <a:t> Rüsselsheim: Geld &amp; Finanzmärkte – Was tun?</a:t>
            </a:r>
            <a:br>
              <a:rPr lang="de-DE" sz="2000" b="1" dirty="0">
                <a:solidFill>
                  <a:schemeClr val="bg1"/>
                </a:solidFill>
              </a:rPr>
            </a:br>
            <a:endParaRPr lang="de-DE" sz="2000" b="1" dirty="0">
              <a:solidFill>
                <a:schemeClr val="bg1"/>
              </a:solidFill>
            </a:endParaRPr>
          </a:p>
        </p:txBody>
      </p:sp>
      <p:sp>
        <p:nvSpPr>
          <p:cNvPr id="4" name="Foliennummernplatzhalter 3"/>
          <p:cNvSpPr>
            <a:spLocks noGrp="1"/>
          </p:cNvSpPr>
          <p:nvPr>
            <p:ph type="sldNum" sz="quarter" idx="12"/>
          </p:nvPr>
        </p:nvSpPr>
        <p:spPr>
          <a:xfrm>
            <a:off x="6994864" y="6488668"/>
            <a:ext cx="2133600" cy="365125"/>
          </a:xfrm>
          <a:noFill/>
        </p:spPr>
        <p:txBody>
          <a:bodyPr/>
          <a:lstStyle/>
          <a:p>
            <a:fld id="{EAFE003F-DBB9-4853-A42F-D8EA6297665B}" type="slidenum">
              <a:rPr lang="de-DE" b="1" smtClean="0">
                <a:solidFill>
                  <a:schemeClr val="bg1"/>
                </a:solidFill>
              </a:rPr>
              <a:pPr/>
              <a:t>2</a:t>
            </a:fld>
            <a:endParaRPr lang="de-DE" b="1" dirty="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252536" y="381000"/>
            <a:ext cx="9775239" cy="4922712"/>
          </a:xfrm>
          <a:prstGeom prst="rect">
            <a:avLst/>
          </a:prstGeom>
          <a:noFill/>
          <a:ln w="9525">
            <a:noFill/>
            <a:miter lim="800000"/>
            <a:headEnd/>
            <a:tailEnd/>
          </a:ln>
        </p:spPr>
      </p:pic>
      <p:sp>
        <p:nvSpPr>
          <p:cNvPr id="3" name="Textfeld 2">
            <a:extLst>
              <a:ext uri="{FF2B5EF4-FFF2-40B4-BE49-F238E27FC236}">
                <a16:creationId xmlns:a16="http://schemas.microsoft.com/office/drawing/2014/main" id="{404B9CB5-B264-480A-95C8-E61ADED51C70}"/>
              </a:ext>
            </a:extLst>
          </p:cNvPr>
          <p:cNvSpPr txBox="1"/>
          <p:nvPr/>
        </p:nvSpPr>
        <p:spPr>
          <a:xfrm>
            <a:off x="323528" y="5805264"/>
            <a:ext cx="8753358" cy="707886"/>
          </a:xfrm>
          <a:prstGeom prst="rect">
            <a:avLst/>
          </a:prstGeom>
          <a:noFill/>
        </p:spPr>
        <p:txBody>
          <a:bodyPr wrap="none" rtlCol="0">
            <a:spAutoFit/>
          </a:bodyPr>
          <a:lstStyle/>
          <a:p>
            <a:r>
              <a:rPr lang="de-DE" sz="2000" dirty="0">
                <a:highlight>
                  <a:srgbClr val="00FFFF"/>
                </a:highlight>
              </a:rPr>
              <a:t>Auf den folgenden Folien ein Überblick über die bisher behandelten Theorien und </a:t>
            </a:r>
          </a:p>
          <a:p>
            <a:r>
              <a:rPr lang="de-DE" sz="2000" dirty="0">
                <a:highlight>
                  <a:srgbClr val="00FFFF"/>
                </a:highlight>
              </a:rPr>
              <a:t>deren Benennung von Krisenursachen und Lösungsmöglichkeiten</a:t>
            </a:r>
          </a:p>
        </p:txBody>
      </p:sp>
    </p:spTree>
    <p:extLst>
      <p:ext uri="{BB962C8B-B14F-4D97-AF65-F5344CB8AC3E}">
        <p14:creationId xmlns:p14="http://schemas.microsoft.com/office/powerpoint/2010/main" val="2716189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539552" y="692696"/>
            <a:ext cx="8280920" cy="4216539"/>
          </a:xfrm>
          <a:prstGeom prst="rect">
            <a:avLst/>
          </a:prstGeom>
          <a:noFill/>
        </p:spPr>
        <p:txBody>
          <a:bodyPr wrap="square" rtlCol="0">
            <a:spAutoFit/>
          </a:bodyPr>
          <a:lstStyle/>
          <a:p>
            <a:r>
              <a:rPr lang="de-DE" sz="1600" dirty="0">
                <a:solidFill>
                  <a:schemeClr val="accent1"/>
                </a:solidFill>
                <a:effectLst/>
                <a:latin typeface="Arial" panose="020B0604020202020204" pitchFamily="34" charset="0"/>
              </a:rPr>
              <a:t>Ein Aufruf: Corona. Kapital. Krise für eine solidarische und ökologische Alternative (</a:t>
            </a:r>
            <a:r>
              <a:rPr lang="de-DE" sz="1600" dirty="0" err="1">
                <a:solidFill>
                  <a:schemeClr val="accent1"/>
                </a:solidFill>
                <a:effectLst/>
                <a:latin typeface="Arial" panose="020B0604020202020204" pitchFamily="34" charset="0"/>
              </a:rPr>
              <a:t>Kreilinger</a:t>
            </a:r>
            <a:r>
              <a:rPr lang="de-DE" sz="1600" dirty="0">
                <a:solidFill>
                  <a:schemeClr val="accent1"/>
                </a:solidFill>
                <a:effectLst/>
                <a:latin typeface="Arial" panose="020B0604020202020204" pitchFamily="34" charset="0"/>
              </a:rPr>
              <a:t>, Wolf, Zeller, April 2020) – Fortsetzung:</a:t>
            </a:r>
            <a:br>
              <a:rPr lang="de-DE" sz="1600" dirty="0">
                <a:solidFill>
                  <a:schemeClr val="accent1"/>
                </a:solidFill>
                <a:effectLst/>
                <a:latin typeface="Arial" panose="020B0604020202020204" pitchFamily="34" charset="0"/>
              </a:rPr>
            </a:br>
            <a:r>
              <a:rPr lang="de-DE" sz="2000" b="1" dirty="0">
                <a:effectLst/>
                <a:latin typeface="Arial" panose="020B0604020202020204" pitchFamily="34" charset="0"/>
              </a:rPr>
              <a:t> </a:t>
            </a:r>
            <a:br>
              <a:rPr lang="de-DE" dirty="0">
                <a:effectLst/>
                <a:latin typeface="Arial" panose="020B0604020202020204" pitchFamily="34" charset="0"/>
              </a:rPr>
            </a:br>
            <a:r>
              <a:rPr lang="de-DE" sz="2400" b="1" dirty="0"/>
              <a:t>Schritte zur gesellschaftlichen Aneignung des Gesundheitssektors und einer ökosozialistischen Umgestaltung</a:t>
            </a:r>
          </a:p>
          <a:p>
            <a:r>
              <a:rPr lang="de-DE" sz="2400" dirty="0"/>
              <a:t>Die kapitalistische Gesellschaft wird auch nach einer Bewältigung oder Abschwächung der Ausbreitung der Covid-19-Erkrankungen nicht in der Lage sein, die elementarsten gesellschaftlichen und gesundheitlichen Bedürfnisse eines Großteils der Menschen zu befriedigen. Darum gilt es umgehend, die Weichen für eine viel weitergehende kreative Umgestaltung unserer Gesellschaften</a:t>
            </a:r>
          </a:p>
          <a:p>
            <a:r>
              <a:rPr lang="de-DE" sz="2400" dirty="0"/>
              <a:t>zu stellen.</a:t>
            </a:r>
          </a:p>
        </p:txBody>
      </p:sp>
    </p:spTree>
    <p:extLst>
      <p:ext uri="{BB962C8B-B14F-4D97-AF65-F5344CB8AC3E}">
        <p14:creationId xmlns:p14="http://schemas.microsoft.com/office/powerpoint/2010/main" val="3867196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Grafik 5">
            <a:extLst>
              <a:ext uri="{FF2B5EF4-FFF2-40B4-BE49-F238E27FC236}">
                <a16:creationId xmlns:a16="http://schemas.microsoft.com/office/drawing/2014/main" id="{053769E5-24A1-43D0-9F37-AA1211D9480A}"/>
              </a:ext>
            </a:extLst>
          </p:cNvPr>
          <p:cNvPicPr>
            <a:picLocks noChangeAspect="1"/>
          </p:cNvPicPr>
          <p:nvPr/>
        </p:nvPicPr>
        <p:blipFill>
          <a:blip r:embed="rId3"/>
          <a:stretch>
            <a:fillRect/>
          </a:stretch>
        </p:blipFill>
        <p:spPr>
          <a:xfrm>
            <a:off x="0" y="1509977"/>
            <a:ext cx="9144000" cy="3838045"/>
          </a:xfrm>
          <a:prstGeom prst="rect">
            <a:avLst/>
          </a:prstGeom>
        </p:spPr>
      </p:pic>
    </p:spTree>
    <p:extLst>
      <p:ext uri="{BB962C8B-B14F-4D97-AF65-F5344CB8AC3E}">
        <p14:creationId xmlns:p14="http://schemas.microsoft.com/office/powerpoint/2010/main" val="2982564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Grafik 5">
            <a:hlinkClick r:id="rId3"/>
            <a:extLst>
              <a:ext uri="{FF2B5EF4-FFF2-40B4-BE49-F238E27FC236}">
                <a16:creationId xmlns:a16="http://schemas.microsoft.com/office/drawing/2014/main" id="{C0F487FB-45C4-4539-BFB4-02296E377DD1}"/>
              </a:ext>
            </a:extLst>
          </p:cNvPr>
          <p:cNvPicPr>
            <a:picLocks noChangeAspect="1"/>
          </p:cNvPicPr>
          <p:nvPr/>
        </p:nvPicPr>
        <p:blipFill>
          <a:blip r:embed="rId4"/>
          <a:stretch>
            <a:fillRect/>
          </a:stretch>
        </p:blipFill>
        <p:spPr>
          <a:xfrm>
            <a:off x="1547664" y="752535"/>
            <a:ext cx="5694045" cy="5620703"/>
          </a:xfrm>
          <a:prstGeom prst="rect">
            <a:avLst/>
          </a:prstGeom>
        </p:spPr>
      </p:pic>
    </p:spTree>
    <p:extLst>
      <p:ext uri="{BB962C8B-B14F-4D97-AF65-F5344CB8AC3E}">
        <p14:creationId xmlns:p14="http://schemas.microsoft.com/office/powerpoint/2010/main" val="636751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467544" y="692696"/>
            <a:ext cx="8352928" cy="5386090"/>
          </a:xfrm>
          <a:prstGeom prst="rect">
            <a:avLst/>
          </a:prstGeom>
          <a:noFill/>
        </p:spPr>
        <p:txBody>
          <a:bodyPr wrap="square" rtlCol="0">
            <a:spAutoFit/>
          </a:bodyPr>
          <a:lstStyle/>
          <a:p>
            <a:r>
              <a:rPr lang="de-DE" b="1" dirty="0" err="1">
                <a:effectLst/>
                <a:latin typeface="Arial" panose="020B0604020202020204" pitchFamily="34" charset="0"/>
                <a:hlinkClick r:id="rId3"/>
              </a:rPr>
              <a:t>Morozov</a:t>
            </a:r>
            <a:r>
              <a:rPr lang="de-DE" b="1" dirty="0">
                <a:effectLst/>
                <a:latin typeface="Arial" panose="020B0604020202020204" pitchFamily="34" charset="0"/>
                <a:hlinkClick r:id="rId3"/>
              </a:rPr>
              <a:t>: Digitaler Sozialismus </a:t>
            </a:r>
            <a:r>
              <a:rPr lang="de-DE" b="1" dirty="0">
                <a:effectLst/>
                <a:latin typeface="Arial" panose="020B0604020202020204" pitchFamily="34" charset="0"/>
              </a:rPr>
              <a:t>(1)</a:t>
            </a:r>
            <a:br>
              <a:rPr lang="de-DE" dirty="0">
                <a:effectLst/>
                <a:latin typeface="Arial" panose="020B0604020202020204" pitchFamily="34" charset="0"/>
              </a:rPr>
            </a:br>
            <a:r>
              <a:rPr lang="de-DE" dirty="0">
                <a:effectLst/>
                <a:latin typeface="Arial" panose="020B0604020202020204" pitchFamily="34" charset="0"/>
              </a:rPr>
              <a:t>… </a:t>
            </a:r>
            <a:r>
              <a:rPr lang="de-DE" dirty="0"/>
              <a:t>Das heißt, wir sollten die Idee eines europäischen Fonds für Investitionen in europäische Technologiefirmen nicht leichtfertig als zu drakonisch abtun. Denn wenn wir uns dieser Realität nicht stellen, drohen all unsere Start-ups und Unternehmen von Kapital aus China, den Golf-Staaten, Japan und den USA übernommen zu werden. Wir haben solche Entwicklungen in den vergangenen Jahren bereits beobachten können.</a:t>
            </a:r>
          </a:p>
          <a:p>
            <a:r>
              <a:rPr lang="de-DE" dirty="0"/>
              <a:t>Ich will damit keinen ökonomischen Nationalismus verteidigen oder argumentieren, wir sollten bestimmte Industriezweige kontrollieren, weil sie deutsch oder französisch sind. Aber für ausgereifte institutionelle Innovationen müssen wir die Richtung bestimmen können, in die sich unsere digitale Infrastruktur entwickeln wird. Und unglücklicherweise befindet sich diese Infrastruktur bis jetzt weitgehend in privater Hand. …</a:t>
            </a:r>
            <a:br>
              <a:rPr lang="de-DE" dirty="0"/>
            </a:br>
            <a:r>
              <a:rPr lang="de-DE" b="1" dirty="0"/>
              <a:t>Künstliche Intelligenz als öffentliches Gut: </a:t>
            </a:r>
            <a:r>
              <a:rPr lang="de-DE" dirty="0"/>
              <a:t>Künstliche Intelligenz ist ein nahezu klassisches öffentliches Gut. Man entwickelt sie einmal, stellt die Infrastruktur anderen zur Verfügung und reduziert so drastisch die Kosten. Zudem erhöht man möglicherweise noch die Qualität, weil man von Netzwerkeffekten profitiert. Jetzt aber entwickeln zehn Firmen identische Fähigkeiten für die Algorithmen und das maschinelle Lernen. Alle trainieren ihre Systeme, Katzenfotos von Hundefotos zu unterscheiden, …</a:t>
            </a:r>
            <a:endParaRPr lang="de-DE" b="1" dirty="0"/>
          </a:p>
          <a:p>
            <a:endParaRPr lang="de-DE" dirty="0"/>
          </a:p>
        </p:txBody>
      </p:sp>
    </p:spTree>
    <p:extLst>
      <p:ext uri="{BB962C8B-B14F-4D97-AF65-F5344CB8AC3E}">
        <p14:creationId xmlns:p14="http://schemas.microsoft.com/office/powerpoint/2010/main" val="405779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467544" y="692696"/>
            <a:ext cx="8352928" cy="6155531"/>
          </a:xfrm>
          <a:prstGeom prst="rect">
            <a:avLst/>
          </a:prstGeom>
          <a:noFill/>
        </p:spPr>
        <p:txBody>
          <a:bodyPr wrap="square" rtlCol="0">
            <a:spAutoFit/>
          </a:bodyPr>
          <a:lstStyle/>
          <a:p>
            <a:r>
              <a:rPr lang="de-DE" b="1" dirty="0" err="1">
                <a:effectLst/>
                <a:latin typeface="Arial" panose="020B0604020202020204" pitchFamily="34" charset="0"/>
                <a:hlinkClick r:id="rId3"/>
              </a:rPr>
              <a:t>Morozov</a:t>
            </a:r>
            <a:r>
              <a:rPr lang="de-DE" b="1" dirty="0">
                <a:effectLst/>
                <a:latin typeface="Arial" panose="020B0604020202020204" pitchFamily="34" charset="0"/>
                <a:hlinkClick r:id="rId3"/>
              </a:rPr>
              <a:t>: Digitaler Sozialismus </a:t>
            </a:r>
            <a:r>
              <a:rPr lang="de-DE" b="1" dirty="0">
                <a:effectLst/>
                <a:latin typeface="Arial" panose="020B0604020202020204" pitchFamily="34" charset="0"/>
              </a:rPr>
              <a:t>(2)</a:t>
            </a:r>
            <a:br>
              <a:rPr lang="de-DE" dirty="0">
                <a:effectLst/>
                <a:latin typeface="Arial" panose="020B0604020202020204" pitchFamily="34" charset="0"/>
              </a:rPr>
            </a:br>
            <a:r>
              <a:rPr lang="de-DE" sz="1700" dirty="0">
                <a:effectLst/>
                <a:latin typeface="Arial" panose="020B0604020202020204" pitchFamily="34" charset="0"/>
              </a:rPr>
              <a:t>… </a:t>
            </a:r>
            <a:r>
              <a:rPr lang="de-DE" sz="1700" dirty="0"/>
              <a:t>Wichtig ist dabei: Wenn Sozialdemokraten sich entschließen, die großen Technologieunternehmen zu zerschlagen, dann müssen sie wissen, warum sie es tun. … Es kann nicht das Ziel sein, die großen Firmen zu zerschlagen, um viele kleine zu bekommen. Das könnten Liberale oder Christdemokraten anstreben, nicht aber Sozialdemokraten.</a:t>
            </a:r>
          </a:p>
          <a:p>
            <a:r>
              <a:rPr lang="de-DE" sz="1700" dirty="0"/>
              <a:t>Ihr Ziel sollte „etwas anderes“ sein. Und dies wird nicht möglich sein, ohne die Macht von Google und Facebook zu reduzieren. …</a:t>
            </a:r>
          </a:p>
          <a:p>
            <a:r>
              <a:rPr lang="de-DE" sz="1700" dirty="0"/>
              <a:t>… Dazu gehört ein ganz anderer politischer Ansatz zum </a:t>
            </a:r>
            <a:r>
              <a:rPr lang="de-DE" sz="1700" b="1" dirty="0"/>
              <a:t>Eigentum an Daten</a:t>
            </a:r>
            <a:r>
              <a:rPr lang="de-DE" sz="1700" dirty="0"/>
              <a:t>. Dazu gehört auch, wenigstens einige </a:t>
            </a:r>
            <a:r>
              <a:rPr lang="de-DE" sz="1700" b="1" dirty="0"/>
              <a:t>Prototypen zu entwickeln: Städte, in denen eine andere digitale Ökonomie funktionieren kann, die auf Solidarität und Bürgerbeteiligung basiert. </a:t>
            </a:r>
            <a:r>
              <a:rPr lang="de-DE" sz="1700" dirty="0"/>
              <a:t>Es geht um Modelle, bei denen man nicht einfach eine sehr hierarchische Haltung einnimmt und glaubt, die Leute sollten in einer Fabrik arbeiten, sondern bei denen man echten Unternehmergeist fördert und Menschen unterstützt, die tatsächlich ein Start-up aufbauen können. Und dies ohne zu vergessen, dass es solche und solche Start-ups gibt. Einige sind standardmäßig räuberisch, während andere noblere Ziele verfolgen und es auf eine würdevolle Art und Weise tun. </a:t>
            </a:r>
          </a:p>
          <a:p>
            <a:r>
              <a:rPr lang="de-DE" sz="1700" dirty="0"/>
              <a:t>All dies sollte erprobt werden. Denn solange es keine funktionierenden Prototypen dieser neuen digitalen Infrastrukturen auf lokaler Ebene gibt, können wir es gleich vergessen, irgendwen davon zu überzeugen, sie national oder auf europäischer Ebene zu erproben. Dafür brauchen wir natürlich Finanzmittel und Politiker, die vor Ort ein Risiko eingehen. Sie müssten bereit sein, sich gegen die Immobilienwirtschaft zu stellen und gegen Uber, Google oder Amazon. E</a:t>
            </a:r>
            <a:r>
              <a:rPr lang="de-DE" dirty="0"/>
              <a:t>s wird natürlich viel politischen Gegenwind geben. …</a:t>
            </a:r>
          </a:p>
          <a:p>
            <a:endParaRPr lang="de-DE" dirty="0"/>
          </a:p>
        </p:txBody>
      </p:sp>
    </p:spTree>
    <p:extLst>
      <p:ext uri="{BB962C8B-B14F-4D97-AF65-F5344CB8AC3E}">
        <p14:creationId xmlns:p14="http://schemas.microsoft.com/office/powerpoint/2010/main" val="405796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9" y="620688"/>
            <a:ext cx="7776864" cy="461665"/>
          </a:xfrm>
          <a:prstGeom prst="rect">
            <a:avLst/>
          </a:prstGeom>
          <a:noFill/>
        </p:spPr>
        <p:txBody>
          <a:bodyPr wrap="square" rtlCol="0">
            <a:spAutoFit/>
          </a:bodyPr>
          <a:lstStyle/>
          <a:p>
            <a:r>
              <a:rPr lang="de-DE" sz="2400" dirty="0" err="1"/>
              <a:t>Attac</a:t>
            </a:r>
            <a:r>
              <a:rPr lang="de-DE" sz="2400" dirty="0"/>
              <a:t> Mindmap zur Sozial-ökologischen </a:t>
            </a:r>
            <a:r>
              <a:rPr lang="de-DE" sz="2400" dirty="0" err="1"/>
              <a:t>Tranformation</a:t>
            </a:r>
            <a:r>
              <a:rPr lang="de-DE" sz="2400" dirty="0"/>
              <a:t>:</a:t>
            </a:r>
          </a:p>
        </p:txBody>
      </p:sp>
      <p:pic>
        <p:nvPicPr>
          <p:cNvPr id="6" name="Grafik 5">
            <a:extLst>
              <a:ext uri="{FF2B5EF4-FFF2-40B4-BE49-F238E27FC236}">
                <a16:creationId xmlns:a16="http://schemas.microsoft.com/office/drawing/2014/main" id="{BAF43918-77A7-4C25-818D-770B7FD7BB54}"/>
              </a:ext>
            </a:extLst>
          </p:cNvPr>
          <p:cNvPicPr>
            <a:picLocks noChangeAspect="1"/>
          </p:cNvPicPr>
          <p:nvPr/>
        </p:nvPicPr>
        <p:blipFill>
          <a:blip r:embed="rId3"/>
          <a:stretch>
            <a:fillRect/>
          </a:stretch>
        </p:blipFill>
        <p:spPr>
          <a:xfrm>
            <a:off x="475531" y="1082353"/>
            <a:ext cx="8184799" cy="6858000"/>
          </a:xfrm>
          <a:prstGeom prst="rect">
            <a:avLst/>
          </a:prstGeom>
        </p:spPr>
      </p:pic>
    </p:spTree>
    <p:extLst>
      <p:ext uri="{BB962C8B-B14F-4D97-AF65-F5344CB8AC3E}">
        <p14:creationId xmlns:p14="http://schemas.microsoft.com/office/powerpoint/2010/main" val="1999187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a:t>
            </a:r>
            <a:r>
              <a:rPr kumimoji="0" lang="de-DE" sz="1200" b="1" i="0" u="none" strike="noStrike" kern="1200" cap="none" spc="0" normalizeH="0" baseline="0" noProof="0" dirty="0" err="1">
                <a:ln>
                  <a:noFill/>
                </a:ln>
                <a:solidFill>
                  <a:prstClr val="white"/>
                </a:solidFill>
                <a:effectLst/>
                <a:uLnTx/>
                <a:uFillTx/>
                <a:latin typeface="Calibri"/>
                <a:ea typeface="+mn-ea"/>
                <a:cs typeface="+mn-cs"/>
              </a:rPr>
              <a:t>Germeroth</a:t>
            </a:r>
            <a:r>
              <a:rPr kumimoji="0" lang="de-DE" sz="1200" b="1" i="0" u="none" strike="noStrike" kern="1200" cap="none" spc="0" normalizeH="0" baseline="0" noProof="0" dirty="0">
                <a:ln>
                  <a:noFill/>
                </a:ln>
                <a:solidFill>
                  <a:prstClr val="white"/>
                </a:solidFill>
                <a:effectLst/>
                <a:uLnTx/>
                <a:uFillTx/>
                <a:latin typeface="Calibri"/>
                <a:ea typeface="+mn-ea"/>
                <a:cs typeface="+mn-cs"/>
              </a:rPr>
              <a:t> / Zusammenstellung Heinz-Jürgen Krug</a:t>
            </a:r>
          </a:p>
        </p:txBody>
      </p:sp>
      <p:sp>
        <p:nvSpPr>
          <p:cNvPr id="2" name="Titel 1"/>
          <p:cNvSpPr>
            <a:spLocks noGrp="1"/>
          </p:cNvSpPr>
          <p:nvPr>
            <p:ph type="ctrTitle"/>
          </p:nvPr>
        </p:nvSpPr>
        <p:spPr>
          <a:xfrm>
            <a:off x="-8138" y="-42854"/>
            <a:ext cx="9152138" cy="807558"/>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 ?</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WordArt 2"/>
          <p:cNvSpPr>
            <a:spLocks noChangeArrowheads="1" noChangeShapeType="1" noTextEdit="1"/>
          </p:cNvSpPr>
          <p:nvPr/>
        </p:nvSpPr>
        <p:spPr bwMode="auto">
          <a:xfrm>
            <a:off x="1908175" y="2205038"/>
            <a:ext cx="5688013" cy="2560637"/>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6000" b="0" i="0" u="none" strike="noStrike" kern="10" cap="none" spc="0" normalizeH="0" baseline="0" noProof="0" dirty="0">
                <a:ln w="9525">
                  <a:solidFill>
                    <a:srgbClr val="000000"/>
                  </a:solidFill>
                  <a:miter lim="800000"/>
                  <a:headEnd/>
                  <a:tailEnd/>
                </a:ln>
                <a:solidFill>
                  <a:srgbClr val="0066FF"/>
                </a:solidFill>
                <a:effectLst/>
                <a:uLnTx/>
                <a:uFillTx/>
                <a:latin typeface="Impact" panose="020B0806030902050204" pitchFamily="34" charset="0"/>
                <a:ea typeface="+mn-ea"/>
                <a:cs typeface="+mn-cs"/>
              </a:rPr>
              <a:t>Fragen ?</a:t>
            </a:r>
          </a:p>
        </p:txBody>
      </p:sp>
    </p:spTree>
    <p:extLst>
      <p:ext uri="{BB962C8B-B14F-4D97-AF65-F5344CB8AC3E}">
        <p14:creationId xmlns:p14="http://schemas.microsoft.com/office/powerpoint/2010/main" val="26115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6"/>
                                        </p:tgtEl>
                                        <p:attrNameLst>
                                          <p:attrName>style.color</p:attrName>
                                        </p:attrNameLst>
                                      </p:cBhvr>
                                      <p:to>
                                        <a:schemeClr val="accent2"/>
                                      </p:to>
                                    </p:animClr>
                                    <p:animClr clrSpc="rgb" dir="cw">
                                      <p:cBhvr>
                                        <p:cTn id="7" dur="1500" accel="50000" autoRev="1" fill="hold" tmFilter="0, 0; .33333, 1; 1, 1">
                                          <p:stCondLst>
                                            <p:cond delay="0"/>
                                          </p:stCondLst>
                                        </p:cTn>
                                        <p:tgtEl>
                                          <p:spTgt spid="6"/>
                                        </p:tgtEl>
                                        <p:attrNameLst>
                                          <p:attrName>fillcolor</p:attrName>
                                        </p:attrNameLst>
                                      </p:cBhvr>
                                      <p:to>
                                        <a:schemeClr val="accent2"/>
                                      </p:to>
                                    </p:animClr>
                                    <p:set>
                                      <p:cBhvr>
                                        <p:cTn id="8" dur="3000" fill="hold"/>
                                        <p:tgtEl>
                                          <p:spTgt spid="6"/>
                                        </p:tgtEl>
                                        <p:attrNameLst>
                                          <p:attrName>fill.type</p:attrName>
                                        </p:attrNameLst>
                                      </p:cBhvr>
                                      <p:to>
                                        <p:strVal val="solid"/>
                                      </p:to>
                                    </p:set>
                                    <p:set>
                                      <p:cBhvr>
                                        <p:cTn id="9" dur="3000" fill="hold"/>
                                        <p:tgtEl>
                                          <p:spTgt spid="6"/>
                                        </p:tgtEl>
                                        <p:attrNameLst>
                                          <p:attrName>fill.on</p:attrName>
                                        </p:attrNameLst>
                                      </p:cBhvr>
                                      <p:to>
                                        <p:strVal val="true"/>
                                      </p:to>
                                    </p:set>
                                    <p:animScale>
                                      <p:cBhvr>
                                        <p:cTn id="10" dur="1500" accel="50000" autoRev="1" fill="hold" tmFilter="0, 0; .33333, 1; 1, 1">
                                          <p:stCondLst>
                                            <p:cond delay="0"/>
                                          </p:stCondLst>
                                        </p:cTn>
                                        <p:tgtEl>
                                          <p:spTgt spid="6"/>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5" presetClass="path" presetSubtype="0" accel="50000" decel="50000" fill="hold" nodeType="clickEffect">
                                  <p:stCondLst>
                                    <p:cond delay="0"/>
                                  </p:stCondLst>
                                  <p:childTnLst>
                                    <p:animMotion origin="layout" path="M 0.0 0.0  L 0.029 0.12133  L 0.125 0.12133  L 0.048 0.196  L 0.077 0.31733  L 0.0 0.24267  L -0.077 0.31733  L -0.048 0.196  L -0.125 0.12133  L -0.029 0.12133  L 0.0 0.0  Z" pathEditMode="relative" ptsTypes="">
                                      <p:cBhvr>
                                        <p:cTn id="18"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9" y="620688"/>
            <a:ext cx="7776864" cy="1200329"/>
          </a:xfrm>
          <a:prstGeom prst="rect">
            <a:avLst/>
          </a:prstGeom>
          <a:noFill/>
        </p:spPr>
        <p:txBody>
          <a:bodyPr wrap="square" rtlCol="0">
            <a:spAutoFit/>
          </a:bodyPr>
          <a:lstStyle/>
          <a:p>
            <a:pPr lvl="0"/>
            <a:r>
              <a:rPr lang="de-DE" sz="3600" b="1" dirty="0">
                <a:solidFill>
                  <a:srgbClr val="FF0000"/>
                </a:solidFill>
              </a:rPr>
              <a:t>September 2019: </a:t>
            </a:r>
            <a:r>
              <a:rPr lang="de-DE" sz="3600" b="1" dirty="0">
                <a:solidFill>
                  <a:srgbClr val="FF0000"/>
                </a:solidFill>
                <a:hlinkClick r:id="rId3"/>
              </a:rPr>
              <a:t>Modern </a:t>
            </a:r>
            <a:r>
              <a:rPr lang="de-DE" sz="3600" b="1" dirty="0" err="1">
                <a:solidFill>
                  <a:srgbClr val="FF0000"/>
                </a:solidFill>
                <a:hlinkClick r:id="rId3"/>
              </a:rPr>
              <a:t>Monetary</a:t>
            </a:r>
            <a:r>
              <a:rPr lang="de-DE" sz="3600" b="1" dirty="0">
                <a:solidFill>
                  <a:srgbClr val="FF0000"/>
                </a:solidFill>
                <a:hlinkClick r:id="rId3"/>
              </a:rPr>
              <a:t> Theory </a:t>
            </a:r>
            <a:endParaRPr kumimoji="0" lang="de-DE" sz="3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7" name="Textfeld 6">
            <a:extLst>
              <a:ext uri="{FF2B5EF4-FFF2-40B4-BE49-F238E27FC236}">
                <a16:creationId xmlns:a16="http://schemas.microsoft.com/office/drawing/2014/main" id="{E08DDD12-E338-4917-B249-DEA2D59EB15A}"/>
              </a:ext>
            </a:extLst>
          </p:cNvPr>
          <p:cNvSpPr txBox="1"/>
          <p:nvPr/>
        </p:nvSpPr>
        <p:spPr>
          <a:xfrm>
            <a:off x="971600" y="2232755"/>
            <a:ext cx="5427127" cy="923330"/>
          </a:xfrm>
          <a:prstGeom prst="rect">
            <a:avLst/>
          </a:prstGeom>
          <a:noFill/>
        </p:spPr>
        <p:txBody>
          <a:bodyPr wrap="none" rtlCol="0">
            <a:spAutoFit/>
          </a:bodyPr>
          <a:lstStyle/>
          <a:p>
            <a:r>
              <a:rPr lang="de-DE" dirty="0"/>
              <a:t>Krisenursache: Dummheit der Regierungen </a:t>
            </a:r>
          </a:p>
          <a:p>
            <a:r>
              <a:rPr lang="de-DE" dirty="0"/>
              <a:t>und der sie beratenden Mainstream-Ökonomen</a:t>
            </a:r>
          </a:p>
          <a:p>
            <a:r>
              <a:rPr lang="de-DE" dirty="0"/>
              <a:t>Lösungen: Auf MMT hören </a:t>
            </a:r>
            <a:r>
              <a:rPr lang="de-DE" i="1" dirty="0"/>
              <a:t>(und damit auch auf Keynes)</a:t>
            </a:r>
          </a:p>
        </p:txBody>
      </p:sp>
    </p:spTree>
    <p:extLst>
      <p:ext uri="{BB962C8B-B14F-4D97-AF65-F5344CB8AC3E}">
        <p14:creationId xmlns:p14="http://schemas.microsoft.com/office/powerpoint/2010/main" val="164519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Übersicht</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9" y="620688"/>
            <a:ext cx="7776864" cy="1754326"/>
          </a:xfrm>
          <a:prstGeom prst="rect">
            <a:avLst/>
          </a:prstGeom>
          <a:noFill/>
        </p:spPr>
        <p:txBody>
          <a:bodyPr wrap="square" rtlCol="0">
            <a:spAutoFit/>
          </a:bodyPr>
          <a:lstStyle/>
          <a:p>
            <a:pPr lvl="0"/>
            <a:r>
              <a:rPr lang="de-DE" sz="3600" b="1" dirty="0">
                <a:solidFill>
                  <a:srgbClr val="FF0000"/>
                </a:solidFill>
              </a:rPr>
              <a:t>Oktober 2019: </a:t>
            </a:r>
            <a:r>
              <a:rPr lang="de-DE" sz="3600" b="1" dirty="0" err="1">
                <a:solidFill>
                  <a:srgbClr val="FF0000"/>
                </a:solidFill>
                <a:hlinkClick r:id="rId3"/>
              </a:rPr>
              <a:t>Samirah</a:t>
            </a:r>
            <a:r>
              <a:rPr lang="de-DE" sz="3600" b="1" dirty="0">
                <a:solidFill>
                  <a:srgbClr val="FF0000"/>
                </a:solidFill>
                <a:hlinkClick r:id="rId3"/>
              </a:rPr>
              <a:t> </a:t>
            </a:r>
            <a:r>
              <a:rPr lang="de-DE" sz="3600" b="1" dirty="0" err="1">
                <a:solidFill>
                  <a:srgbClr val="FF0000"/>
                </a:solidFill>
                <a:hlinkClick r:id="rId3"/>
              </a:rPr>
              <a:t>Kenawis</a:t>
            </a:r>
            <a:r>
              <a:rPr lang="de-DE" sz="3600" b="1" dirty="0">
                <a:solidFill>
                  <a:srgbClr val="FF0000"/>
                </a:solidFill>
                <a:hlinkClick r:id="rId3"/>
              </a:rPr>
              <a:t> Video </a:t>
            </a:r>
            <a:r>
              <a:rPr lang="de-DE" sz="3600" b="1" dirty="0">
                <a:solidFill>
                  <a:srgbClr val="FF0000"/>
                </a:solidFill>
              </a:rPr>
              <a:t>zum Geldkreislauf &amp; </a:t>
            </a:r>
            <a:r>
              <a:rPr lang="de-DE" sz="3600" b="1" dirty="0">
                <a:solidFill>
                  <a:srgbClr val="FF0000"/>
                </a:solidFill>
                <a:hlinkClick r:id="rId4"/>
              </a:rPr>
              <a:t>Semira </a:t>
            </a:r>
            <a:r>
              <a:rPr lang="de-DE" sz="3600" b="1" dirty="0" err="1">
                <a:solidFill>
                  <a:srgbClr val="FF0000"/>
                </a:solidFill>
                <a:hlinkClick r:id="rId4"/>
              </a:rPr>
              <a:t>Kenawis</a:t>
            </a:r>
            <a:r>
              <a:rPr lang="de-DE" sz="3600" b="1" dirty="0">
                <a:solidFill>
                  <a:srgbClr val="FF0000"/>
                </a:solidFill>
                <a:hlinkClick r:id="rId4"/>
              </a:rPr>
              <a:t> Geschichte des Geldes</a:t>
            </a:r>
            <a:endParaRPr kumimoji="0" lang="de-DE" sz="3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7" name="Textfeld 6">
            <a:extLst>
              <a:ext uri="{FF2B5EF4-FFF2-40B4-BE49-F238E27FC236}">
                <a16:creationId xmlns:a16="http://schemas.microsoft.com/office/drawing/2014/main" id="{E08DDD12-E338-4917-B249-DEA2D59EB15A}"/>
              </a:ext>
            </a:extLst>
          </p:cNvPr>
          <p:cNvSpPr txBox="1"/>
          <p:nvPr/>
        </p:nvSpPr>
        <p:spPr>
          <a:xfrm>
            <a:off x="899592" y="2600707"/>
            <a:ext cx="7663060" cy="1631216"/>
          </a:xfrm>
          <a:prstGeom prst="rect">
            <a:avLst/>
          </a:prstGeom>
          <a:noFill/>
        </p:spPr>
        <p:txBody>
          <a:bodyPr wrap="none" rtlCol="0">
            <a:spAutoFit/>
          </a:bodyPr>
          <a:lstStyle/>
          <a:p>
            <a:r>
              <a:rPr lang="de-DE" sz="2000" dirty="0"/>
              <a:t>Krisenursache: Kluft zwischen Geldschöpfung und Warenwertschöpfung</a:t>
            </a:r>
          </a:p>
          <a:p>
            <a:r>
              <a:rPr lang="de-DE" sz="2000" dirty="0"/>
              <a:t>Lösung: Warengeld, das die universelle Tauschbarkeit des aus dem </a:t>
            </a:r>
          </a:p>
          <a:p>
            <a:r>
              <a:rPr lang="de-DE" sz="2000" dirty="0"/>
              <a:t>Metallgeld  </a:t>
            </a:r>
            <a:r>
              <a:rPr lang="de-DE" sz="2000" dirty="0" err="1"/>
              <a:t>hervorgegangenenheutigen</a:t>
            </a:r>
            <a:r>
              <a:rPr lang="de-DE" sz="2000" dirty="0"/>
              <a:t> Kreditgeldes mit der Stabilität </a:t>
            </a:r>
          </a:p>
          <a:p>
            <a:r>
              <a:rPr lang="de-DE" sz="2000" dirty="0"/>
              <a:t>früherer Verrechnungssysteme (wie dem Kerb­holzsystem) vereinen.</a:t>
            </a:r>
          </a:p>
          <a:p>
            <a:r>
              <a:rPr lang="de-DE" sz="2000" dirty="0"/>
              <a:t>Plus eine wirklich freie Marktwirtschaft.</a:t>
            </a:r>
          </a:p>
        </p:txBody>
      </p:sp>
    </p:spTree>
    <p:extLst>
      <p:ext uri="{BB962C8B-B14F-4D97-AF65-F5344CB8AC3E}">
        <p14:creationId xmlns:p14="http://schemas.microsoft.com/office/powerpoint/2010/main" val="86239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Übersicht</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9" y="620688"/>
            <a:ext cx="7776864" cy="2431435"/>
          </a:xfrm>
          <a:prstGeom prst="rect">
            <a:avLst/>
          </a:prstGeom>
          <a:noFill/>
        </p:spPr>
        <p:txBody>
          <a:bodyPr wrap="square" rtlCol="0">
            <a:spAutoFit/>
          </a:bodyPr>
          <a:lstStyle/>
          <a:p>
            <a:pPr lvl="0"/>
            <a:r>
              <a:rPr lang="de-DE" sz="2800" b="1" dirty="0">
                <a:solidFill>
                  <a:srgbClr val="FF0000"/>
                </a:solidFill>
              </a:rPr>
              <a:t>Januar 2020 : </a:t>
            </a:r>
            <a:r>
              <a:rPr lang="de-DE" sz="2800" b="1" dirty="0">
                <a:solidFill>
                  <a:srgbClr val="FF0000"/>
                </a:solidFill>
                <a:hlinkClick r:id="rId3"/>
              </a:rPr>
              <a:t>Präsentation von Reiner </a:t>
            </a:r>
            <a:r>
              <a:rPr lang="de-DE" sz="2800" b="1" dirty="0" err="1">
                <a:solidFill>
                  <a:srgbClr val="FF0000"/>
                </a:solidFill>
                <a:hlinkClick r:id="rId3"/>
              </a:rPr>
              <a:t>Germeroth</a:t>
            </a:r>
            <a:r>
              <a:rPr lang="de-DE" sz="2800" b="1" dirty="0">
                <a:solidFill>
                  <a:srgbClr val="FF0000"/>
                </a:solidFill>
                <a:hlinkClick r:id="rId3"/>
              </a:rPr>
              <a:t> </a:t>
            </a:r>
            <a:r>
              <a:rPr lang="de-DE" sz="2800" b="1" dirty="0">
                <a:solidFill>
                  <a:srgbClr val="FF0000"/>
                </a:solidFill>
              </a:rPr>
              <a:t>zu Helge Peukerts Buch "</a:t>
            </a:r>
            <a:r>
              <a:rPr lang="de-DE" sz="2800" b="1" dirty="0" err="1">
                <a:solidFill>
                  <a:srgbClr val="FF0000"/>
                </a:solidFill>
              </a:rPr>
              <a:t>Moneyfest</a:t>
            </a:r>
            <a:r>
              <a:rPr lang="de-DE" sz="2800" b="1" dirty="0">
                <a:solidFill>
                  <a:srgbClr val="FF0000"/>
                </a:solidFill>
              </a:rPr>
              <a:t>„</a:t>
            </a:r>
            <a:br>
              <a:rPr lang="de-DE" sz="2800" b="1" dirty="0">
                <a:solidFill>
                  <a:srgbClr val="FF0000"/>
                </a:solidFill>
              </a:rPr>
            </a:br>
            <a:r>
              <a:rPr lang="de-DE" sz="2400" dirty="0"/>
              <a:t>Krisenursachen: Geldschöpfung durch Privatbanken; </a:t>
            </a:r>
            <a:br>
              <a:rPr lang="de-DE" sz="2400" dirty="0"/>
            </a:br>
            <a:r>
              <a:rPr lang="de-DE" sz="2400" dirty="0"/>
              <a:t>Lösungen: Vollgeldsystem, Banken schrumpfen, Trennbanken, Finanztransaktionssteuer, Reichensteuer, Postwachstum</a:t>
            </a:r>
            <a:endParaRPr kumimoji="0" lang="de-DE" sz="2400" i="0"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218973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Übersicht</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9" y="620688"/>
            <a:ext cx="7776864" cy="5262979"/>
          </a:xfrm>
          <a:prstGeom prst="rect">
            <a:avLst/>
          </a:prstGeom>
          <a:noFill/>
        </p:spPr>
        <p:txBody>
          <a:bodyPr wrap="square" rtlCol="0">
            <a:spAutoFit/>
          </a:bodyPr>
          <a:lstStyle/>
          <a:p>
            <a:pPr lvl="0"/>
            <a:r>
              <a:rPr lang="de-DE" sz="2800" b="1" dirty="0">
                <a:solidFill>
                  <a:srgbClr val="FF0000"/>
                </a:solidFill>
              </a:rPr>
              <a:t>Februar 2020 : </a:t>
            </a:r>
            <a:r>
              <a:rPr lang="de-DE" sz="2800" b="1" dirty="0">
                <a:solidFill>
                  <a:srgbClr val="FF0000"/>
                </a:solidFill>
                <a:hlinkClick r:id="rId3"/>
              </a:rPr>
              <a:t>Präsentation von Heinz-Jürgen Krug zur Geldtheorie bei Marx/Marxisten</a:t>
            </a:r>
            <a:r>
              <a:rPr lang="de-DE" sz="2800" b="1" dirty="0">
                <a:solidFill>
                  <a:srgbClr val="FF0000"/>
                </a:solidFill>
                <a:hlinkClick r:id="rId4"/>
              </a:rPr>
              <a:t> </a:t>
            </a:r>
            <a:br>
              <a:rPr lang="de-DE" sz="2800" b="1" dirty="0">
                <a:solidFill>
                  <a:srgbClr val="FF0000"/>
                </a:solidFill>
              </a:rPr>
            </a:br>
            <a:r>
              <a:rPr lang="de-DE" sz="2800" dirty="0"/>
              <a:t>Krisenursachen: Möglichkeit durch Geldwirtschaft, Realisierung durch Überakkumulation, Unterkonsumtion, Horten, tendenzieller Fall der Profitrate </a:t>
            </a:r>
            <a:br>
              <a:rPr lang="de-DE" sz="2800" dirty="0"/>
            </a:br>
            <a:r>
              <a:rPr lang="de-DE" sz="2800" dirty="0"/>
              <a:t>Lösungen: systemimmanent: Klassenkampf/Gewerkschaften für Arbeitszeitverkürzung, höhere Löhne-</a:t>
            </a:r>
          </a:p>
          <a:p>
            <a:pPr lvl="0"/>
            <a:r>
              <a:rPr kumimoji="0" lang="de-DE" sz="2800" i="0" u="none" strike="noStrike" kern="1200" cap="none" spc="0" normalizeH="0" baseline="0" noProof="0" dirty="0">
                <a:ln>
                  <a:noFill/>
                </a:ln>
                <a:effectLst/>
                <a:uLnTx/>
                <a:uFillTx/>
                <a:latin typeface="Calibri"/>
              </a:rPr>
              <a:t>Systemüberschreitend: SÖT zu einer planvollen, demokratischen</a:t>
            </a:r>
            <a:r>
              <a:rPr lang="de-DE" sz="2800" dirty="0">
                <a:latin typeface="Calibri"/>
              </a:rPr>
              <a:t>, ökologischen Wirtschafts- und Gesellschaftsordnung</a:t>
            </a:r>
            <a:endParaRPr kumimoji="0" lang="de-DE" sz="2800" i="0"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296460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Übersicht</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9" y="620688"/>
            <a:ext cx="7776864" cy="954107"/>
          </a:xfrm>
          <a:prstGeom prst="rect">
            <a:avLst/>
          </a:prstGeom>
          <a:noFill/>
        </p:spPr>
        <p:txBody>
          <a:bodyPr wrap="square" rtlCol="0">
            <a:spAutoFit/>
          </a:bodyPr>
          <a:lstStyle/>
          <a:p>
            <a:pPr lvl="0"/>
            <a:r>
              <a:rPr lang="de-DE" sz="2800" b="1" dirty="0">
                <a:solidFill>
                  <a:srgbClr val="FF0000"/>
                </a:solidFill>
              </a:rPr>
              <a:t>März 2020 : </a:t>
            </a:r>
            <a:r>
              <a:rPr lang="de-DE" sz="2800" b="1" dirty="0">
                <a:solidFill>
                  <a:srgbClr val="FF0000"/>
                </a:solidFill>
                <a:hlinkClick r:id="rId3" action="ppaction://hlinkpres?slideindex=1&amp;slidetitle="/>
              </a:rPr>
              <a:t>Präsentation von Heinz-Jürgen Krug zu  </a:t>
            </a:r>
            <a:r>
              <a:rPr lang="de-DE" sz="2800" b="1" dirty="0">
                <a:solidFill>
                  <a:srgbClr val="FF0000"/>
                </a:solidFill>
              </a:rPr>
              <a:t>Krypto-/Digitalwährungen</a:t>
            </a:r>
            <a:endParaRPr kumimoji="0" lang="de-DE" sz="2800" i="0"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166720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Übersicht</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9" y="620688"/>
            <a:ext cx="7776864" cy="5262979"/>
          </a:xfrm>
          <a:prstGeom prst="rect">
            <a:avLst/>
          </a:prstGeom>
          <a:noFill/>
        </p:spPr>
        <p:txBody>
          <a:bodyPr wrap="square" rtlCol="0">
            <a:spAutoFit/>
          </a:bodyPr>
          <a:lstStyle/>
          <a:p>
            <a:pPr lvl="0"/>
            <a:r>
              <a:rPr lang="de-DE" sz="2800" b="1" dirty="0">
                <a:solidFill>
                  <a:srgbClr val="FF0000"/>
                </a:solidFill>
              </a:rPr>
              <a:t>Mai 2020 : 4. Mai - Nutzung und Debatte des </a:t>
            </a:r>
            <a:r>
              <a:rPr lang="de-DE" sz="2800" b="1" dirty="0">
                <a:solidFill>
                  <a:srgbClr val="FF0000"/>
                </a:solidFill>
                <a:hlinkClick r:id="rId3"/>
              </a:rPr>
              <a:t>Vortrags von Prof. C. Becker (Uni Da) zu Finanzmärkten im März (in Zeiten von Corona)</a:t>
            </a:r>
            <a:endParaRPr lang="de-DE" sz="2800" b="1" dirty="0">
              <a:solidFill>
                <a:srgbClr val="FF0000"/>
              </a:solidFill>
            </a:endParaRPr>
          </a:p>
          <a:p>
            <a:pPr lvl="0"/>
            <a:endParaRPr kumimoji="0" lang="de-DE" sz="2800" b="1" i="0" u="none" strike="noStrike" kern="1200" cap="none" spc="0" normalizeH="0" baseline="0" noProof="0" dirty="0">
              <a:ln>
                <a:noFill/>
              </a:ln>
              <a:solidFill>
                <a:srgbClr val="FF0000"/>
              </a:solidFill>
              <a:effectLst/>
              <a:uLnTx/>
              <a:uFillTx/>
              <a:latin typeface="Calibri"/>
            </a:endParaRPr>
          </a:p>
          <a:p>
            <a:pPr lvl="0"/>
            <a:r>
              <a:rPr lang="de-DE" sz="2800" b="1" dirty="0">
                <a:latin typeface="Calibri"/>
              </a:rPr>
              <a:t>Was tun: Die FED (&amp; EZB, </a:t>
            </a:r>
            <a:r>
              <a:rPr lang="de-DE" sz="2800" b="1" dirty="0" err="1">
                <a:latin typeface="Calibri"/>
              </a:rPr>
              <a:t>PBoC</a:t>
            </a:r>
            <a:r>
              <a:rPr lang="de-DE" sz="2800" b="1" dirty="0">
                <a:latin typeface="Calibri"/>
              </a:rPr>
              <a:t>, </a:t>
            </a:r>
            <a:r>
              <a:rPr lang="de-DE" sz="2800" b="1" dirty="0" err="1">
                <a:latin typeface="Calibri"/>
              </a:rPr>
              <a:t>BoJ</a:t>
            </a:r>
            <a:r>
              <a:rPr lang="de-DE" sz="2800" b="1" dirty="0">
                <a:latin typeface="Calibri"/>
              </a:rPr>
              <a:t>, BoE) tut (tun) schon viel Richtiges, </a:t>
            </a:r>
            <a:r>
              <a:rPr lang="de-DE" sz="2800" b="1" i="1" dirty="0">
                <a:latin typeface="Calibri"/>
              </a:rPr>
              <a:t>allerdings ohne Berücksichtigung von Sozialem, Frieden, Klima …</a:t>
            </a:r>
          </a:p>
          <a:p>
            <a:pPr lvl="0"/>
            <a:endParaRPr kumimoji="0" lang="de-DE" sz="2800" b="1" i="1" u="none" strike="noStrike" kern="1200" cap="none" spc="0" normalizeH="0" baseline="0" noProof="0" dirty="0">
              <a:ln>
                <a:noFill/>
              </a:ln>
              <a:effectLst/>
              <a:uLnTx/>
              <a:uFillTx/>
              <a:latin typeface="Calibri"/>
            </a:endParaRPr>
          </a:p>
          <a:p>
            <a:pPr lvl="0"/>
            <a:r>
              <a:rPr lang="de-DE" sz="2800" b="1" dirty="0">
                <a:solidFill>
                  <a:srgbClr val="FF0000"/>
                </a:solidFill>
              </a:rPr>
              <a:t>Mai 2020 : 18. Mai - </a:t>
            </a:r>
            <a:r>
              <a:rPr lang="de-DE" sz="2800" b="1" dirty="0">
                <a:solidFill>
                  <a:srgbClr val="FF0000"/>
                </a:solidFill>
                <a:hlinkClick r:id="rId4"/>
              </a:rPr>
              <a:t>Präsentation von Heinz-Jürgen Krug</a:t>
            </a:r>
            <a:r>
              <a:rPr lang="de-DE" sz="2800" b="1" dirty="0">
                <a:solidFill>
                  <a:srgbClr val="FF0000"/>
                </a:solidFill>
                <a:hlinkClick r:id="rId5"/>
              </a:rPr>
              <a:t> </a:t>
            </a:r>
            <a:r>
              <a:rPr lang="de-DE" sz="2800" b="1" dirty="0">
                <a:solidFill>
                  <a:srgbClr val="00B0F0"/>
                </a:solidFill>
              </a:rPr>
              <a:t>Übersicht Maßnahmenvorschläge der bisher vorgestellten Theorien und Links zu </a:t>
            </a:r>
            <a:r>
              <a:rPr lang="de-DE" sz="2800" b="1" dirty="0" err="1">
                <a:solidFill>
                  <a:srgbClr val="00B0F0"/>
                </a:solidFill>
              </a:rPr>
              <a:t>Corona&amp;Ökonomie</a:t>
            </a:r>
            <a:endParaRPr kumimoji="0" lang="de-DE" sz="2800" b="1" i="1" u="none" strike="noStrike" kern="1200" cap="none" spc="0" normalizeH="0" baseline="0" noProof="0" dirty="0">
              <a:ln>
                <a:noFill/>
              </a:ln>
              <a:solidFill>
                <a:srgbClr val="00B0F0"/>
              </a:solidFill>
              <a:effectLst/>
              <a:uLnTx/>
              <a:uFillTx/>
              <a:latin typeface="Calibri"/>
            </a:endParaRPr>
          </a:p>
        </p:txBody>
      </p:sp>
    </p:spTree>
    <p:extLst>
      <p:ext uri="{BB962C8B-B14F-4D97-AF65-F5344CB8AC3E}">
        <p14:creationId xmlns:p14="http://schemas.microsoft.com/office/powerpoint/2010/main" val="26915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0" y="6581001"/>
            <a:ext cx="9144000" cy="276999"/>
          </a:xfrm>
          <a:prstGeom prst="rect">
            <a:avLst/>
          </a:prstGeom>
          <a:solidFill>
            <a:srgbClr val="FF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white"/>
                </a:solidFill>
                <a:effectLst/>
                <a:uLnTx/>
                <a:uFillTx/>
                <a:latin typeface="Calibri"/>
                <a:ea typeface="+mn-ea"/>
                <a:cs typeface="+mn-cs"/>
              </a:rPr>
              <a:t>© Reiner Germeroth</a:t>
            </a:r>
          </a:p>
        </p:txBody>
      </p:sp>
      <p:sp>
        <p:nvSpPr>
          <p:cNvPr id="2" name="Titel 1"/>
          <p:cNvSpPr>
            <a:spLocks noGrp="1"/>
          </p:cNvSpPr>
          <p:nvPr>
            <p:ph type="ctrTitle"/>
          </p:nvPr>
        </p:nvSpPr>
        <p:spPr>
          <a:xfrm>
            <a:off x="-8138" y="-42854"/>
            <a:ext cx="9152138" cy="423854"/>
          </a:xfrm>
          <a:solidFill>
            <a:srgbClr val="FF0000"/>
          </a:solidFill>
        </p:spPr>
        <p:txBody>
          <a:bodyPr>
            <a:normAutofit/>
          </a:bodyPr>
          <a:lstStyle/>
          <a:p>
            <a:r>
              <a:rPr lang="de-DE" sz="2000" b="1" dirty="0" err="1">
                <a:solidFill>
                  <a:schemeClr val="bg1"/>
                </a:solidFill>
              </a:rPr>
              <a:t>Attac</a:t>
            </a:r>
            <a:r>
              <a:rPr lang="de-DE" sz="2000" b="1" dirty="0">
                <a:solidFill>
                  <a:schemeClr val="bg1"/>
                </a:solidFill>
              </a:rPr>
              <a:t> Rüsselsheim: Geld &amp; Finanzmärkte – Was tun?</a:t>
            </a:r>
          </a:p>
        </p:txBody>
      </p:sp>
      <p:sp>
        <p:nvSpPr>
          <p:cNvPr id="4" name="Foliennummernplatzhalter 3"/>
          <p:cNvSpPr>
            <a:spLocks noGrp="1"/>
          </p:cNvSpPr>
          <p:nvPr>
            <p:ph type="sldNum" sz="quarter" idx="12"/>
          </p:nvPr>
        </p:nvSpPr>
        <p:spPr>
          <a:xfrm>
            <a:off x="6994864" y="6488668"/>
            <a:ext cx="2133600" cy="365125"/>
          </a:xfrm>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E003F-DBB9-4853-A42F-D8EA6297665B}" type="slidenum">
              <a:rPr kumimoji="0" lang="de-DE"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feld 2"/>
          <p:cNvSpPr txBox="1"/>
          <p:nvPr/>
        </p:nvSpPr>
        <p:spPr>
          <a:xfrm>
            <a:off x="679498" y="620688"/>
            <a:ext cx="7924949" cy="4585871"/>
          </a:xfrm>
          <a:prstGeom prst="rect">
            <a:avLst/>
          </a:prstGeom>
          <a:noFill/>
        </p:spPr>
        <p:txBody>
          <a:bodyPr wrap="square" rtlCol="0">
            <a:spAutoFit/>
          </a:bodyPr>
          <a:lstStyle/>
          <a:p>
            <a:pPr lvl="0"/>
            <a:r>
              <a:rPr lang="de-DE" sz="2800" b="1" dirty="0">
                <a:solidFill>
                  <a:srgbClr val="FF0000"/>
                </a:solidFill>
              </a:rPr>
              <a:t>2. Juni 2020 : </a:t>
            </a:r>
            <a:r>
              <a:rPr lang="de-DE" sz="2400" dirty="0"/>
              <a:t>Zusammenfassende Darstellung der Handlungsvorschläge aus den bisher vorgestellten Analyseansätzen. </a:t>
            </a:r>
          </a:p>
          <a:p>
            <a:pPr lvl="0"/>
            <a:endParaRPr lang="de-DE" sz="1200" dirty="0"/>
          </a:p>
          <a:p>
            <a:pPr lvl="0"/>
            <a:r>
              <a:rPr lang="de-DE" sz="2400" b="1" dirty="0">
                <a:solidFill>
                  <a:srgbClr val="FF0000"/>
                </a:solidFill>
              </a:rPr>
              <a:t>6. Juli 2020 : </a:t>
            </a:r>
            <a:r>
              <a:rPr lang="de-DE" sz="2400" dirty="0"/>
              <a:t>Handlungsvorschläge von </a:t>
            </a:r>
            <a:r>
              <a:rPr lang="de-DE" sz="2400" dirty="0" err="1"/>
              <a:t>Attac</a:t>
            </a:r>
            <a:r>
              <a:rPr lang="de-DE" sz="2400" dirty="0"/>
              <a:t> und Umfeld, u.a.</a:t>
            </a:r>
            <a:br>
              <a:rPr lang="de-DE" sz="2400" dirty="0"/>
            </a:br>
            <a:r>
              <a:rPr lang="de-DE" sz="2400" dirty="0"/>
              <a:t>- </a:t>
            </a:r>
            <a:r>
              <a:rPr lang="de-DE" sz="2400" dirty="0" err="1"/>
              <a:t>Attac</a:t>
            </a:r>
            <a:r>
              <a:rPr lang="de-DE" sz="2400" dirty="0"/>
              <a:t> Ko-Kreis</a:t>
            </a:r>
            <a:br>
              <a:rPr lang="de-DE" sz="2400" dirty="0"/>
            </a:br>
            <a:r>
              <a:rPr lang="de-DE" sz="2400" dirty="0"/>
              <a:t>- </a:t>
            </a:r>
            <a:r>
              <a:rPr lang="de-DE" sz="2400" dirty="0">
                <a:hlinkClick r:id="rId3"/>
              </a:rPr>
              <a:t>Sondernummern der </a:t>
            </a:r>
            <a:r>
              <a:rPr lang="de-DE" sz="2400" dirty="0" err="1">
                <a:hlinkClick r:id="rId3"/>
              </a:rPr>
              <a:t>attac</a:t>
            </a:r>
            <a:r>
              <a:rPr lang="de-DE" sz="2400" dirty="0">
                <a:hlinkClick r:id="rId3"/>
              </a:rPr>
              <a:t>-Publikation "Sand im Getriebe" </a:t>
            </a:r>
            <a:r>
              <a:rPr lang="de-DE" sz="2000" dirty="0"/>
              <a:t>mit Stellungnahmen von </a:t>
            </a:r>
            <a:r>
              <a:rPr lang="de-DE" sz="2000" dirty="0" err="1"/>
              <a:t>attac</a:t>
            </a:r>
            <a:r>
              <a:rPr lang="de-DE" sz="2000" dirty="0"/>
              <a:t> Europa, </a:t>
            </a:r>
            <a:r>
              <a:rPr lang="de-DE" sz="2000" dirty="0" err="1"/>
              <a:t>People's</a:t>
            </a:r>
            <a:r>
              <a:rPr lang="de-DE" sz="2000" dirty="0"/>
              <a:t> Health Movement, aus Afrika, von Noam Chomsky, dem wiss. Beirat v. </a:t>
            </a:r>
            <a:r>
              <a:rPr lang="de-DE" sz="2000" dirty="0" err="1"/>
              <a:t>attac</a:t>
            </a:r>
            <a:r>
              <a:rPr lang="de-DE" sz="2000" dirty="0"/>
              <a:t> DE ...</a:t>
            </a:r>
            <a:br>
              <a:rPr lang="de-DE" sz="2400" dirty="0"/>
            </a:br>
            <a:r>
              <a:rPr lang="de-DE" sz="2400" dirty="0"/>
              <a:t>- </a:t>
            </a:r>
            <a:r>
              <a:rPr lang="de-DE" sz="2400" dirty="0">
                <a:hlinkClick r:id="rId4"/>
              </a:rPr>
              <a:t>Faktencheck Corona 1 + 2 </a:t>
            </a:r>
            <a:r>
              <a:rPr lang="de-DE" sz="2000" dirty="0"/>
              <a:t>(von den Machern von Faktencheck Europa und der Zeitung gegen Krieg),</a:t>
            </a:r>
            <a:br>
              <a:rPr lang="de-DE" sz="2000" dirty="0"/>
            </a:br>
            <a:r>
              <a:rPr lang="de-DE" sz="2400" dirty="0">
                <a:solidFill>
                  <a:schemeClr val="accent1">
                    <a:lumMod val="75000"/>
                  </a:schemeClr>
                </a:solidFill>
              </a:rPr>
              <a:t>Memogruppe, Piketty u.a., </a:t>
            </a:r>
            <a:r>
              <a:rPr lang="de-DE" sz="2400" dirty="0" err="1">
                <a:solidFill>
                  <a:schemeClr val="accent1">
                    <a:lumMod val="75000"/>
                  </a:schemeClr>
                </a:solidFill>
              </a:rPr>
              <a:t>Kreilinger</a:t>
            </a:r>
            <a:r>
              <a:rPr lang="de-DE" sz="2400" dirty="0">
                <a:solidFill>
                  <a:schemeClr val="accent1">
                    <a:lumMod val="75000"/>
                  </a:schemeClr>
                </a:solidFill>
              </a:rPr>
              <a:t>/Wolf/Zellner, ISW, … </a:t>
            </a:r>
            <a:br>
              <a:rPr lang="de-DE" sz="2400" dirty="0">
                <a:solidFill>
                  <a:schemeClr val="tx2">
                    <a:lumMod val="60000"/>
                    <a:lumOff val="40000"/>
                  </a:schemeClr>
                </a:solidFill>
              </a:rPr>
            </a:br>
            <a:endParaRPr kumimoji="0" lang="de-DE" sz="2400" b="1" i="0" u="none" strike="noStrike" kern="1200" cap="none" spc="0" normalizeH="0" baseline="0" noProof="0" dirty="0">
              <a:ln>
                <a:noFill/>
              </a:ln>
              <a:solidFill>
                <a:schemeClr val="tx2">
                  <a:lumMod val="60000"/>
                  <a:lumOff val="40000"/>
                </a:schemeClr>
              </a:solidFill>
              <a:effectLst/>
              <a:uLnTx/>
              <a:uFillTx/>
              <a:latin typeface="Calibri"/>
            </a:endParaRPr>
          </a:p>
        </p:txBody>
      </p:sp>
    </p:spTree>
    <p:extLst>
      <p:ext uri="{BB962C8B-B14F-4D97-AF65-F5344CB8AC3E}">
        <p14:creationId xmlns:p14="http://schemas.microsoft.com/office/powerpoint/2010/main" val="2162774400"/>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6878</Words>
  <Application>Microsoft Office PowerPoint</Application>
  <PresentationFormat>Bildschirmpräsentation (4:3)</PresentationFormat>
  <Paragraphs>288</Paragraphs>
  <Slides>26</Slides>
  <Notes>26</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26</vt:i4>
      </vt:variant>
    </vt:vector>
  </HeadingPairs>
  <TitlesOfParts>
    <vt:vector size="38" baseType="lpstr">
      <vt:lpstr>Arial</vt:lpstr>
      <vt:lpstr>Calibri</vt:lpstr>
      <vt:lpstr>DejaVuSans</vt:lpstr>
      <vt:lpstr>DejaVuSans-Bold</vt:lpstr>
      <vt:lpstr>Impact</vt:lpstr>
      <vt:lpstr>LiberationSerif</vt:lpstr>
      <vt:lpstr>LiberationSerif-Bold</vt:lpstr>
      <vt:lpstr>LiberationSerif-Italic</vt:lpstr>
      <vt:lpstr>Times New Roman</vt:lpstr>
      <vt:lpstr>TitilliumWeb-Regular</vt:lpstr>
      <vt:lpstr>Verdana</vt:lpstr>
      <vt:lpstr>Larissa</vt:lpstr>
      <vt:lpstr>Attac Rüsselsheim: Geld &amp; Finanzmärkte - Was tun?</vt:lpstr>
      <vt:lpstr>Attac Rüsselsheim: Geld &amp; Finanzmärkte – Was tun? </vt:lpstr>
      <vt:lpstr>Attac Rüsselsheim: Geld &amp; Finanzmärkte - Was tun?</vt:lpstr>
      <vt:lpstr>Attac Rüsselsheim: Geld &amp; Finanzmärkte - Übersicht</vt:lpstr>
      <vt:lpstr>Attac Rüsselsheim: Geld &amp; Finanzmärkte - Übersicht</vt:lpstr>
      <vt:lpstr>Attac Rüsselsheim: Geld &amp; Finanzmärkte - Übersicht</vt:lpstr>
      <vt:lpstr>Attac Rüsselsheim: Geld &amp; Finanzmärkte - Übersicht</vt:lpstr>
      <vt:lpstr>Attac Rüsselsheim: Geld &amp; Finanzmärkte - Übersicht</vt:lpstr>
      <vt:lpstr>Attac Rüsselsheim: Geld &amp; Finanzmärkte – Was tun?</vt:lpstr>
      <vt:lpstr>Attac Rüsselsheim: Geld &amp; Finanzmärkte – Was tun?</vt:lpstr>
      <vt:lpstr>Attac Rüsselsheim: Geld &amp; Finanzmärkte – Was tun?</vt:lpstr>
      <vt:lpstr>Attac Rüsselsheim: Geld &amp; Finanzmärkte – Was tun?</vt:lpstr>
      <vt:lpstr>Attac Rüsselsheim: Geld &amp; Finanzmärkte – Was tun?</vt:lpstr>
      <vt:lpstr>Attac Rüsselsheim: Geld &amp; Finanzmärkte – Was tun?</vt:lpstr>
      <vt:lpstr>Attac Rüsselsheim: Geld &amp; Finanzmärkte - Übersicht</vt:lpstr>
      <vt:lpstr>Attac Rüsselsheim: Geld &amp; Finanzmärkte – Was tun?</vt:lpstr>
      <vt:lpstr>Attac Rüsselsheim: Geld &amp; Finanzmärkte – Was tun?</vt:lpstr>
      <vt:lpstr>Attac Rüsselsheim: Geld &amp; Finanzmärkte – Was tun?</vt:lpstr>
      <vt:lpstr>Attac Rüsselsheim: Geld &amp; Finanzmärkte – Was tun?</vt:lpstr>
      <vt:lpstr>Attac Rüsselsheim: Geld &amp; Finanzmärkte – Was tun?</vt:lpstr>
      <vt:lpstr>Attac Rüsselsheim: Geld &amp; Finanzmärkte – Was tun?</vt:lpstr>
      <vt:lpstr>Attac Rüsselsheim: Geld &amp; Finanzmärkte – Was tun?</vt:lpstr>
      <vt:lpstr>Attac Rüsselsheim: Geld &amp; Finanzmärkte – Was tun?</vt:lpstr>
      <vt:lpstr>Attac Rüsselsheim: Geld &amp; Finanzmärkte – Was tun?</vt:lpstr>
      <vt:lpstr>Attac Rüsselsheim: Geld &amp; Finanzmärkte – Was tun?</vt:lpstr>
      <vt:lpstr>Attac Rüsselsheim: Geld &amp; Finanzmärkte – Was tun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Geld</dc:title>
  <dc:creator>Germeroth Reiner</dc:creator>
  <cp:lastModifiedBy>Heinz-Juergen Krug</cp:lastModifiedBy>
  <cp:revision>209</cp:revision>
  <dcterms:created xsi:type="dcterms:W3CDTF">2019-12-31T13:46:57Z</dcterms:created>
  <dcterms:modified xsi:type="dcterms:W3CDTF">2020-07-07T23:01:18Z</dcterms:modified>
</cp:coreProperties>
</file>