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sldIdLst>
    <p:sldId id="256" r:id="rId2"/>
    <p:sldId id="360" r:id="rId3"/>
    <p:sldId id="361" r:id="rId4"/>
    <p:sldId id="356" r:id="rId5"/>
    <p:sldId id="346" r:id="rId6"/>
    <p:sldId id="348" r:id="rId7"/>
    <p:sldId id="365" r:id="rId8"/>
    <p:sldId id="364" r:id="rId9"/>
    <p:sldId id="349" r:id="rId10"/>
    <p:sldId id="350" r:id="rId11"/>
    <p:sldId id="355" r:id="rId12"/>
    <p:sldId id="352" r:id="rId13"/>
    <p:sldId id="363" r:id="rId14"/>
    <p:sldId id="359" r:id="rId15"/>
    <p:sldId id="358" r:id="rId16"/>
    <p:sldId id="362" r:id="rId17"/>
    <p:sldId id="339" r:id="rId18"/>
    <p:sldId id="354" r:id="rId19"/>
    <p:sldId id="309" r:id="rId20"/>
    <p:sldId id="293" r:id="rId21"/>
    <p:sldId id="347" r:id="rId22"/>
    <p:sldId id="345" r:id="rId23"/>
  </p:sldIdLst>
  <p:sldSz cx="9144000" cy="6858000" type="screen4x3"/>
  <p:notesSz cx="6889750" cy="10021888"/>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72" autoAdjust="0"/>
    <p:restoredTop sz="94719"/>
  </p:normalViewPr>
  <p:slideViewPr>
    <p:cSldViewPr>
      <p:cViewPr varScale="1">
        <p:scale>
          <a:sx n="80" d="100"/>
          <a:sy n="80" d="100"/>
        </p:scale>
        <p:origin x="1171"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85558" cy="501095"/>
          </a:xfrm>
          <a:prstGeom prst="rect">
            <a:avLst/>
          </a:prstGeom>
        </p:spPr>
        <p:txBody>
          <a:bodyPr vert="horz" lIns="96628" tIns="48314" rIns="96628" bIns="48314" rtlCol="0"/>
          <a:lstStyle>
            <a:lvl1pPr algn="l">
              <a:defRPr sz="1300"/>
            </a:lvl1pPr>
          </a:lstStyle>
          <a:p>
            <a:endParaRPr lang="en-US"/>
          </a:p>
        </p:txBody>
      </p:sp>
      <p:sp>
        <p:nvSpPr>
          <p:cNvPr id="3" name="Datumsplatzhalter 2"/>
          <p:cNvSpPr>
            <a:spLocks noGrp="1"/>
          </p:cNvSpPr>
          <p:nvPr>
            <p:ph type="dt" idx="1"/>
          </p:nvPr>
        </p:nvSpPr>
        <p:spPr>
          <a:xfrm>
            <a:off x="3902598" y="0"/>
            <a:ext cx="2985558" cy="501095"/>
          </a:xfrm>
          <a:prstGeom prst="rect">
            <a:avLst/>
          </a:prstGeom>
        </p:spPr>
        <p:txBody>
          <a:bodyPr vert="horz" lIns="96628" tIns="48314" rIns="96628" bIns="48314" rtlCol="0"/>
          <a:lstStyle>
            <a:lvl1pPr algn="r">
              <a:defRPr sz="1300"/>
            </a:lvl1pPr>
          </a:lstStyle>
          <a:p>
            <a:fld id="{53CB9272-6CCD-4A21-9B17-CEE53ECD6ECA}" type="datetimeFigureOut">
              <a:rPr lang="en-US" smtClean="0"/>
              <a:t>9/13/2023</a:t>
            </a:fld>
            <a:endParaRPr lang="en-US"/>
          </a:p>
        </p:txBody>
      </p:sp>
      <p:sp>
        <p:nvSpPr>
          <p:cNvPr id="4" name="Folienbildplatzhalter 3"/>
          <p:cNvSpPr>
            <a:spLocks noGrp="1" noRot="1" noChangeAspect="1"/>
          </p:cNvSpPr>
          <p:nvPr>
            <p:ph type="sldImg" idx="2"/>
          </p:nvPr>
        </p:nvSpPr>
        <p:spPr>
          <a:xfrm>
            <a:off x="939800" y="752475"/>
            <a:ext cx="5010150" cy="3757613"/>
          </a:xfrm>
          <a:prstGeom prst="rect">
            <a:avLst/>
          </a:prstGeom>
          <a:noFill/>
          <a:ln w="12700">
            <a:solidFill>
              <a:prstClr val="black"/>
            </a:solidFill>
          </a:ln>
        </p:spPr>
        <p:txBody>
          <a:bodyPr vert="horz" lIns="96628" tIns="48314" rIns="96628" bIns="48314" rtlCol="0" anchor="ctr"/>
          <a:lstStyle/>
          <a:p>
            <a:endParaRPr lang="en-US"/>
          </a:p>
        </p:txBody>
      </p:sp>
      <p:sp>
        <p:nvSpPr>
          <p:cNvPr id="5" name="Notizenplatzhalter 4"/>
          <p:cNvSpPr>
            <a:spLocks noGrp="1"/>
          </p:cNvSpPr>
          <p:nvPr>
            <p:ph type="body" sz="quarter" idx="3"/>
          </p:nvPr>
        </p:nvSpPr>
        <p:spPr>
          <a:xfrm>
            <a:off x="688975" y="4760397"/>
            <a:ext cx="5511800" cy="4509850"/>
          </a:xfrm>
          <a:prstGeom prst="rect">
            <a:avLst/>
          </a:prstGeom>
        </p:spPr>
        <p:txBody>
          <a:bodyPr vert="horz" lIns="96628" tIns="48314" rIns="96628" bIns="4831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1" y="9519055"/>
            <a:ext cx="2985558" cy="501095"/>
          </a:xfrm>
          <a:prstGeom prst="rect">
            <a:avLst/>
          </a:prstGeom>
        </p:spPr>
        <p:txBody>
          <a:bodyPr vert="horz" lIns="96628" tIns="48314" rIns="96628" bIns="48314" rtlCol="0" anchor="b"/>
          <a:lstStyle>
            <a:lvl1pPr algn="l">
              <a:defRPr sz="1300"/>
            </a:lvl1pPr>
          </a:lstStyle>
          <a:p>
            <a:endParaRPr lang="en-US"/>
          </a:p>
        </p:txBody>
      </p:sp>
      <p:sp>
        <p:nvSpPr>
          <p:cNvPr id="7" name="Foliennummernplatzhalter 6"/>
          <p:cNvSpPr>
            <a:spLocks noGrp="1"/>
          </p:cNvSpPr>
          <p:nvPr>
            <p:ph type="sldNum" sz="quarter" idx="5"/>
          </p:nvPr>
        </p:nvSpPr>
        <p:spPr>
          <a:xfrm>
            <a:off x="3902598" y="9519055"/>
            <a:ext cx="2985558" cy="501095"/>
          </a:xfrm>
          <a:prstGeom prst="rect">
            <a:avLst/>
          </a:prstGeom>
        </p:spPr>
        <p:txBody>
          <a:bodyPr vert="horz" lIns="96628" tIns="48314" rIns="96628" bIns="48314" rtlCol="0" anchor="b"/>
          <a:lstStyle>
            <a:lvl1pPr algn="r">
              <a:defRPr sz="1300"/>
            </a:lvl1pPr>
          </a:lstStyle>
          <a:p>
            <a:fld id="{29200A9C-FF5A-483D-A3CF-75D3A173B26E}" type="slidenum">
              <a:rPr lang="en-US" smtClean="0"/>
              <a:t>‹Nr.›</a:t>
            </a:fld>
            <a:endParaRPr lang="en-US"/>
          </a:p>
        </p:txBody>
      </p:sp>
    </p:spTree>
    <p:extLst>
      <p:ext uri="{BB962C8B-B14F-4D97-AF65-F5344CB8AC3E}">
        <p14:creationId xmlns:p14="http://schemas.microsoft.com/office/powerpoint/2010/main" val="1422143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Steuersystem privilegiert Investitionen</a:t>
            </a:r>
            <a:r>
              <a:rPr lang="de-DE" baseline="0" dirty="0" smtClean="0"/>
              <a:t> mit geringem Verlustrisiko und in (Bestands)</a:t>
            </a:r>
            <a:r>
              <a:rPr lang="de-DE" baseline="0" dirty="0" err="1" smtClean="0"/>
              <a:t>immobilien</a:t>
            </a:r>
            <a:endParaRPr lang="de-DE" dirty="0"/>
          </a:p>
        </p:txBody>
      </p:sp>
      <p:sp>
        <p:nvSpPr>
          <p:cNvPr id="4" name="Foliennummernplatzhalter 3"/>
          <p:cNvSpPr>
            <a:spLocks noGrp="1"/>
          </p:cNvSpPr>
          <p:nvPr>
            <p:ph type="sldNum" sz="quarter" idx="10"/>
          </p:nvPr>
        </p:nvSpPr>
        <p:spPr/>
        <p:txBody>
          <a:bodyPr/>
          <a:lstStyle/>
          <a:p>
            <a:fld id="{29200A9C-FF5A-483D-A3CF-75D3A173B26E}" type="slidenum">
              <a:rPr lang="en-US" smtClean="0"/>
              <a:t>16</a:t>
            </a:fld>
            <a:endParaRPr lang="en-US"/>
          </a:p>
        </p:txBody>
      </p:sp>
    </p:spTree>
    <p:extLst>
      <p:ext uri="{BB962C8B-B14F-4D97-AF65-F5344CB8AC3E}">
        <p14:creationId xmlns:p14="http://schemas.microsoft.com/office/powerpoint/2010/main" val="352935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9200A9C-FF5A-483D-A3CF-75D3A173B26E}" type="slidenum">
              <a:rPr lang="en-US" smtClean="0"/>
              <a:t>20</a:t>
            </a:fld>
            <a:endParaRPr lang="en-US"/>
          </a:p>
        </p:txBody>
      </p:sp>
    </p:spTree>
    <p:extLst>
      <p:ext uri="{BB962C8B-B14F-4D97-AF65-F5344CB8AC3E}">
        <p14:creationId xmlns:p14="http://schemas.microsoft.com/office/powerpoint/2010/main" val="343126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a:p>
        </p:txBody>
      </p:sp>
      <p:sp>
        <p:nvSpPr>
          <p:cNvPr id="4" name="Datumsplatzhalter 3"/>
          <p:cNvSpPr>
            <a:spLocks noGrp="1"/>
          </p:cNvSpPr>
          <p:nvPr>
            <p:ph type="dt" sz="half" idx="10"/>
          </p:nvPr>
        </p:nvSpPr>
        <p:spPr/>
        <p:txBody>
          <a:bodyPr/>
          <a:lstStyle>
            <a:lvl1pPr>
              <a:defRPr/>
            </a:lvl1pPr>
          </a:lstStyle>
          <a:p>
            <a:r>
              <a:rPr lang="en-US" dirty="0"/>
              <a:t>05.07.2021</a:t>
            </a:r>
          </a:p>
        </p:txBody>
      </p:sp>
      <p:sp>
        <p:nvSpPr>
          <p:cNvPr id="5" name="Fußzeilenplatzhalter 4"/>
          <p:cNvSpPr>
            <a:spLocks noGrp="1"/>
          </p:cNvSpPr>
          <p:nvPr>
            <p:ph type="ftr" sz="quarter" idx="11"/>
          </p:nvPr>
        </p:nvSpPr>
        <p:spPr/>
        <p:txBody>
          <a:bodyPr/>
          <a:lstStyle/>
          <a:p>
            <a:r>
              <a:rPr lang="de-DE" dirty="0"/>
              <a:t>Uni-Münster</a:t>
            </a:r>
            <a:endParaRPr lang="en-US"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952E19CC-0647-4561-B47E-048617EE4EF5}" type="slidenum">
              <a:rPr lang="en-US" smtClean="0"/>
              <a:t>‹Nr.›</a:t>
            </a:fld>
            <a:endParaRPr lang="en-US"/>
          </a:p>
        </p:txBody>
      </p:sp>
    </p:spTree>
    <p:extLst>
      <p:ext uri="{BB962C8B-B14F-4D97-AF65-F5344CB8AC3E}">
        <p14:creationId xmlns:p14="http://schemas.microsoft.com/office/powerpoint/2010/main" val="245447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8E0B9C74-A3B9-438E-968D-DFA5EC98A48E}" type="datetimeFigureOut">
              <a:rPr lang="en-US" smtClean="0"/>
              <a:t>9/13/2023</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952E19CC-0647-4561-B47E-048617EE4EF5}" type="slidenum">
              <a:rPr lang="en-US" smtClean="0"/>
              <a:t>‹Nr.›</a:t>
            </a:fld>
            <a:endParaRPr lang="en-US"/>
          </a:p>
        </p:txBody>
      </p:sp>
    </p:spTree>
    <p:extLst>
      <p:ext uri="{BB962C8B-B14F-4D97-AF65-F5344CB8AC3E}">
        <p14:creationId xmlns:p14="http://schemas.microsoft.com/office/powerpoint/2010/main" val="170993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8E0B9C74-A3B9-438E-968D-DFA5EC98A48E}" type="datetimeFigureOut">
              <a:rPr lang="en-US" smtClean="0"/>
              <a:t>9/13/2023</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952E19CC-0647-4561-B47E-048617EE4EF5}" type="slidenum">
              <a:rPr lang="en-US" smtClean="0"/>
              <a:t>‹Nr.›</a:t>
            </a:fld>
            <a:endParaRPr lang="en-US"/>
          </a:p>
        </p:txBody>
      </p:sp>
    </p:spTree>
    <p:extLst>
      <p:ext uri="{BB962C8B-B14F-4D97-AF65-F5344CB8AC3E}">
        <p14:creationId xmlns:p14="http://schemas.microsoft.com/office/powerpoint/2010/main" val="1455302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Textplatzhalter 2"/>
          <p:cNvSpPr>
            <a:spLocks noGrp="1"/>
          </p:cNvSpPr>
          <p:nvPr>
            <p:ph type="body"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8E0B9C74-A3B9-438E-968D-DFA5EC98A48E}" type="datetimeFigureOut">
              <a:rPr lang="en-US" smtClean="0"/>
              <a:t>9/13/2023</a:t>
            </a:fld>
            <a:endParaRPr lang="en-US"/>
          </a:p>
        </p:txBody>
      </p:sp>
      <p:sp>
        <p:nvSpPr>
          <p:cNvPr id="5" name="Fußzeilenplatzhalt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1808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style>
          <a:lnRef idx="2">
            <a:schemeClr val="accent2"/>
          </a:lnRef>
          <a:fillRef idx="1">
            <a:schemeClr val="lt1"/>
          </a:fillRef>
          <a:effectRef idx="0">
            <a:schemeClr val="accent2"/>
          </a:effectRef>
          <a:fontRef idx="none"/>
        </p:style>
        <p:txBody>
          <a:bodyPr/>
          <a:lstStyle/>
          <a:p>
            <a:r>
              <a:rPr lang="de-DE" dirty="0"/>
              <a:t>Titelmasterformat durch Klicken bearbeiten</a:t>
            </a:r>
            <a:endParaRPr lang="en-US" dirty="0"/>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7981" y="6237312"/>
            <a:ext cx="2195736" cy="486966"/>
          </a:xfrm>
          <a:prstGeom prst="rect">
            <a:avLst/>
          </a:prstGeom>
        </p:spPr>
      </p:pic>
    </p:spTree>
    <p:extLst>
      <p:ext uri="{BB962C8B-B14F-4D97-AF65-F5344CB8AC3E}">
        <p14:creationId xmlns:p14="http://schemas.microsoft.com/office/powerpoint/2010/main" val="1733692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8E0B9C74-A3B9-438E-968D-DFA5EC98A48E}" type="datetimeFigureOut">
              <a:rPr lang="en-US" smtClean="0"/>
              <a:t>9/13/2023</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952E19CC-0647-4561-B47E-048617EE4EF5}" type="slidenum">
              <a:rPr lang="en-US" smtClean="0"/>
              <a:t>‹Nr.›</a:t>
            </a:fld>
            <a:endParaRPr lang="en-US"/>
          </a:p>
        </p:txBody>
      </p:sp>
    </p:spTree>
    <p:extLst>
      <p:ext uri="{BB962C8B-B14F-4D97-AF65-F5344CB8AC3E}">
        <p14:creationId xmlns:p14="http://schemas.microsoft.com/office/powerpoint/2010/main" val="378863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p:cNvSpPr>
            <a:spLocks noGrp="1"/>
          </p:cNvSpPr>
          <p:nvPr>
            <p:ph type="dt" sz="half" idx="10"/>
          </p:nvPr>
        </p:nvSpPr>
        <p:spPr/>
        <p:txBody>
          <a:bodyPr/>
          <a:lstStyle/>
          <a:p>
            <a:fld id="{8E0B9C74-A3B9-438E-968D-DFA5EC98A48E}" type="datetimeFigureOut">
              <a:rPr lang="en-US" smtClean="0"/>
              <a:t>9/13/2023</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952E19CC-0647-4561-B47E-048617EE4EF5}" type="slidenum">
              <a:rPr lang="en-US" smtClean="0"/>
              <a:t>‹Nr.›</a:t>
            </a:fld>
            <a:endParaRPr lang="en-US"/>
          </a:p>
        </p:txBody>
      </p:sp>
    </p:spTree>
    <p:extLst>
      <p:ext uri="{BB962C8B-B14F-4D97-AF65-F5344CB8AC3E}">
        <p14:creationId xmlns:p14="http://schemas.microsoft.com/office/powerpoint/2010/main" val="252798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p:txBody>
          <a:bodyPr/>
          <a:lstStyle/>
          <a:p>
            <a:fld id="{8E0B9C74-A3B9-438E-968D-DFA5EC98A48E}" type="datetimeFigureOut">
              <a:rPr lang="en-US" smtClean="0"/>
              <a:t>9/13/2023</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952E19CC-0647-4561-B47E-048617EE4EF5}" type="slidenum">
              <a:rPr lang="en-US" smtClean="0"/>
              <a:t>‹Nr.›</a:t>
            </a:fld>
            <a:endParaRPr lang="en-US"/>
          </a:p>
        </p:txBody>
      </p:sp>
    </p:spTree>
    <p:extLst>
      <p:ext uri="{BB962C8B-B14F-4D97-AF65-F5344CB8AC3E}">
        <p14:creationId xmlns:p14="http://schemas.microsoft.com/office/powerpoint/2010/main" val="3614520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
          <p:cNvSpPr>
            <a:spLocks noGrp="1"/>
          </p:cNvSpPr>
          <p:nvPr>
            <p:ph type="dt" sz="half" idx="10"/>
          </p:nvPr>
        </p:nvSpPr>
        <p:spPr/>
        <p:txBody>
          <a:bodyPr/>
          <a:lstStyle/>
          <a:p>
            <a:fld id="{8E0B9C74-A3B9-438E-968D-DFA5EC98A48E}" type="datetimeFigureOut">
              <a:rPr lang="en-US" smtClean="0"/>
              <a:t>9/13/2023</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952E19CC-0647-4561-B47E-048617EE4EF5}" type="slidenum">
              <a:rPr lang="en-US" smtClean="0"/>
              <a:t>‹Nr.›</a:t>
            </a:fld>
            <a:endParaRPr lang="en-US"/>
          </a:p>
        </p:txBody>
      </p:sp>
    </p:spTree>
    <p:extLst>
      <p:ext uri="{BB962C8B-B14F-4D97-AF65-F5344CB8AC3E}">
        <p14:creationId xmlns:p14="http://schemas.microsoft.com/office/powerpoint/2010/main" val="142717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E0B9C74-A3B9-438E-968D-DFA5EC98A48E}" type="datetimeFigureOut">
              <a:rPr lang="en-US" smtClean="0"/>
              <a:t>9/13/2023</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952E19CC-0647-4561-B47E-048617EE4EF5}" type="slidenum">
              <a:rPr lang="en-US" smtClean="0"/>
              <a:t>‹Nr.›</a:t>
            </a:fld>
            <a:endParaRPr lang="en-US"/>
          </a:p>
        </p:txBody>
      </p:sp>
    </p:spTree>
    <p:extLst>
      <p:ext uri="{BB962C8B-B14F-4D97-AF65-F5344CB8AC3E}">
        <p14:creationId xmlns:p14="http://schemas.microsoft.com/office/powerpoint/2010/main" val="331264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E0B9C74-A3B9-438E-968D-DFA5EC98A48E}" type="datetimeFigureOut">
              <a:rPr lang="en-US" smtClean="0"/>
              <a:t>9/13/2023</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952E19CC-0647-4561-B47E-048617EE4EF5}" type="slidenum">
              <a:rPr lang="en-US" smtClean="0"/>
              <a:t>‹Nr.›</a:t>
            </a:fld>
            <a:endParaRPr lang="en-US"/>
          </a:p>
        </p:txBody>
      </p:sp>
    </p:spTree>
    <p:extLst>
      <p:ext uri="{BB962C8B-B14F-4D97-AF65-F5344CB8AC3E}">
        <p14:creationId xmlns:p14="http://schemas.microsoft.com/office/powerpoint/2010/main" val="1439303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E0B9C74-A3B9-438E-968D-DFA5EC98A48E}" type="datetimeFigureOut">
              <a:rPr lang="en-US" smtClean="0"/>
              <a:t>9/13/2023</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952E19CC-0647-4561-B47E-048617EE4EF5}" type="slidenum">
              <a:rPr lang="en-US" smtClean="0"/>
              <a:t>‹Nr.›</a:t>
            </a:fld>
            <a:endParaRPr lang="en-US"/>
          </a:p>
        </p:txBody>
      </p:sp>
    </p:spTree>
    <p:extLst>
      <p:ext uri="{BB962C8B-B14F-4D97-AF65-F5344CB8AC3E}">
        <p14:creationId xmlns:p14="http://schemas.microsoft.com/office/powerpoint/2010/main" val="233735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B9C74-A3B9-438E-968D-DFA5EC98A48E}" type="datetimeFigureOut">
              <a:rPr lang="en-US" smtClean="0"/>
              <a:t>9/13/2023</a:t>
            </a:fld>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Grafik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927981" y="6237312"/>
            <a:ext cx="2195736" cy="486966"/>
          </a:xfrm>
          <a:prstGeom prst="rect">
            <a:avLst/>
          </a:prstGeom>
        </p:spPr>
      </p:pic>
    </p:spTree>
    <p:extLst>
      <p:ext uri="{BB962C8B-B14F-4D97-AF65-F5344CB8AC3E}">
        <p14:creationId xmlns:p14="http://schemas.microsoft.com/office/powerpoint/2010/main" val="1486103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tags" Target="../tags/tag122.xml"/><Relationship Id="rId26" Type="http://schemas.openxmlformats.org/officeDocument/2006/relationships/tags" Target="../tags/tag130.xml"/><Relationship Id="rId3" Type="http://schemas.openxmlformats.org/officeDocument/2006/relationships/tags" Target="../tags/tag107.xml"/><Relationship Id="rId21" Type="http://schemas.openxmlformats.org/officeDocument/2006/relationships/tags" Target="../tags/tag125.xml"/><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5" Type="http://schemas.openxmlformats.org/officeDocument/2006/relationships/tags" Target="../tags/tag129.xml"/><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tags" Target="../tags/tag124.xml"/><Relationship Id="rId29" Type="http://schemas.openxmlformats.org/officeDocument/2006/relationships/tags" Target="../tags/tag133.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24" Type="http://schemas.openxmlformats.org/officeDocument/2006/relationships/tags" Target="../tags/tag128.xml"/><Relationship Id="rId5" Type="http://schemas.openxmlformats.org/officeDocument/2006/relationships/tags" Target="../tags/tag109.xml"/><Relationship Id="rId15" Type="http://schemas.openxmlformats.org/officeDocument/2006/relationships/tags" Target="../tags/tag119.xml"/><Relationship Id="rId23" Type="http://schemas.openxmlformats.org/officeDocument/2006/relationships/tags" Target="../tags/tag127.xml"/><Relationship Id="rId28" Type="http://schemas.openxmlformats.org/officeDocument/2006/relationships/tags" Target="../tags/tag132.xml"/><Relationship Id="rId10" Type="http://schemas.openxmlformats.org/officeDocument/2006/relationships/tags" Target="../tags/tag114.xml"/><Relationship Id="rId19" Type="http://schemas.openxmlformats.org/officeDocument/2006/relationships/tags" Target="../tags/tag123.xml"/><Relationship Id="rId31" Type="http://schemas.openxmlformats.org/officeDocument/2006/relationships/slideLayout" Target="../slideLayouts/slideLayout12.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tags" Target="../tags/tag126.xml"/><Relationship Id="rId27" Type="http://schemas.openxmlformats.org/officeDocument/2006/relationships/tags" Target="../tags/tag131.xml"/><Relationship Id="rId30" Type="http://schemas.openxmlformats.org/officeDocument/2006/relationships/tags" Target="../tags/tag1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tags" Target="../tags/tag147.xml"/><Relationship Id="rId18" Type="http://schemas.openxmlformats.org/officeDocument/2006/relationships/tags" Target="../tags/tag152.xml"/><Relationship Id="rId26" Type="http://schemas.openxmlformats.org/officeDocument/2006/relationships/tags" Target="../tags/tag160.xml"/><Relationship Id="rId3" Type="http://schemas.openxmlformats.org/officeDocument/2006/relationships/tags" Target="../tags/tag137.xml"/><Relationship Id="rId21" Type="http://schemas.openxmlformats.org/officeDocument/2006/relationships/tags" Target="../tags/tag155.xml"/><Relationship Id="rId7" Type="http://schemas.openxmlformats.org/officeDocument/2006/relationships/tags" Target="../tags/tag141.xml"/><Relationship Id="rId12" Type="http://schemas.openxmlformats.org/officeDocument/2006/relationships/tags" Target="../tags/tag146.xml"/><Relationship Id="rId17" Type="http://schemas.openxmlformats.org/officeDocument/2006/relationships/tags" Target="../tags/tag151.xml"/><Relationship Id="rId25" Type="http://schemas.openxmlformats.org/officeDocument/2006/relationships/tags" Target="../tags/tag159.xml"/><Relationship Id="rId2" Type="http://schemas.openxmlformats.org/officeDocument/2006/relationships/tags" Target="../tags/tag136.xml"/><Relationship Id="rId16" Type="http://schemas.openxmlformats.org/officeDocument/2006/relationships/tags" Target="../tags/tag150.xml"/><Relationship Id="rId20" Type="http://schemas.openxmlformats.org/officeDocument/2006/relationships/tags" Target="../tags/tag154.xml"/><Relationship Id="rId29" Type="http://schemas.openxmlformats.org/officeDocument/2006/relationships/tags" Target="../tags/tag163.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tags" Target="../tags/tag145.xml"/><Relationship Id="rId24" Type="http://schemas.openxmlformats.org/officeDocument/2006/relationships/tags" Target="../tags/tag158.xml"/><Relationship Id="rId5" Type="http://schemas.openxmlformats.org/officeDocument/2006/relationships/tags" Target="../tags/tag139.xml"/><Relationship Id="rId15" Type="http://schemas.openxmlformats.org/officeDocument/2006/relationships/tags" Target="../tags/tag149.xml"/><Relationship Id="rId23" Type="http://schemas.openxmlformats.org/officeDocument/2006/relationships/tags" Target="../tags/tag157.xml"/><Relationship Id="rId28" Type="http://schemas.openxmlformats.org/officeDocument/2006/relationships/tags" Target="../tags/tag162.xml"/><Relationship Id="rId10" Type="http://schemas.openxmlformats.org/officeDocument/2006/relationships/tags" Target="../tags/tag144.xml"/><Relationship Id="rId19" Type="http://schemas.openxmlformats.org/officeDocument/2006/relationships/tags" Target="../tags/tag153.xml"/><Relationship Id="rId31" Type="http://schemas.openxmlformats.org/officeDocument/2006/relationships/slideLayout" Target="../slideLayouts/slideLayout12.xml"/><Relationship Id="rId4" Type="http://schemas.openxmlformats.org/officeDocument/2006/relationships/tags" Target="../tags/tag138.xml"/><Relationship Id="rId9" Type="http://schemas.openxmlformats.org/officeDocument/2006/relationships/tags" Target="../tags/tag143.xml"/><Relationship Id="rId14" Type="http://schemas.openxmlformats.org/officeDocument/2006/relationships/tags" Target="../tags/tag148.xml"/><Relationship Id="rId22" Type="http://schemas.openxmlformats.org/officeDocument/2006/relationships/tags" Target="../tags/tag156.xml"/><Relationship Id="rId27" Type="http://schemas.openxmlformats.org/officeDocument/2006/relationships/tags" Target="../tags/tag161.xml"/><Relationship Id="rId30" Type="http://schemas.openxmlformats.org/officeDocument/2006/relationships/tags" Target="../tags/tag16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c.trautvetter@netzwerk-steuergerechtigkeit.de" TargetMode="External"/><Relationship Id="rId2" Type="http://schemas.openxmlformats.org/officeDocument/2006/relationships/hyperlink" Target="https://linktr.ee/netzwerksteuergerechtigke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tags" Target="../tags/tag48.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41" Type="http://schemas.openxmlformats.org/officeDocument/2006/relationships/tags" Target="../tags/tag4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slideLayout" Target="../slideLayouts/slideLayout12.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tags" Target="../tags/tag45.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8"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4.png"/><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3" Type="http://schemas.openxmlformats.org/officeDocument/2006/relationships/tags" Target="../tags/tag65.xml"/><Relationship Id="rId18" Type="http://schemas.openxmlformats.org/officeDocument/2006/relationships/tags" Target="../tags/tag70.xml"/><Relationship Id="rId26" Type="http://schemas.openxmlformats.org/officeDocument/2006/relationships/tags" Target="../tags/tag78.xml"/><Relationship Id="rId39" Type="http://schemas.openxmlformats.org/officeDocument/2006/relationships/tags" Target="../tags/tag91.xml"/><Relationship Id="rId3" Type="http://schemas.openxmlformats.org/officeDocument/2006/relationships/tags" Target="../tags/tag55.xml"/><Relationship Id="rId21" Type="http://schemas.openxmlformats.org/officeDocument/2006/relationships/tags" Target="../tags/tag73.xml"/><Relationship Id="rId34" Type="http://schemas.openxmlformats.org/officeDocument/2006/relationships/tags" Target="../tags/tag86.xml"/><Relationship Id="rId42" Type="http://schemas.openxmlformats.org/officeDocument/2006/relationships/tags" Target="../tags/tag94.xml"/><Relationship Id="rId47" Type="http://schemas.openxmlformats.org/officeDocument/2006/relationships/tags" Target="../tags/tag99.xml"/><Relationship Id="rId50" Type="http://schemas.openxmlformats.org/officeDocument/2006/relationships/tags" Target="../tags/tag102.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5" Type="http://schemas.openxmlformats.org/officeDocument/2006/relationships/tags" Target="../tags/tag77.xml"/><Relationship Id="rId33" Type="http://schemas.openxmlformats.org/officeDocument/2006/relationships/tags" Target="../tags/tag85.xml"/><Relationship Id="rId38" Type="http://schemas.openxmlformats.org/officeDocument/2006/relationships/tags" Target="../tags/tag90.xml"/><Relationship Id="rId46" Type="http://schemas.openxmlformats.org/officeDocument/2006/relationships/tags" Target="../tags/tag98.xml"/><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tags" Target="../tags/tag72.xml"/><Relationship Id="rId29" Type="http://schemas.openxmlformats.org/officeDocument/2006/relationships/tags" Target="../tags/tag81.xml"/><Relationship Id="rId41" Type="http://schemas.openxmlformats.org/officeDocument/2006/relationships/tags" Target="../tags/tag93.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24" Type="http://schemas.openxmlformats.org/officeDocument/2006/relationships/tags" Target="../tags/tag76.xml"/><Relationship Id="rId32" Type="http://schemas.openxmlformats.org/officeDocument/2006/relationships/tags" Target="../tags/tag84.xml"/><Relationship Id="rId37" Type="http://schemas.openxmlformats.org/officeDocument/2006/relationships/tags" Target="../tags/tag89.xml"/><Relationship Id="rId40" Type="http://schemas.openxmlformats.org/officeDocument/2006/relationships/tags" Target="../tags/tag92.xml"/><Relationship Id="rId45" Type="http://schemas.openxmlformats.org/officeDocument/2006/relationships/tags" Target="../tags/tag97.xml"/><Relationship Id="rId53" Type="http://schemas.openxmlformats.org/officeDocument/2006/relationships/slideLayout" Target="../slideLayouts/slideLayout12.xml"/><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tags" Target="../tags/tag75.xml"/><Relationship Id="rId28" Type="http://schemas.openxmlformats.org/officeDocument/2006/relationships/tags" Target="../tags/tag80.xml"/><Relationship Id="rId36" Type="http://schemas.openxmlformats.org/officeDocument/2006/relationships/tags" Target="../tags/tag88.xml"/><Relationship Id="rId49" Type="http://schemas.openxmlformats.org/officeDocument/2006/relationships/tags" Target="../tags/tag101.xml"/><Relationship Id="rId10" Type="http://schemas.openxmlformats.org/officeDocument/2006/relationships/tags" Target="../tags/tag62.xml"/><Relationship Id="rId19" Type="http://schemas.openxmlformats.org/officeDocument/2006/relationships/tags" Target="../tags/tag71.xml"/><Relationship Id="rId31" Type="http://schemas.openxmlformats.org/officeDocument/2006/relationships/tags" Target="../tags/tag83.xml"/><Relationship Id="rId44" Type="http://schemas.openxmlformats.org/officeDocument/2006/relationships/tags" Target="../tags/tag96.xml"/><Relationship Id="rId52" Type="http://schemas.openxmlformats.org/officeDocument/2006/relationships/tags" Target="../tags/tag104.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tags" Target="../tags/tag74.xml"/><Relationship Id="rId27" Type="http://schemas.openxmlformats.org/officeDocument/2006/relationships/tags" Target="../tags/tag79.xml"/><Relationship Id="rId30" Type="http://schemas.openxmlformats.org/officeDocument/2006/relationships/tags" Target="../tags/tag82.xml"/><Relationship Id="rId35" Type="http://schemas.openxmlformats.org/officeDocument/2006/relationships/tags" Target="../tags/tag87.xml"/><Relationship Id="rId43" Type="http://schemas.openxmlformats.org/officeDocument/2006/relationships/tags" Target="../tags/tag95.xml"/><Relationship Id="rId48" Type="http://schemas.openxmlformats.org/officeDocument/2006/relationships/tags" Target="../tags/tag100.xml"/><Relationship Id="rId8" Type="http://schemas.openxmlformats.org/officeDocument/2006/relationships/tags" Target="../tags/tag60.xml"/><Relationship Id="rId51" Type="http://schemas.openxmlformats.org/officeDocument/2006/relationships/tags" Target="../tags/tag10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17848" y="2276872"/>
            <a:ext cx="7772400" cy="1470025"/>
          </a:xfrm>
        </p:spPr>
        <p:txBody>
          <a:bodyPr>
            <a:normAutofit/>
          </a:bodyPr>
          <a:lstStyle/>
          <a:p>
            <a:r>
              <a:rPr lang="de-DE" i="1" dirty="0" smtClean="0"/>
              <a:t>Steuergerechtigkeit </a:t>
            </a:r>
            <a:r>
              <a:rPr lang="de-DE" i="1" dirty="0" smtClean="0"/>
              <a:t>für die sozial-ökologische Transformation</a:t>
            </a:r>
            <a:endParaRPr lang="en-US" dirty="0"/>
          </a:p>
        </p:txBody>
      </p:sp>
      <p:sp>
        <p:nvSpPr>
          <p:cNvPr id="3" name="Untertitel 2"/>
          <p:cNvSpPr>
            <a:spLocks noGrp="1"/>
          </p:cNvSpPr>
          <p:nvPr>
            <p:ph type="subTitle" idx="1"/>
          </p:nvPr>
        </p:nvSpPr>
        <p:spPr>
          <a:xfrm>
            <a:off x="1403648" y="4797152"/>
            <a:ext cx="6400800" cy="792088"/>
          </a:xfrm>
        </p:spPr>
        <p:txBody>
          <a:bodyPr>
            <a:normAutofit fontScale="77500" lnSpcReduction="20000"/>
          </a:bodyPr>
          <a:lstStyle/>
          <a:p>
            <a:r>
              <a:rPr lang="de-DE" dirty="0" smtClean="0"/>
              <a:t>DGB/</a:t>
            </a:r>
            <a:r>
              <a:rPr lang="de-DE" dirty="0" err="1" smtClean="0"/>
              <a:t>Attac</a:t>
            </a:r>
            <a:r>
              <a:rPr lang="de-DE" dirty="0" smtClean="0"/>
              <a:t>-Dortmund</a:t>
            </a:r>
            <a:r>
              <a:rPr lang="de-DE" dirty="0" smtClean="0"/>
              <a:t>, 18.9.2023</a:t>
            </a:r>
          </a:p>
          <a:p>
            <a:r>
              <a:rPr lang="de-DE" dirty="0" smtClean="0"/>
              <a:t>Christoph </a:t>
            </a:r>
            <a:r>
              <a:rPr lang="de-DE" dirty="0" smtClean="0"/>
              <a:t>Trautvetter</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188640"/>
            <a:ext cx="5508104" cy="1221577"/>
          </a:xfrm>
          <a:prstGeom prst="rect">
            <a:avLst/>
          </a:prstGeom>
        </p:spPr>
      </p:pic>
      <p:sp>
        <p:nvSpPr>
          <p:cNvPr id="5" name="Gewitterblitz 4" desc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Gewitterblitz 5" desc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Gewitterblitz 6" desc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ewitterblitz 7" desc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Gewitterblitz 8" desc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33441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18204"/>
          </a:xfrm>
          <a:prstGeom prst="rect">
            <a:avLst/>
          </a:prstGeom>
        </p:spPr>
      </p:pic>
    </p:spTree>
    <p:extLst>
      <p:ext uri="{BB962C8B-B14F-4D97-AF65-F5344CB8AC3E}">
        <p14:creationId xmlns:p14="http://schemas.microsoft.com/office/powerpoint/2010/main" val="4091372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1" y="-99392"/>
            <a:ext cx="9139089" cy="7019448"/>
          </a:xfrm>
          <a:prstGeom prst="rect">
            <a:avLst/>
          </a:prstGeom>
        </p:spPr>
      </p:pic>
    </p:spTree>
    <p:extLst>
      <p:ext uri="{BB962C8B-B14F-4D97-AF65-F5344CB8AC3E}">
        <p14:creationId xmlns:p14="http://schemas.microsoft.com/office/powerpoint/2010/main" val="2998149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54719"/>
          </a:xfrm>
          <a:prstGeom prst="rect">
            <a:avLst/>
          </a:prstGeom>
        </p:spPr>
      </p:pic>
    </p:spTree>
    <p:extLst>
      <p:ext uri="{BB962C8B-B14F-4D97-AF65-F5344CB8AC3E}">
        <p14:creationId xmlns:p14="http://schemas.microsoft.com/office/powerpoint/2010/main" val="2996277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smtClean="0"/>
              <a:t>Was würde aus Ihrer Sicht zu mehr Steuergerechtigkeit führen?</a:t>
            </a:r>
            <a:endParaRPr lang="de-DE" dirty="0"/>
          </a:p>
        </p:txBody>
      </p:sp>
      <p:sp>
        <p:nvSpPr>
          <p:cNvPr id="5" name="Textplatzhalter 4" hidden="1"/>
          <p:cNvSpPr>
            <a:spLocks noGrp="1"/>
          </p:cNvSpPr>
          <p:nvPr>
            <p:ph type="body" idx="1"/>
          </p:nvPr>
        </p:nvSpPr>
        <p:spPr>
          <a:xfrm>
            <a:off x="457200" y="1786970"/>
            <a:ext cx="8229600" cy="4270930"/>
          </a:xfrm>
        </p:spPr>
        <p:txBody>
          <a:bodyPr/>
          <a:lstStyle/>
          <a:p>
            <a:endParaRPr lang="de-DE"/>
          </a:p>
        </p:txBody>
      </p:sp>
      <p:sp>
        <p:nvSpPr>
          <p:cNvPr id="36" name="MeetingNumber"/>
          <p:cNvSpPr txBox="1"/>
          <p:nvPr>
            <p:custDataLst>
              <p:tags r:id="rId2"/>
            </p:custDataLst>
          </p:nvPr>
        </p:nvSpPr>
        <p:spPr>
          <a:xfrm>
            <a:off x="2743076" y="6026679"/>
            <a:ext cx="3207546" cy="369332"/>
          </a:xfrm>
          <a:prstGeom prst="rect">
            <a:avLst/>
          </a:prstGeom>
          <a:noFill/>
        </p:spPr>
        <p:txBody>
          <a:bodyPr vert="horz" wrap="none" rtlCol="0">
            <a:spAutoFit/>
          </a:bodyPr>
          <a:lstStyle/>
          <a:p>
            <a:pPr algn="ctr"/>
            <a:r>
              <a:rPr lang="de-DE" smtClean="0"/>
              <a:t>Join: </a:t>
            </a:r>
            <a:r>
              <a:rPr lang="de-DE" b="1" smtClean="0"/>
              <a:t>vevox.app</a:t>
            </a:r>
            <a:r>
              <a:rPr lang="de-DE" smtClean="0"/>
              <a:t> ID: </a:t>
            </a:r>
            <a:r>
              <a:rPr lang="de-DE" b="1" smtClean="0"/>
              <a:t>127-897-214</a:t>
            </a:r>
            <a:endParaRPr lang="de-DE" b="1" dirty="0"/>
          </a:p>
        </p:txBody>
      </p:sp>
      <p:sp>
        <p:nvSpPr>
          <p:cNvPr id="37" name="VoteNow"/>
          <p:cNvSpPr/>
          <p:nvPr/>
        </p:nvSpPr>
        <p:spPr>
          <a:xfrm>
            <a:off x="7747000" y="127000"/>
            <a:ext cx="1270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ctr"/>
            <a:r>
              <a:rPr lang="de-DE" smtClean="0"/>
              <a:t>POLL OPEN</a:t>
            </a:r>
            <a:endParaRPr lang="de-DE"/>
          </a:p>
        </p:txBody>
      </p:sp>
      <p:sp>
        <p:nvSpPr>
          <p:cNvPr id="38" name="OpenQuestion"/>
          <p:cNvSpPr/>
          <p:nvPr>
            <p:custDataLst>
              <p:tags r:id="rId3"/>
            </p:custDataLst>
          </p:nvPr>
        </p:nvSpPr>
        <p:spPr>
          <a:xfrm>
            <a:off x="1005508" y="6877000"/>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de-DE" sz="800" smtClean="0"/>
              <a:t>Vote Trigger</a:t>
            </a:r>
            <a:endParaRPr lang="de-DE" sz="800"/>
          </a:p>
        </p:txBody>
      </p:sp>
      <p:sp>
        <p:nvSpPr>
          <p:cNvPr id="39" name="Textfeld 38"/>
          <p:cNvSpPr txBox="1"/>
          <p:nvPr>
            <p:custDataLst>
              <p:tags r:id="rId4"/>
            </p:custDataLst>
          </p:nvPr>
        </p:nvSpPr>
        <p:spPr>
          <a:xfrm>
            <a:off x="457200" y="1417638"/>
            <a:ext cx="8229600" cy="369332"/>
          </a:xfrm>
          <a:prstGeom prst="rect">
            <a:avLst/>
          </a:prstGeom>
          <a:noFill/>
        </p:spPr>
        <p:txBody>
          <a:bodyPr vert="horz" rtlCol="0">
            <a:spAutoFit/>
          </a:bodyPr>
          <a:lstStyle/>
          <a:p>
            <a:pPr algn="ctr"/>
            <a:r>
              <a:rPr lang="en-US" smtClean="0"/>
              <a:t>Vote for up to 3 choices</a:t>
            </a:r>
            <a:endParaRPr lang="de-DE"/>
          </a:p>
        </p:txBody>
      </p:sp>
      <p:sp>
        <p:nvSpPr>
          <p:cNvPr id="66" name="PercentType" hidden="1"/>
          <p:cNvSpPr txBox="1"/>
          <p:nvPr>
            <p:custDataLst>
              <p:tags r:id="rId5"/>
            </p:custDataLst>
          </p:nvPr>
        </p:nvSpPr>
        <p:spPr>
          <a:xfrm>
            <a:off x="955734" y="6136022"/>
            <a:ext cx="7221311" cy="400110"/>
          </a:xfrm>
          <a:prstGeom prst="rect">
            <a:avLst/>
          </a:prstGeom>
          <a:noFill/>
        </p:spPr>
        <p:txBody>
          <a:bodyPr vert="horz" wrap="square" rtlCol="0">
            <a:noAutofit/>
          </a:bodyPr>
          <a:lstStyle/>
          <a:p>
            <a:pPr algn="ctr"/>
            <a:r>
              <a:rPr lang="de-DE" sz="2000" smtClean="0"/>
              <a:t>(% = Percentage of Voters)</a:t>
            </a:r>
            <a:endParaRPr lang="de-DE" sz="2000"/>
          </a:p>
        </p:txBody>
      </p:sp>
      <p:sp>
        <p:nvSpPr>
          <p:cNvPr id="69" name="Gewitterblitz 68" desc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Gewitterblitz 69" desc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 name="Chart" descr="Polling results chart"/>
          <p:cNvGrpSpPr/>
          <p:nvPr>
            <p:custDataLst>
              <p:tags r:id="rId6"/>
            </p:custDataLst>
          </p:nvPr>
        </p:nvGrpSpPr>
        <p:grpSpPr>
          <a:xfrm>
            <a:off x="457200" y="1786970"/>
            <a:ext cx="8229600" cy="4349052"/>
            <a:chOff x="457200" y="1786970"/>
            <a:chExt cx="8229600" cy="4349052"/>
          </a:xfrm>
        </p:grpSpPr>
        <p:sp>
          <p:nvSpPr>
            <p:cNvPr id="40" name="Key_1"/>
            <p:cNvSpPr txBox="1"/>
            <p:nvPr>
              <p:custDataLst>
                <p:tags r:id="rId7"/>
              </p:custDataLst>
            </p:nvPr>
          </p:nvSpPr>
          <p:spPr>
            <a:xfrm>
              <a:off x="457200" y="1786970"/>
              <a:ext cx="498534" cy="362022"/>
            </a:xfrm>
            <a:prstGeom prst="rect">
              <a:avLst/>
            </a:prstGeom>
            <a:noFill/>
          </p:spPr>
          <p:txBody>
            <a:bodyPr vert="horz" wrap="none" lIns="95250" tIns="50800" rIns="203200" bIns="0" rtlCol="0" anchor="t">
              <a:spAutoFit/>
            </a:bodyPr>
            <a:lstStyle/>
            <a:p>
              <a:pPr algn="r"/>
              <a:r>
                <a:rPr lang="de-DE" sz="2019" smtClean="0"/>
                <a:t>1.</a:t>
              </a:r>
              <a:endParaRPr lang="de-DE" sz="2019"/>
            </a:p>
          </p:txBody>
        </p:sp>
        <p:sp>
          <p:nvSpPr>
            <p:cNvPr id="41" name="Description_1"/>
            <p:cNvSpPr txBox="1"/>
            <p:nvPr>
              <p:custDataLst>
                <p:tags r:id="rId8"/>
              </p:custDataLst>
            </p:nvPr>
          </p:nvSpPr>
          <p:spPr>
            <a:xfrm>
              <a:off x="955734" y="1786970"/>
              <a:ext cx="7731066" cy="698396"/>
            </a:xfrm>
            <a:prstGeom prst="rect">
              <a:avLst/>
            </a:prstGeom>
            <a:noFill/>
          </p:spPr>
          <p:txBody>
            <a:bodyPr vert="horz" wrap="square" lIns="0" tIns="50800" rIns="0" bIns="25400" rtlCol="0" anchor="t">
              <a:spAutoFit/>
            </a:bodyPr>
            <a:lstStyle/>
            <a:p>
              <a:r>
                <a:rPr lang="de-DE" sz="2019" smtClean="0"/>
                <a:t>Reform der Immobilienbesteuerung (Abschaffung 10-Jahres-Frist, erweiterte Kürzung)</a:t>
              </a:r>
              <a:endParaRPr lang="de-DE" sz="2019"/>
            </a:p>
          </p:txBody>
        </p:sp>
        <p:sp>
          <p:nvSpPr>
            <p:cNvPr id="42" name="Value_1" hidden="1"/>
            <p:cNvSpPr txBox="1"/>
            <p:nvPr>
              <p:custDataLst>
                <p:tags r:id="rId9"/>
              </p:custDataLst>
            </p:nvPr>
          </p:nvSpPr>
          <p:spPr>
            <a:xfrm>
              <a:off x="955734" y="2513668"/>
              <a:ext cx="314189" cy="233013"/>
            </a:xfrm>
            <a:prstGeom prst="rect">
              <a:avLst/>
            </a:prstGeom>
            <a:noFill/>
          </p:spPr>
          <p:txBody>
            <a:bodyPr vert="horz" wrap="none" lIns="76200" tIns="0" rIns="0" bIns="0" rtlCol="0" anchor="t">
              <a:spAutoFit/>
            </a:bodyPr>
            <a:lstStyle/>
            <a:p>
              <a:r>
                <a:rPr lang="de-DE" sz="1514" smtClean="0"/>
                <a:t>0%</a:t>
              </a:r>
              <a:endParaRPr lang="de-DE" sz="1514"/>
            </a:p>
          </p:txBody>
        </p:sp>
        <p:sp>
          <p:nvSpPr>
            <p:cNvPr id="43" name="Bar_1" hidden="1"/>
            <p:cNvSpPr/>
            <p:nvPr>
              <p:custDataLst>
                <p:tags r:id="rId10"/>
              </p:custDataLst>
            </p:nvPr>
          </p:nvSpPr>
          <p:spPr>
            <a:xfrm>
              <a:off x="955734" y="2510766"/>
              <a:ext cx="0" cy="2388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Key_2"/>
            <p:cNvSpPr txBox="1"/>
            <p:nvPr>
              <p:custDataLst>
                <p:tags r:id="rId11"/>
              </p:custDataLst>
            </p:nvPr>
          </p:nvSpPr>
          <p:spPr>
            <a:xfrm>
              <a:off x="457201" y="2774984"/>
              <a:ext cx="498533" cy="362022"/>
            </a:xfrm>
            <a:prstGeom prst="rect">
              <a:avLst/>
            </a:prstGeom>
            <a:noFill/>
          </p:spPr>
          <p:txBody>
            <a:bodyPr vert="horz" wrap="none" lIns="95250" tIns="50800" rIns="203200" bIns="0" rtlCol="0" anchor="t">
              <a:spAutoFit/>
            </a:bodyPr>
            <a:lstStyle/>
            <a:p>
              <a:pPr algn="r"/>
              <a:r>
                <a:rPr lang="de-DE" sz="2019" smtClean="0"/>
                <a:t>2.</a:t>
              </a:r>
              <a:endParaRPr lang="de-DE" sz="2019"/>
            </a:p>
          </p:txBody>
        </p:sp>
        <p:sp>
          <p:nvSpPr>
            <p:cNvPr id="45" name="Description_2"/>
            <p:cNvSpPr txBox="1"/>
            <p:nvPr>
              <p:custDataLst>
                <p:tags r:id="rId12"/>
              </p:custDataLst>
            </p:nvPr>
          </p:nvSpPr>
          <p:spPr>
            <a:xfrm>
              <a:off x="955734" y="2774984"/>
              <a:ext cx="7731066" cy="387670"/>
            </a:xfrm>
            <a:prstGeom prst="rect">
              <a:avLst/>
            </a:prstGeom>
            <a:noFill/>
          </p:spPr>
          <p:txBody>
            <a:bodyPr vert="horz" wrap="square" lIns="0" tIns="50800" rIns="0" bIns="25400" rtlCol="0" anchor="t">
              <a:spAutoFit/>
            </a:bodyPr>
            <a:lstStyle/>
            <a:p>
              <a:r>
                <a:rPr lang="de-DE" sz="2019" smtClean="0"/>
                <a:t>Steuern auf Vermögen und thesaurierte Kapitalerträge</a:t>
              </a:r>
              <a:endParaRPr lang="de-DE" sz="2019"/>
            </a:p>
          </p:txBody>
        </p:sp>
        <p:sp>
          <p:nvSpPr>
            <p:cNvPr id="46" name="Value_2" hidden="1"/>
            <p:cNvSpPr txBox="1"/>
            <p:nvPr>
              <p:custDataLst>
                <p:tags r:id="rId13"/>
              </p:custDataLst>
            </p:nvPr>
          </p:nvSpPr>
          <p:spPr>
            <a:xfrm>
              <a:off x="955734" y="3190956"/>
              <a:ext cx="314189" cy="233013"/>
            </a:xfrm>
            <a:prstGeom prst="rect">
              <a:avLst/>
            </a:prstGeom>
            <a:noFill/>
          </p:spPr>
          <p:txBody>
            <a:bodyPr vert="horz" wrap="none" lIns="76200" tIns="0" rIns="0" bIns="0" rtlCol="0" anchor="t">
              <a:spAutoFit/>
            </a:bodyPr>
            <a:lstStyle/>
            <a:p>
              <a:r>
                <a:rPr lang="de-DE" sz="1514" smtClean="0"/>
                <a:t>0%</a:t>
              </a:r>
              <a:endParaRPr lang="de-DE" sz="1514"/>
            </a:p>
          </p:txBody>
        </p:sp>
        <p:sp>
          <p:nvSpPr>
            <p:cNvPr id="47" name="Bar_2" hidden="1"/>
            <p:cNvSpPr/>
            <p:nvPr>
              <p:custDataLst>
                <p:tags r:id="rId14"/>
              </p:custDataLst>
            </p:nvPr>
          </p:nvSpPr>
          <p:spPr>
            <a:xfrm>
              <a:off x="955734" y="3188053"/>
              <a:ext cx="0" cy="2388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Key_3"/>
            <p:cNvSpPr txBox="1"/>
            <p:nvPr>
              <p:custDataLst>
                <p:tags r:id="rId15"/>
              </p:custDataLst>
            </p:nvPr>
          </p:nvSpPr>
          <p:spPr>
            <a:xfrm>
              <a:off x="457201" y="3452271"/>
              <a:ext cx="498533" cy="362022"/>
            </a:xfrm>
            <a:prstGeom prst="rect">
              <a:avLst/>
            </a:prstGeom>
            <a:noFill/>
          </p:spPr>
          <p:txBody>
            <a:bodyPr vert="horz" wrap="none" lIns="95250" tIns="50800" rIns="203200" bIns="0" rtlCol="0" anchor="t">
              <a:spAutoFit/>
            </a:bodyPr>
            <a:lstStyle/>
            <a:p>
              <a:pPr algn="r"/>
              <a:r>
                <a:rPr lang="de-DE" sz="2019" smtClean="0"/>
                <a:t>3.</a:t>
              </a:r>
              <a:endParaRPr lang="de-DE" sz="2019"/>
            </a:p>
          </p:txBody>
        </p:sp>
        <p:sp>
          <p:nvSpPr>
            <p:cNvPr id="49" name="Description_3"/>
            <p:cNvSpPr txBox="1"/>
            <p:nvPr>
              <p:custDataLst>
                <p:tags r:id="rId16"/>
              </p:custDataLst>
            </p:nvPr>
          </p:nvSpPr>
          <p:spPr>
            <a:xfrm>
              <a:off x="955734" y="3452271"/>
              <a:ext cx="7731066" cy="387670"/>
            </a:xfrm>
            <a:prstGeom prst="rect">
              <a:avLst/>
            </a:prstGeom>
            <a:noFill/>
          </p:spPr>
          <p:txBody>
            <a:bodyPr vert="horz" wrap="square" lIns="0" tIns="50800" rIns="0" bIns="25400" rtlCol="0" anchor="t">
              <a:spAutoFit/>
            </a:bodyPr>
            <a:lstStyle/>
            <a:p>
              <a:r>
                <a:rPr lang="de-DE" sz="2019" smtClean="0"/>
                <a:t>Einführung einer Übergewinnsteuer</a:t>
              </a:r>
              <a:endParaRPr lang="de-DE" sz="2019" dirty="0"/>
            </a:p>
          </p:txBody>
        </p:sp>
        <p:sp>
          <p:nvSpPr>
            <p:cNvPr id="50" name="Value_3" hidden="1"/>
            <p:cNvSpPr txBox="1"/>
            <p:nvPr>
              <p:custDataLst>
                <p:tags r:id="rId17"/>
              </p:custDataLst>
            </p:nvPr>
          </p:nvSpPr>
          <p:spPr>
            <a:xfrm>
              <a:off x="955734" y="3868243"/>
              <a:ext cx="314189" cy="233013"/>
            </a:xfrm>
            <a:prstGeom prst="rect">
              <a:avLst/>
            </a:prstGeom>
            <a:noFill/>
          </p:spPr>
          <p:txBody>
            <a:bodyPr vert="horz" wrap="none" lIns="76200" tIns="0" rIns="0" bIns="0" rtlCol="0" anchor="t">
              <a:spAutoFit/>
            </a:bodyPr>
            <a:lstStyle/>
            <a:p>
              <a:r>
                <a:rPr lang="de-DE" sz="1514" smtClean="0"/>
                <a:t>0%</a:t>
              </a:r>
              <a:endParaRPr lang="de-DE" sz="1514"/>
            </a:p>
          </p:txBody>
        </p:sp>
        <p:sp>
          <p:nvSpPr>
            <p:cNvPr id="51" name="Bar_3" hidden="1"/>
            <p:cNvSpPr/>
            <p:nvPr>
              <p:custDataLst>
                <p:tags r:id="rId18"/>
              </p:custDataLst>
            </p:nvPr>
          </p:nvSpPr>
          <p:spPr>
            <a:xfrm>
              <a:off x="955734" y="3865341"/>
              <a:ext cx="0" cy="2388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Key_4"/>
            <p:cNvSpPr txBox="1"/>
            <p:nvPr>
              <p:custDataLst>
                <p:tags r:id="rId19"/>
              </p:custDataLst>
            </p:nvPr>
          </p:nvSpPr>
          <p:spPr>
            <a:xfrm>
              <a:off x="457201" y="4129559"/>
              <a:ext cx="498533" cy="362022"/>
            </a:xfrm>
            <a:prstGeom prst="rect">
              <a:avLst/>
            </a:prstGeom>
            <a:noFill/>
          </p:spPr>
          <p:txBody>
            <a:bodyPr vert="horz" wrap="none" lIns="95250" tIns="50800" rIns="203200" bIns="0" rtlCol="0" anchor="t">
              <a:spAutoFit/>
            </a:bodyPr>
            <a:lstStyle/>
            <a:p>
              <a:pPr algn="r"/>
              <a:r>
                <a:rPr lang="de-DE" sz="2019" smtClean="0"/>
                <a:t>4.</a:t>
              </a:r>
              <a:endParaRPr lang="de-DE" sz="2019"/>
            </a:p>
          </p:txBody>
        </p:sp>
        <p:sp>
          <p:nvSpPr>
            <p:cNvPr id="53" name="Description_4"/>
            <p:cNvSpPr txBox="1"/>
            <p:nvPr>
              <p:custDataLst>
                <p:tags r:id="rId20"/>
              </p:custDataLst>
            </p:nvPr>
          </p:nvSpPr>
          <p:spPr>
            <a:xfrm>
              <a:off x="955734" y="4129559"/>
              <a:ext cx="7731066" cy="387670"/>
            </a:xfrm>
            <a:prstGeom prst="rect">
              <a:avLst/>
            </a:prstGeom>
            <a:noFill/>
          </p:spPr>
          <p:txBody>
            <a:bodyPr vert="horz" wrap="square" lIns="0" tIns="50800" rIns="0" bIns="25400" rtlCol="0" anchor="t">
              <a:spAutoFit/>
            </a:bodyPr>
            <a:lstStyle/>
            <a:p>
              <a:r>
                <a:rPr lang="de-DE" sz="2019" smtClean="0"/>
                <a:t>Abschaffung der Verschonungsbedarfsprüfung</a:t>
              </a:r>
              <a:endParaRPr lang="de-DE" sz="2019"/>
            </a:p>
          </p:txBody>
        </p:sp>
        <p:sp>
          <p:nvSpPr>
            <p:cNvPr id="54" name="Value_4" hidden="1"/>
            <p:cNvSpPr txBox="1"/>
            <p:nvPr>
              <p:custDataLst>
                <p:tags r:id="rId21"/>
              </p:custDataLst>
            </p:nvPr>
          </p:nvSpPr>
          <p:spPr>
            <a:xfrm>
              <a:off x="955734" y="4545531"/>
              <a:ext cx="314189" cy="233013"/>
            </a:xfrm>
            <a:prstGeom prst="rect">
              <a:avLst/>
            </a:prstGeom>
            <a:noFill/>
          </p:spPr>
          <p:txBody>
            <a:bodyPr vert="horz" wrap="none" lIns="76200" tIns="0" rIns="0" bIns="0" rtlCol="0" anchor="t">
              <a:spAutoFit/>
            </a:bodyPr>
            <a:lstStyle/>
            <a:p>
              <a:r>
                <a:rPr lang="de-DE" sz="1514" smtClean="0"/>
                <a:t>0%</a:t>
              </a:r>
              <a:endParaRPr lang="de-DE" sz="1514"/>
            </a:p>
          </p:txBody>
        </p:sp>
        <p:sp>
          <p:nvSpPr>
            <p:cNvPr id="55" name="Bar_4" hidden="1"/>
            <p:cNvSpPr/>
            <p:nvPr>
              <p:custDataLst>
                <p:tags r:id="rId22"/>
              </p:custDataLst>
            </p:nvPr>
          </p:nvSpPr>
          <p:spPr>
            <a:xfrm>
              <a:off x="955734" y="4542629"/>
              <a:ext cx="0" cy="2388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Key_5"/>
            <p:cNvSpPr txBox="1"/>
            <p:nvPr>
              <p:custDataLst>
                <p:tags r:id="rId23"/>
              </p:custDataLst>
            </p:nvPr>
          </p:nvSpPr>
          <p:spPr>
            <a:xfrm>
              <a:off x="457201" y="4806847"/>
              <a:ext cx="498533" cy="362022"/>
            </a:xfrm>
            <a:prstGeom prst="rect">
              <a:avLst/>
            </a:prstGeom>
            <a:noFill/>
          </p:spPr>
          <p:txBody>
            <a:bodyPr vert="horz" wrap="none" lIns="95250" tIns="50800" rIns="203200" bIns="0" rtlCol="0" anchor="t">
              <a:spAutoFit/>
            </a:bodyPr>
            <a:lstStyle/>
            <a:p>
              <a:pPr algn="r"/>
              <a:r>
                <a:rPr lang="de-DE" sz="2019" smtClean="0"/>
                <a:t>5.</a:t>
              </a:r>
              <a:endParaRPr lang="de-DE" sz="2019"/>
            </a:p>
          </p:txBody>
        </p:sp>
        <p:sp>
          <p:nvSpPr>
            <p:cNvPr id="57" name="Description_5"/>
            <p:cNvSpPr txBox="1"/>
            <p:nvPr>
              <p:custDataLst>
                <p:tags r:id="rId24"/>
              </p:custDataLst>
            </p:nvPr>
          </p:nvSpPr>
          <p:spPr>
            <a:xfrm>
              <a:off x="955734" y="4806847"/>
              <a:ext cx="7731066" cy="387670"/>
            </a:xfrm>
            <a:prstGeom prst="rect">
              <a:avLst/>
            </a:prstGeom>
            <a:noFill/>
          </p:spPr>
          <p:txBody>
            <a:bodyPr vert="horz" wrap="square" lIns="0" tIns="50800" rIns="0" bIns="25400" rtlCol="0" anchor="t">
              <a:spAutoFit/>
            </a:bodyPr>
            <a:lstStyle/>
            <a:p>
              <a:r>
                <a:rPr lang="de-DE" sz="2019" smtClean="0"/>
                <a:t>Mehr Steuerfahnder</a:t>
              </a:r>
              <a:endParaRPr lang="de-DE" sz="2019"/>
            </a:p>
          </p:txBody>
        </p:sp>
        <p:sp>
          <p:nvSpPr>
            <p:cNvPr id="58" name="Value_5" hidden="1"/>
            <p:cNvSpPr txBox="1"/>
            <p:nvPr>
              <p:custDataLst>
                <p:tags r:id="rId25"/>
              </p:custDataLst>
            </p:nvPr>
          </p:nvSpPr>
          <p:spPr>
            <a:xfrm>
              <a:off x="955734" y="5222819"/>
              <a:ext cx="314189" cy="233013"/>
            </a:xfrm>
            <a:prstGeom prst="rect">
              <a:avLst/>
            </a:prstGeom>
            <a:noFill/>
          </p:spPr>
          <p:txBody>
            <a:bodyPr vert="horz" wrap="none" lIns="76200" tIns="0" rIns="0" bIns="0" rtlCol="0" anchor="t">
              <a:spAutoFit/>
            </a:bodyPr>
            <a:lstStyle/>
            <a:p>
              <a:r>
                <a:rPr lang="de-DE" sz="1514" smtClean="0"/>
                <a:t>0%</a:t>
              </a:r>
              <a:endParaRPr lang="de-DE" sz="1514" dirty="0"/>
            </a:p>
          </p:txBody>
        </p:sp>
        <p:sp>
          <p:nvSpPr>
            <p:cNvPr id="59" name="Bar_5" hidden="1"/>
            <p:cNvSpPr/>
            <p:nvPr>
              <p:custDataLst>
                <p:tags r:id="rId26"/>
              </p:custDataLst>
            </p:nvPr>
          </p:nvSpPr>
          <p:spPr>
            <a:xfrm>
              <a:off x="955734" y="5219917"/>
              <a:ext cx="0" cy="2388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Key_6"/>
            <p:cNvSpPr txBox="1"/>
            <p:nvPr>
              <p:custDataLst>
                <p:tags r:id="rId27"/>
              </p:custDataLst>
            </p:nvPr>
          </p:nvSpPr>
          <p:spPr>
            <a:xfrm>
              <a:off x="457201" y="5484134"/>
              <a:ext cx="498533" cy="362022"/>
            </a:xfrm>
            <a:prstGeom prst="rect">
              <a:avLst/>
            </a:prstGeom>
            <a:noFill/>
          </p:spPr>
          <p:txBody>
            <a:bodyPr vert="horz" wrap="none" lIns="95250" tIns="50800" rIns="203200" bIns="0" rtlCol="0" anchor="t">
              <a:spAutoFit/>
            </a:bodyPr>
            <a:lstStyle/>
            <a:p>
              <a:pPr algn="r"/>
              <a:r>
                <a:rPr lang="de-DE" sz="2019" smtClean="0"/>
                <a:t>6.</a:t>
              </a:r>
              <a:endParaRPr lang="de-DE" sz="2019"/>
            </a:p>
          </p:txBody>
        </p:sp>
        <p:sp>
          <p:nvSpPr>
            <p:cNvPr id="61" name="Description_6"/>
            <p:cNvSpPr txBox="1"/>
            <p:nvPr>
              <p:custDataLst>
                <p:tags r:id="rId28"/>
              </p:custDataLst>
            </p:nvPr>
          </p:nvSpPr>
          <p:spPr>
            <a:xfrm>
              <a:off x="955734" y="5484134"/>
              <a:ext cx="7731066" cy="387670"/>
            </a:xfrm>
            <a:prstGeom prst="rect">
              <a:avLst/>
            </a:prstGeom>
            <a:noFill/>
          </p:spPr>
          <p:txBody>
            <a:bodyPr vert="horz" wrap="square" lIns="0" tIns="50800" rIns="0" bIns="25400" rtlCol="0" anchor="t">
              <a:spAutoFit/>
            </a:bodyPr>
            <a:lstStyle/>
            <a:p>
              <a:r>
                <a:rPr lang="de-DE" sz="2019" smtClean="0"/>
                <a:t>Keins davon bzw. vor allem andere Optionen</a:t>
              </a:r>
              <a:endParaRPr lang="de-DE" sz="2019"/>
            </a:p>
          </p:txBody>
        </p:sp>
        <p:sp>
          <p:nvSpPr>
            <p:cNvPr id="62" name="Value_6" hidden="1"/>
            <p:cNvSpPr txBox="1"/>
            <p:nvPr>
              <p:custDataLst>
                <p:tags r:id="rId29"/>
              </p:custDataLst>
            </p:nvPr>
          </p:nvSpPr>
          <p:spPr>
            <a:xfrm>
              <a:off x="955734" y="5900107"/>
              <a:ext cx="314189" cy="233013"/>
            </a:xfrm>
            <a:prstGeom prst="rect">
              <a:avLst/>
            </a:prstGeom>
            <a:noFill/>
          </p:spPr>
          <p:txBody>
            <a:bodyPr vert="horz" wrap="none" lIns="76200" tIns="0" rIns="0" bIns="0" rtlCol="0" anchor="t">
              <a:spAutoFit/>
            </a:bodyPr>
            <a:lstStyle/>
            <a:p>
              <a:r>
                <a:rPr lang="de-DE" sz="1514" smtClean="0"/>
                <a:t>0%</a:t>
              </a:r>
              <a:endParaRPr lang="de-DE" sz="1514"/>
            </a:p>
          </p:txBody>
        </p:sp>
        <p:sp>
          <p:nvSpPr>
            <p:cNvPr id="63" name="Bar_6" hidden="1"/>
            <p:cNvSpPr/>
            <p:nvPr>
              <p:custDataLst>
                <p:tags r:id="rId30"/>
              </p:custDataLst>
            </p:nvPr>
          </p:nvSpPr>
          <p:spPr>
            <a:xfrm>
              <a:off x="955734" y="5897204"/>
              <a:ext cx="0" cy="2388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Canvas" hidden="1"/>
            <p:cNvSpPr/>
            <p:nvPr/>
          </p:nvSpPr>
          <p:spPr>
            <a:xfrm>
              <a:off x="955734" y="1786970"/>
              <a:ext cx="7221311" cy="178697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ustDataLst>
      <p:tags r:id="rId1"/>
    </p:custDataLst>
    <p:extLst>
      <p:ext uri="{BB962C8B-B14F-4D97-AF65-F5344CB8AC3E}">
        <p14:creationId xmlns:p14="http://schemas.microsoft.com/office/powerpoint/2010/main" val="82958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Warum ändert sich nichts?</a:t>
            </a:r>
            <a:endParaRPr lang="de-DE" dirty="0"/>
          </a:p>
        </p:txBody>
      </p:sp>
      <p:sp>
        <p:nvSpPr>
          <p:cNvPr id="3" name="Inhaltsplatzhalter 2"/>
          <p:cNvSpPr>
            <a:spLocks noGrp="1"/>
          </p:cNvSpPr>
          <p:nvPr>
            <p:ph idx="1"/>
          </p:nvPr>
        </p:nvSpPr>
        <p:spPr>
          <a:xfrm>
            <a:off x="457200" y="1600200"/>
            <a:ext cx="8229600" cy="4925144"/>
          </a:xfrm>
        </p:spPr>
        <p:txBody>
          <a:bodyPr>
            <a:normAutofit fontScale="70000" lnSpcReduction="20000"/>
          </a:bodyPr>
          <a:lstStyle/>
          <a:p>
            <a:pPr marL="0" indent="0">
              <a:buNone/>
            </a:pPr>
            <a:r>
              <a:rPr lang="de-DE" sz="2600" dirty="0" smtClean="0"/>
              <a:t>„Gerade</a:t>
            </a:r>
            <a:r>
              <a:rPr lang="de-DE" sz="2600" dirty="0"/>
              <a:t>, weil die </a:t>
            </a:r>
            <a:r>
              <a:rPr lang="de-DE" sz="2600" b="1" dirty="0"/>
              <a:t>öffentliche Meinung von Unsicherheit und </a:t>
            </a:r>
            <a:r>
              <a:rPr lang="de-DE" sz="2600" b="1" dirty="0" smtClean="0"/>
              <a:t>Skepsis geprägt </a:t>
            </a:r>
            <a:r>
              <a:rPr lang="de-DE" sz="2600" dirty="0"/>
              <a:t>ist, bedarf es engagierter Diskurse, um überhaupt die eindeutige politische </a:t>
            </a:r>
            <a:r>
              <a:rPr lang="de-DE" sz="2600" dirty="0" smtClean="0"/>
              <a:t>Nachfrage sicher </a:t>
            </a:r>
            <a:r>
              <a:rPr lang="de-DE" sz="2600" dirty="0"/>
              <a:t>zu stellen. Unsere Forschung zeigt, wie schwierig es für linke Parteien ist, </a:t>
            </a:r>
            <a:r>
              <a:rPr lang="de-DE" sz="2600" dirty="0" smtClean="0"/>
              <a:t>solche Diskurse </a:t>
            </a:r>
            <a:r>
              <a:rPr lang="de-DE" sz="2600" dirty="0"/>
              <a:t>zu gestalten</a:t>
            </a:r>
            <a:r>
              <a:rPr lang="de-DE" sz="2600" dirty="0" smtClean="0"/>
              <a:t>.“</a:t>
            </a:r>
          </a:p>
          <a:p>
            <a:pPr marL="0" indent="0">
              <a:buNone/>
            </a:pPr>
            <a:r>
              <a:rPr lang="de-DE" sz="2600" u="sng" dirty="0" smtClean="0"/>
              <a:t>Gründe warum die SPD zögert: </a:t>
            </a:r>
            <a:r>
              <a:rPr lang="de-DE" sz="2600" dirty="0" smtClean="0"/>
              <a:t>„Die </a:t>
            </a:r>
            <a:r>
              <a:rPr lang="de-DE" sz="2600" b="1" dirty="0" smtClean="0"/>
              <a:t>Angst vor </a:t>
            </a:r>
            <a:r>
              <a:rPr lang="de-DE" sz="2600" b="1" dirty="0"/>
              <a:t>einer Gegenmobilisierung </a:t>
            </a:r>
            <a:r>
              <a:rPr lang="de-DE" sz="2600" dirty="0"/>
              <a:t>durch </a:t>
            </a:r>
            <a:r>
              <a:rPr lang="de-DE" sz="2600" dirty="0" smtClean="0"/>
              <a:t>Wirtschaftsverbände, insbesondere </a:t>
            </a:r>
            <a:r>
              <a:rPr lang="de-DE" sz="2600" dirty="0"/>
              <a:t>durch die Initiative Neue Soziale Marktwirtschaft; die Akzeptanz in Teilen </a:t>
            </a:r>
            <a:r>
              <a:rPr lang="de-DE" sz="2600" dirty="0" smtClean="0"/>
              <a:t>der SPD </a:t>
            </a:r>
            <a:r>
              <a:rPr lang="de-DE" sz="2600" dirty="0"/>
              <a:t>von </a:t>
            </a:r>
            <a:r>
              <a:rPr lang="de-DE" sz="2600" b="1" dirty="0"/>
              <a:t>Narrativen über Steuer- und Standortwettbewerb</a:t>
            </a:r>
            <a:r>
              <a:rPr lang="de-DE" sz="2600" dirty="0"/>
              <a:t>; </a:t>
            </a:r>
            <a:r>
              <a:rPr lang="de-DE" sz="2600" b="1" dirty="0"/>
              <a:t>geringes Steuerwissen </a:t>
            </a:r>
            <a:r>
              <a:rPr lang="de-DE" sz="2600" dirty="0"/>
              <a:t>in </a:t>
            </a:r>
            <a:r>
              <a:rPr lang="de-DE" sz="2600" dirty="0" smtClean="0"/>
              <a:t>der Bevölkerung</a:t>
            </a:r>
            <a:r>
              <a:rPr lang="de-DE" sz="2600" dirty="0"/>
              <a:t>, das eine Mobilisierung mit dem Thema erschwert; geringes Steuerwissen in </a:t>
            </a:r>
            <a:r>
              <a:rPr lang="de-DE" sz="2600" dirty="0" smtClean="0"/>
              <a:t>der eigenen </a:t>
            </a:r>
            <a:r>
              <a:rPr lang="de-DE" sz="2600" dirty="0"/>
              <a:t>Partei, das selbstbewusstes Auftreten </a:t>
            </a:r>
            <a:r>
              <a:rPr lang="de-DE" sz="2600" dirty="0" smtClean="0"/>
              <a:t>verhindert...“</a:t>
            </a:r>
          </a:p>
          <a:p>
            <a:pPr marL="0" indent="0">
              <a:buNone/>
            </a:pPr>
            <a:r>
              <a:rPr lang="de-DE" sz="2600" u="sng" dirty="0" smtClean="0"/>
              <a:t>Warum die SPD Recht hat: </a:t>
            </a:r>
            <a:r>
              <a:rPr lang="de-DE" sz="2600" dirty="0" smtClean="0"/>
              <a:t>„Eine </a:t>
            </a:r>
            <a:r>
              <a:rPr lang="de-DE" sz="2600" dirty="0"/>
              <a:t>erfolgreiche </a:t>
            </a:r>
            <a:r>
              <a:rPr lang="de-DE" sz="2600" dirty="0" smtClean="0"/>
              <a:t>Mobilisierung durch </a:t>
            </a:r>
            <a:r>
              <a:rPr lang="de-DE" sz="2600" dirty="0"/>
              <a:t>Reichenbesteuerung erscheint, zumindest in den vier von uns </a:t>
            </a:r>
            <a:r>
              <a:rPr lang="de-DE" sz="2600" dirty="0" smtClean="0"/>
              <a:t>geleiteten Gesprächsgruppen</a:t>
            </a:r>
            <a:r>
              <a:rPr lang="de-DE" sz="2600" dirty="0"/>
              <a:t>, extrem unwahrscheinlich. Die Gründe liegen auch, aber nicht nur, in </a:t>
            </a:r>
            <a:r>
              <a:rPr lang="de-DE" sz="2600" dirty="0" smtClean="0"/>
              <a:t>der sehr </a:t>
            </a:r>
            <a:r>
              <a:rPr lang="de-DE" sz="2600" b="1" dirty="0"/>
              <a:t>geringen Bereitschaft, sich mit dem Zusammenhang von Steuern, Ungleichheit und </a:t>
            </a:r>
            <a:r>
              <a:rPr lang="de-DE" sz="2600" b="1" dirty="0" smtClean="0"/>
              <a:t>eigener wirtschaftlicher </a:t>
            </a:r>
            <a:r>
              <a:rPr lang="de-DE" sz="2600" b="1" dirty="0"/>
              <a:t>Lage zu beschäftigen</a:t>
            </a:r>
            <a:r>
              <a:rPr lang="de-DE" sz="2600" dirty="0"/>
              <a:t>. Sie gründen auch in Wertvorstellungen zu </a:t>
            </a:r>
            <a:r>
              <a:rPr lang="de-DE" sz="2600" b="1" dirty="0"/>
              <a:t>harter </a:t>
            </a:r>
            <a:r>
              <a:rPr lang="de-DE" sz="2600" b="1" dirty="0" smtClean="0"/>
              <a:t>Arbeit und </a:t>
            </a:r>
            <a:r>
              <a:rPr lang="de-DE" sz="2600" b="1" dirty="0"/>
              <a:t>N</a:t>
            </a:r>
            <a:r>
              <a:rPr lang="de-DE" sz="2600" dirty="0"/>
              <a:t>eid, die eine starke Internalisierung </a:t>
            </a:r>
            <a:r>
              <a:rPr lang="de-DE" sz="2600" dirty="0" err="1"/>
              <a:t>meritokratischer</a:t>
            </a:r>
            <a:r>
              <a:rPr lang="de-DE" sz="2600" dirty="0"/>
              <a:t> Rechtfertigungen erkennen </a:t>
            </a:r>
            <a:r>
              <a:rPr lang="de-DE" sz="2600" dirty="0" smtClean="0"/>
              <a:t>lassen. Hinzu </a:t>
            </a:r>
            <a:r>
              <a:rPr lang="de-DE" sz="2600" dirty="0"/>
              <a:t>kommt die Internalisierung des Globalisierungsdiskurses zu </a:t>
            </a:r>
            <a:r>
              <a:rPr lang="de-DE" sz="2600" b="1" dirty="0" smtClean="0"/>
              <a:t>unvermeidlicher Steuerflucht</a:t>
            </a:r>
            <a:r>
              <a:rPr lang="de-DE" sz="2600" dirty="0"/>
              <a:t>, die Pro-Steuer-Argumenten in den Gesprächen schnell entgegengehalten werden</a:t>
            </a:r>
            <a:r>
              <a:rPr lang="de-DE" sz="2600" dirty="0" smtClean="0"/>
              <a:t>.“</a:t>
            </a:r>
          </a:p>
          <a:p>
            <a:pPr marL="0" indent="0">
              <a:buNone/>
            </a:pPr>
            <a:r>
              <a:rPr lang="de-DE" sz="2000" i="1" dirty="0" smtClean="0"/>
              <a:t>Quelle: Fastenrath, Marx, </a:t>
            </a:r>
            <a:r>
              <a:rPr lang="de-DE" sz="2000" i="1" dirty="0" err="1" smtClean="0"/>
              <a:t>Truger</a:t>
            </a:r>
            <a:r>
              <a:rPr lang="de-DE" sz="2000" i="1" dirty="0" smtClean="0"/>
              <a:t> (2023): Können Demokratien Reiche höher besteuern? Lehren aus dem Bundestagswahlkampf 2021.</a:t>
            </a:r>
            <a:endParaRPr lang="de-DE" sz="2000" i="1" dirty="0"/>
          </a:p>
        </p:txBody>
      </p:sp>
    </p:spTree>
    <p:extLst>
      <p:ext uri="{BB962C8B-B14F-4D97-AF65-F5344CB8AC3E}">
        <p14:creationId xmlns:p14="http://schemas.microsoft.com/office/powerpoint/2010/main" val="2448968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dirty="0" smtClean="0"/>
              <a:t>Was ist aus deiner Sicht die größte politische Herausforderung?</a:t>
            </a:r>
            <a:endParaRPr lang="de-DE" dirty="0"/>
          </a:p>
        </p:txBody>
      </p:sp>
      <p:sp>
        <p:nvSpPr>
          <p:cNvPr id="5" name="Textplatzhalter 4" hidden="1"/>
          <p:cNvSpPr>
            <a:spLocks noGrp="1"/>
          </p:cNvSpPr>
          <p:nvPr>
            <p:ph type="body" idx="1"/>
          </p:nvPr>
        </p:nvSpPr>
        <p:spPr>
          <a:xfrm>
            <a:off x="457200" y="1786970"/>
            <a:ext cx="8229600" cy="3787299"/>
          </a:xfrm>
        </p:spPr>
        <p:txBody>
          <a:bodyPr/>
          <a:lstStyle/>
          <a:p>
            <a:endParaRPr lang="de-DE"/>
          </a:p>
        </p:txBody>
      </p:sp>
      <p:sp>
        <p:nvSpPr>
          <p:cNvPr id="36" name="MeetingNumber"/>
          <p:cNvSpPr txBox="1"/>
          <p:nvPr>
            <p:custDataLst>
              <p:tags r:id="rId2"/>
            </p:custDataLst>
          </p:nvPr>
        </p:nvSpPr>
        <p:spPr>
          <a:xfrm>
            <a:off x="2743074" y="6026679"/>
            <a:ext cx="3207546" cy="369332"/>
          </a:xfrm>
          <a:prstGeom prst="rect">
            <a:avLst/>
          </a:prstGeom>
          <a:noFill/>
        </p:spPr>
        <p:txBody>
          <a:bodyPr vert="horz" wrap="none" rtlCol="0">
            <a:spAutoFit/>
          </a:bodyPr>
          <a:lstStyle/>
          <a:p>
            <a:pPr algn="ctr"/>
            <a:r>
              <a:rPr lang="de-DE" smtClean="0"/>
              <a:t>Join: </a:t>
            </a:r>
            <a:r>
              <a:rPr lang="de-DE" b="1" smtClean="0"/>
              <a:t>vevox.app</a:t>
            </a:r>
            <a:r>
              <a:rPr lang="de-DE" smtClean="0"/>
              <a:t> ID: </a:t>
            </a:r>
            <a:r>
              <a:rPr lang="de-DE" b="1" smtClean="0"/>
              <a:t>127-897-214</a:t>
            </a:r>
            <a:endParaRPr lang="de-DE" b="1" dirty="0"/>
          </a:p>
        </p:txBody>
      </p:sp>
      <p:sp>
        <p:nvSpPr>
          <p:cNvPr id="37" name="VoteNow"/>
          <p:cNvSpPr/>
          <p:nvPr/>
        </p:nvSpPr>
        <p:spPr>
          <a:xfrm>
            <a:off x="1043608" y="6027711"/>
            <a:ext cx="1270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ctr"/>
            <a:r>
              <a:rPr lang="de-DE" smtClean="0"/>
              <a:t>POLL OPEN</a:t>
            </a:r>
            <a:endParaRPr lang="de-DE"/>
          </a:p>
        </p:txBody>
      </p:sp>
      <p:sp>
        <p:nvSpPr>
          <p:cNvPr id="38" name="OpenQuestion"/>
          <p:cNvSpPr/>
          <p:nvPr>
            <p:custDataLst>
              <p:tags r:id="rId3"/>
            </p:custDataLst>
          </p:nvPr>
        </p:nvSpPr>
        <p:spPr>
          <a:xfrm>
            <a:off x="1005508" y="6877000"/>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de-DE" sz="800" smtClean="0"/>
              <a:t>Vote Trigger</a:t>
            </a:r>
            <a:endParaRPr lang="de-DE" sz="800"/>
          </a:p>
        </p:txBody>
      </p:sp>
      <p:sp>
        <p:nvSpPr>
          <p:cNvPr id="39" name="Textfeld 38"/>
          <p:cNvSpPr txBox="1"/>
          <p:nvPr>
            <p:custDataLst>
              <p:tags r:id="rId4"/>
            </p:custDataLst>
          </p:nvPr>
        </p:nvSpPr>
        <p:spPr>
          <a:xfrm>
            <a:off x="457200" y="1417638"/>
            <a:ext cx="8229600" cy="369332"/>
          </a:xfrm>
          <a:prstGeom prst="rect">
            <a:avLst/>
          </a:prstGeom>
          <a:noFill/>
        </p:spPr>
        <p:txBody>
          <a:bodyPr vert="horz" rtlCol="0">
            <a:spAutoFit/>
          </a:bodyPr>
          <a:lstStyle/>
          <a:p>
            <a:pPr algn="ctr"/>
            <a:r>
              <a:rPr lang="en-US" smtClean="0"/>
              <a:t>Vote for up to 3 choices</a:t>
            </a:r>
            <a:endParaRPr lang="de-DE"/>
          </a:p>
        </p:txBody>
      </p:sp>
      <p:sp>
        <p:nvSpPr>
          <p:cNvPr id="66" name="PercentType" hidden="1"/>
          <p:cNvSpPr txBox="1"/>
          <p:nvPr>
            <p:custDataLst>
              <p:tags r:id="rId5"/>
            </p:custDataLst>
          </p:nvPr>
        </p:nvSpPr>
        <p:spPr>
          <a:xfrm>
            <a:off x="928483" y="5387635"/>
            <a:ext cx="7306270" cy="400110"/>
          </a:xfrm>
          <a:prstGeom prst="rect">
            <a:avLst/>
          </a:prstGeom>
          <a:noFill/>
        </p:spPr>
        <p:txBody>
          <a:bodyPr vert="horz" wrap="square" rtlCol="0">
            <a:noAutofit/>
          </a:bodyPr>
          <a:lstStyle/>
          <a:p>
            <a:pPr algn="ctr"/>
            <a:r>
              <a:rPr lang="de-DE" sz="2000" smtClean="0"/>
              <a:t>(% = Percentage of Voters)</a:t>
            </a:r>
            <a:endParaRPr lang="de-DE" sz="2000"/>
          </a:p>
        </p:txBody>
      </p:sp>
      <p:grpSp>
        <p:nvGrpSpPr>
          <p:cNvPr id="2" name="Chart" descr="Polling results chart"/>
          <p:cNvGrpSpPr/>
          <p:nvPr>
            <p:custDataLst>
              <p:tags r:id="rId6"/>
            </p:custDataLst>
          </p:nvPr>
        </p:nvGrpSpPr>
        <p:grpSpPr>
          <a:xfrm>
            <a:off x="457200" y="1786970"/>
            <a:ext cx="8229600" cy="3600665"/>
            <a:chOff x="457200" y="1786970"/>
            <a:chExt cx="8229600" cy="3600665"/>
          </a:xfrm>
        </p:grpSpPr>
        <p:sp>
          <p:nvSpPr>
            <p:cNvPr id="40" name="Key_1"/>
            <p:cNvSpPr txBox="1"/>
            <p:nvPr>
              <p:custDataLst>
                <p:tags r:id="rId7"/>
              </p:custDataLst>
            </p:nvPr>
          </p:nvSpPr>
          <p:spPr>
            <a:xfrm>
              <a:off x="457200" y="1786970"/>
              <a:ext cx="471283" cy="321498"/>
            </a:xfrm>
            <a:prstGeom prst="rect">
              <a:avLst/>
            </a:prstGeom>
            <a:noFill/>
          </p:spPr>
          <p:txBody>
            <a:bodyPr vert="horz" wrap="none" lIns="95250" tIns="50800" rIns="203200" bIns="0" rtlCol="0" anchor="t">
              <a:spAutoFit/>
            </a:bodyPr>
            <a:lstStyle/>
            <a:p>
              <a:pPr algn="r"/>
              <a:r>
                <a:rPr lang="de-DE" sz="1756" smtClean="0"/>
                <a:t>1.</a:t>
              </a:r>
              <a:endParaRPr lang="de-DE" sz="1756"/>
            </a:p>
          </p:txBody>
        </p:sp>
        <p:sp>
          <p:nvSpPr>
            <p:cNvPr id="41" name="Description_1"/>
            <p:cNvSpPr txBox="1"/>
            <p:nvPr>
              <p:custDataLst>
                <p:tags r:id="rId8"/>
              </p:custDataLst>
            </p:nvPr>
          </p:nvSpPr>
          <p:spPr>
            <a:xfrm>
              <a:off x="928483" y="1786970"/>
              <a:ext cx="7758317" cy="347146"/>
            </a:xfrm>
            <a:prstGeom prst="rect">
              <a:avLst/>
            </a:prstGeom>
            <a:noFill/>
          </p:spPr>
          <p:txBody>
            <a:bodyPr vert="horz" wrap="square" lIns="0" tIns="50800" rIns="0" bIns="25400" rtlCol="0" anchor="t">
              <a:spAutoFit/>
            </a:bodyPr>
            <a:lstStyle/>
            <a:p>
              <a:r>
                <a:rPr lang="de-DE" sz="1756" smtClean="0"/>
                <a:t>Fehlendes Wissen und Steuermythen (Deutschland Hochsteuerland)</a:t>
              </a:r>
              <a:endParaRPr lang="de-DE" sz="1756"/>
            </a:p>
          </p:txBody>
        </p:sp>
        <p:sp>
          <p:nvSpPr>
            <p:cNvPr id="42" name="Value_1" hidden="1"/>
            <p:cNvSpPr txBox="1"/>
            <p:nvPr>
              <p:custDataLst>
                <p:tags r:id="rId9"/>
              </p:custDataLst>
            </p:nvPr>
          </p:nvSpPr>
          <p:spPr>
            <a:xfrm>
              <a:off x="928483" y="2161373"/>
              <a:ext cx="282129" cy="202684"/>
            </a:xfrm>
            <a:prstGeom prst="rect">
              <a:avLst/>
            </a:prstGeom>
            <a:noFill/>
          </p:spPr>
          <p:txBody>
            <a:bodyPr vert="horz" wrap="none" lIns="76200" tIns="0" rIns="0" bIns="0" rtlCol="0" anchor="t">
              <a:spAutoFit/>
            </a:bodyPr>
            <a:lstStyle/>
            <a:p>
              <a:r>
                <a:rPr lang="de-DE" sz="1317" smtClean="0"/>
                <a:t>0%</a:t>
              </a:r>
              <a:endParaRPr lang="de-DE" sz="1317"/>
            </a:p>
          </p:txBody>
        </p:sp>
        <p:sp>
          <p:nvSpPr>
            <p:cNvPr id="43" name="Bar_1" hidden="1"/>
            <p:cNvSpPr/>
            <p:nvPr>
              <p:custDataLst>
                <p:tags r:id="rId10"/>
              </p:custDataLst>
            </p:nvPr>
          </p:nvSpPr>
          <p:spPr>
            <a:xfrm>
              <a:off x="928483" y="2159516"/>
              <a:ext cx="0" cy="20639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Key_2"/>
            <p:cNvSpPr txBox="1"/>
            <p:nvPr>
              <p:custDataLst>
                <p:tags r:id="rId11"/>
              </p:custDataLst>
            </p:nvPr>
          </p:nvSpPr>
          <p:spPr>
            <a:xfrm>
              <a:off x="457200" y="2391315"/>
              <a:ext cx="471283" cy="321498"/>
            </a:xfrm>
            <a:prstGeom prst="rect">
              <a:avLst/>
            </a:prstGeom>
            <a:noFill/>
          </p:spPr>
          <p:txBody>
            <a:bodyPr vert="horz" wrap="none" lIns="95250" tIns="50800" rIns="203200" bIns="0" rtlCol="0" anchor="t">
              <a:spAutoFit/>
            </a:bodyPr>
            <a:lstStyle/>
            <a:p>
              <a:pPr algn="r"/>
              <a:r>
                <a:rPr lang="de-DE" sz="1756" smtClean="0"/>
                <a:t>2.</a:t>
              </a:r>
              <a:endParaRPr lang="de-DE" sz="1756"/>
            </a:p>
          </p:txBody>
        </p:sp>
        <p:sp>
          <p:nvSpPr>
            <p:cNvPr id="45" name="Description_2"/>
            <p:cNvSpPr txBox="1"/>
            <p:nvPr>
              <p:custDataLst>
                <p:tags r:id="rId12"/>
              </p:custDataLst>
            </p:nvPr>
          </p:nvSpPr>
          <p:spPr>
            <a:xfrm>
              <a:off x="928483" y="2391315"/>
              <a:ext cx="7758317" cy="347146"/>
            </a:xfrm>
            <a:prstGeom prst="rect">
              <a:avLst/>
            </a:prstGeom>
            <a:noFill/>
          </p:spPr>
          <p:txBody>
            <a:bodyPr vert="horz" wrap="square" lIns="0" tIns="50800" rIns="0" bIns="25400" rtlCol="0" anchor="t">
              <a:spAutoFit/>
            </a:bodyPr>
            <a:lstStyle/>
            <a:p>
              <a:r>
                <a:rPr lang="de-DE" sz="1756" smtClean="0"/>
                <a:t>Die Lobby des großen Geldes (die Verschonungsbedarfsprüfung)</a:t>
              </a:r>
              <a:endParaRPr lang="de-DE" sz="1756"/>
            </a:p>
          </p:txBody>
        </p:sp>
        <p:sp>
          <p:nvSpPr>
            <p:cNvPr id="46" name="Value_2" hidden="1"/>
            <p:cNvSpPr txBox="1"/>
            <p:nvPr>
              <p:custDataLst>
                <p:tags r:id="rId13"/>
              </p:custDataLst>
            </p:nvPr>
          </p:nvSpPr>
          <p:spPr>
            <a:xfrm>
              <a:off x="928483" y="2765718"/>
              <a:ext cx="282129" cy="202684"/>
            </a:xfrm>
            <a:prstGeom prst="rect">
              <a:avLst/>
            </a:prstGeom>
            <a:noFill/>
          </p:spPr>
          <p:txBody>
            <a:bodyPr vert="horz" wrap="none" lIns="76200" tIns="0" rIns="0" bIns="0" rtlCol="0" anchor="t">
              <a:spAutoFit/>
            </a:bodyPr>
            <a:lstStyle/>
            <a:p>
              <a:r>
                <a:rPr lang="de-DE" sz="1317" smtClean="0"/>
                <a:t>0%</a:t>
              </a:r>
              <a:endParaRPr lang="de-DE" sz="1317"/>
            </a:p>
          </p:txBody>
        </p:sp>
        <p:sp>
          <p:nvSpPr>
            <p:cNvPr id="47" name="Bar_2" hidden="1"/>
            <p:cNvSpPr/>
            <p:nvPr>
              <p:custDataLst>
                <p:tags r:id="rId14"/>
              </p:custDataLst>
            </p:nvPr>
          </p:nvSpPr>
          <p:spPr>
            <a:xfrm>
              <a:off x="928483" y="2763861"/>
              <a:ext cx="0" cy="20639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Key_3"/>
            <p:cNvSpPr txBox="1"/>
            <p:nvPr>
              <p:custDataLst>
                <p:tags r:id="rId15"/>
              </p:custDataLst>
            </p:nvPr>
          </p:nvSpPr>
          <p:spPr>
            <a:xfrm>
              <a:off x="457200" y="2995659"/>
              <a:ext cx="471283" cy="321498"/>
            </a:xfrm>
            <a:prstGeom prst="rect">
              <a:avLst/>
            </a:prstGeom>
            <a:noFill/>
          </p:spPr>
          <p:txBody>
            <a:bodyPr vert="horz" wrap="none" lIns="95250" tIns="50800" rIns="203200" bIns="0" rtlCol="0" anchor="t">
              <a:spAutoFit/>
            </a:bodyPr>
            <a:lstStyle/>
            <a:p>
              <a:pPr algn="r"/>
              <a:r>
                <a:rPr lang="de-DE" sz="1756" smtClean="0"/>
                <a:t>3.</a:t>
              </a:r>
              <a:endParaRPr lang="de-DE" sz="1756"/>
            </a:p>
          </p:txBody>
        </p:sp>
        <p:sp>
          <p:nvSpPr>
            <p:cNvPr id="49" name="Description_3"/>
            <p:cNvSpPr txBox="1"/>
            <p:nvPr>
              <p:custDataLst>
                <p:tags r:id="rId16"/>
              </p:custDataLst>
            </p:nvPr>
          </p:nvSpPr>
          <p:spPr>
            <a:xfrm>
              <a:off x="928483" y="2995659"/>
              <a:ext cx="7758317" cy="347146"/>
            </a:xfrm>
            <a:prstGeom prst="rect">
              <a:avLst/>
            </a:prstGeom>
            <a:noFill/>
          </p:spPr>
          <p:txBody>
            <a:bodyPr vert="horz" wrap="square" lIns="0" tIns="50800" rIns="0" bIns="25400" rtlCol="0" anchor="t">
              <a:spAutoFit/>
            </a:bodyPr>
            <a:lstStyle/>
            <a:p>
              <a:r>
                <a:rPr lang="de-DE" sz="1756" smtClean="0"/>
                <a:t>Die fehlenden Steuerfahnder (Cum-Ex und Co)</a:t>
              </a:r>
              <a:endParaRPr lang="de-DE" sz="1756"/>
            </a:p>
          </p:txBody>
        </p:sp>
        <p:sp>
          <p:nvSpPr>
            <p:cNvPr id="50" name="Value_3" hidden="1"/>
            <p:cNvSpPr txBox="1"/>
            <p:nvPr>
              <p:custDataLst>
                <p:tags r:id="rId17"/>
              </p:custDataLst>
            </p:nvPr>
          </p:nvSpPr>
          <p:spPr>
            <a:xfrm>
              <a:off x="928483" y="3370062"/>
              <a:ext cx="282129" cy="202684"/>
            </a:xfrm>
            <a:prstGeom prst="rect">
              <a:avLst/>
            </a:prstGeom>
            <a:noFill/>
          </p:spPr>
          <p:txBody>
            <a:bodyPr vert="horz" wrap="none" lIns="76200" tIns="0" rIns="0" bIns="0" rtlCol="0" anchor="t">
              <a:spAutoFit/>
            </a:bodyPr>
            <a:lstStyle/>
            <a:p>
              <a:r>
                <a:rPr lang="de-DE" sz="1317" smtClean="0"/>
                <a:t>0%</a:t>
              </a:r>
              <a:endParaRPr lang="de-DE" sz="1317"/>
            </a:p>
          </p:txBody>
        </p:sp>
        <p:sp>
          <p:nvSpPr>
            <p:cNvPr id="51" name="Bar_3" hidden="1"/>
            <p:cNvSpPr/>
            <p:nvPr>
              <p:custDataLst>
                <p:tags r:id="rId18"/>
              </p:custDataLst>
            </p:nvPr>
          </p:nvSpPr>
          <p:spPr>
            <a:xfrm>
              <a:off x="928483" y="3368205"/>
              <a:ext cx="0" cy="20639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Key_4"/>
            <p:cNvSpPr txBox="1"/>
            <p:nvPr>
              <p:custDataLst>
                <p:tags r:id="rId19"/>
              </p:custDataLst>
            </p:nvPr>
          </p:nvSpPr>
          <p:spPr>
            <a:xfrm>
              <a:off x="457200" y="3600003"/>
              <a:ext cx="471283" cy="321498"/>
            </a:xfrm>
            <a:prstGeom prst="rect">
              <a:avLst/>
            </a:prstGeom>
            <a:noFill/>
          </p:spPr>
          <p:txBody>
            <a:bodyPr vert="horz" wrap="none" lIns="95250" tIns="50800" rIns="203200" bIns="0" rtlCol="0" anchor="t">
              <a:spAutoFit/>
            </a:bodyPr>
            <a:lstStyle/>
            <a:p>
              <a:pPr algn="r"/>
              <a:r>
                <a:rPr lang="de-DE" sz="1756" smtClean="0"/>
                <a:t>4.</a:t>
              </a:r>
              <a:endParaRPr lang="de-DE" sz="1756"/>
            </a:p>
          </p:txBody>
        </p:sp>
        <p:sp>
          <p:nvSpPr>
            <p:cNvPr id="53" name="Description_4"/>
            <p:cNvSpPr txBox="1"/>
            <p:nvPr>
              <p:custDataLst>
                <p:tags r:id="rId20"/>
              </p:custDataLst>
            </p:nvPr>
          </p:nvSpPr>
          <p:spPr>
            <a:xfrm>
              <a:off x="928483" y="3600003"/>
              <a:ext cx="7758317" cy="347146"/>
            </a:xfrm>
            <a:prstGeom prst="rect">
              <a:avLst/>
            </a:prstGeom>
            <a:noFill/>
          </p:spPr>
          <p:txBody>
            <a:bodyPr vert="horz" wrap="square" lIns="0" tIns="50800" rIns="0" bIns="25400" rtlCol="0" anchor="t">
              <a:spAutoFit/>
            </a:bodyPr>
            <a:lstStyle/>
            <a:p>
              <a:r>
                <a:rPr lang="de-DE" sz="1756" smtClean="0"/>
                <a:t>Konzernmacht (die Gewinnverschiebung der Digitalkonzerne)</a:t>
              </a:r>
              <a:endParaRPr lang="de-DE" sz="1756"/>
            </a:p>
          </p:txBody>
        </p:sp>
        <p:sp>
          <p:nvSpPr>
            <p:cNvPr id="54" name="Value_4" hidden="1"/>
            <p:cNvSpPr txBox="1"/>
            <p:nvPr>
              <p:custDataLst>
                <p:tags r:id="rId21"/>
              </p:custDataLst>
            </p:nvPr>
          </p:nvSpPr>
          <p:spPr>
            <a:xfrm>
              <a:off x="928483" y="3974406"/>
              <a:ext cx="282129" cy="202684"/>
            </a:xfrm>
            <a:prstGeom prst="rect">
              <a:avLst/>
            </a:prstGeom>
            <a:noFill/>
          </p:spPr>
          <p:txBody>
            <a:bodyPr vert="horz" wrap="none" lIns="76200" tIns="0" rIns="0" bIns="0" rtlCol="0" anchor="t">
              <a:spAutoFit/>
            </a:bodyPr>
            <a:lstStyle/>
            <a:p>
              <a:r>
                <a:rPr lang="de-DE" sz="1317" smtClean="0"/>
                <a:t>0%</a:t>
              </a:r>
              <a:endParaRPr lang="de-DE" sz="1317"/>
            </a:p>
          </p:txBody>
        </p:sp>
        <p:sp>
          <p:nvSpPr>
            <p:cNvPr id="55" name="Bar_4" hidden="1"/>
            <p:cNvSpPr/>
            <p:nvPr>
              <p:custDataLst>
                <p:tags r:id="rId22"/>
              </p:custDataLst>
            </p:nvPr>
          </p:nvSpPr>
          <p:spPr>
            <a:xfrm>
              <a:off x="928483" y="3972549"/>
              <a:ext cx="0" cy="20639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Key_5"/>
            <p:cNvSpPr txBox="1"/>
            <p:nvPr>
              <p:custDataLst>
                <p:tags r:id="rId23"/>
              </p:custDataLst>
            </p:nvPr>
          </p:nvSpPr>
          <p:spPr>
            <a:xfrm>
              <a:off x="457200" y="4204347"/>
              <a:ext cx="471283" cy="321498"/>
            </a:xfrm>
            <a:prstGeom prst="rect">
              <a:avLst/>
            </a:prstGeom>
            <a:noFill/>
          </p:spPr>
          <p:txBody>
            <a:bodyPr vert="horz" wrap="none" lIns="95250" tIns="50800" rIns="203200" bIns="0" rtlCol="0" anchor="t">
              <a:spAutoFit/>
            </a:bodyPr>
            <a:lstStyle/>
            <a:p>
              <a:pPr algn="r"/>
              <a:r>
                <a:rPr lang="de-DE" sz="1756" smtClean="0"/>
                <a:t>5.</a:t>
              </a:r>
              <a:endParaRPr lang="de-DE" sz="1756"/>
            </a:p>
          </p:txBody>
        </p:sp>
        <p:sp>
          <p:nvSpPr>
            <p:cNvPr id="57" name="Description_5"/>
            <p:cNvSpPr txBox="1"/>
            <p:nvPr>
              <p:custDataLst>
                <p:tags r:id="rId24"/>
              </p:custDataLst>
            </p:nvPr>
          </p:nvSpPr>
          <p:spPr>
            <a:xfrm>
              <a:off x="928483" y="4204347"/>
              <a:ext cx="7758317" cy="347146"/>
            </a:xfrm>
            <a:prstGeom prst="rect">
              <a:avLst/>
            </a:prstGeom>
            <a:noFill/>
          </p:spPr>
          <p:txBody>
            <a:bodyPr vert="horz" wrap="square" lIns="0" tIns="50800" rIns="0" bIns="25400" rtlCol="0" anchor="t">
              <a:spAutoFit/>
            </a:bodyPr>
            <a:lstStyle/>
            <a:p>
              <a:r>
                <a:rPr lang="de-DE" sz="1756" smtClean="0"/>
                <a:t>Mangelnde Transparenz und das Establishment (Immobilien-Transparenzregister)</a:t>
              </a:r>
              <a:endParaRPr lang="de-DE" sz="1756"/>
            </a:p>
          </p:txBody>
        </p:sp>
        <p:sp>
          <p:nvSpPr>
            <p:cNvPr id="58" name="Value_5" hidden="1"/>
            <p:cNvSpPr txBox="1"/>
            <p:nvPr>
              <p:custDataLst>
                <p:tags r:id="rId25"/>
              </p:custDataLst>
            </p:nvPr>
          </p:nvSpPr>
          <p:spPr>
            <a:xfrm>
              <a:off x="928483" y="4578750"/>
              <a:ext cx="282129" cy="202684"/>
            </a:xfrm>
            <a:prstGeom prst="rect">
              <a:avLst/>
            </a:prstGeom>
            <a:noFill/>
          </p:spPr>
          <p:txBody>
            <a:bodyPr vert="horz" wrap="none" lIns="76200" tIns="0" rIns="0" bIns="0" rtlCol="0" anchor="t">
              <a:spAutoFit/>
            </a:bodyPr>
            <a:lstStyle/>
            <a:p>
              <a:r>
                <a:rPr lang="de-DE" sz="1317" smtClean="0"/>
                <a:t>0%</a:t>
              </a:r>
              <a:endParaRPr lang="de-DE" sz="1317" dirty="0"/>
            </a:p>
          </p:txBody>
        </p:sp>
        <p:sp>
          <p:nvSpPr>
            <p:cNvPr id="59" name="Bar_5" hidden="1"/>
            <p:cNvSpPr/>
            <p:nvPr>
              <p:custDataLst>
                <p:tags r:id="rId26"/>
              </p:custDataLst>
            </p:nvPr>
          </p:nvSpPr>
          <p:spPr>
            <a:xfrm>
              <a:off x="928483" y="4576893"/>
              <a:ext cx="0" cy="20639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Key_6"/>
            <p:cNvSpPr txBox="1"/>
            <p:nvPr>
              <p:custDataLst>
                <p:tags r:id="rId27"/>
              </p:custDataLst>
            </p:nvPr>
          </p:nvSpPr>
          <p:spPr>
            <a:xfrm>
              <a:off x="457200" y="4808691"/>
              <a:ext cx="471283" cy="321498"/>
            </a:xfrm>
            <a:prstGeom prst="rect">
              <a:avLst/>
            </a:prstGeom>
            <a:noFill/>
          </p:spPr>
          <p:txBody>
            <a:bodyPr vert="horz" wrap="none" lIns="95250" tIns="50800" rIns="203200" bIns="0" rtlCol="0" anchor="t">
              <a:spAutoFit/>
            </a:bodyPr>
            <a:lstStyle/>
            <a:p>
              <a:pPr algn="r"/>
              <a:r>
                <a:rPr lang="de-DE" sz="1756" smtClean="0"/>
                <a:t>6.</a:t>
              </a:r>
              <a:endParaRPr lang="de-DE" sz="1756"/>
            </a:p>
          </p:txBody>
        </p:sp>
        <p:sp>
          <p:nvSpPr>
            <p:cNvPr id="61" name="Description_6"/>
            <p:cNvSpPr txBox="1"/>
            <p:nvPr>
              <p:custDataLst>
                <p:tags r:id="rId28"/>
              </p:custDataLst>
            </p:nvPr>
          </p:nvSpPr>
          <p:spPr>
            <a:xfrm>
              <a:off x="928483" y="4808691"/>
              <a:ext cx="7758317" cy="347146"/>
            </a:xfrm>
            <a:prstGeom prst="rect">
              <a:avLst/>
            </a:prstGeom>
            <a:noFill/>
          </p:spPr>
          <p:txBody>
            <a:bodyPr vert="horz" wrap="square" lIns="0" tIns="50800" rIns="0" bIns="25400" rtlCol="0" anchor="t">
              <a:spAutoFit/>
            </a:bodyPr>
            <a:lstStyle/>
            <a:p>
              <a:r>
                <a:rPr lang="de-DE" sz="1756" smtClean="0"/>
                <a:t>Die Wissenslücke zu den Milliardären (Familiendynastien statt Unternehmertum)</a:t>
              </a:r>
              <a:endParaRPr lang="de-DE" sz="1756"/>
            </a:p>
          </p:txBody>
        </p:sp>
        <p:sp>
          <p:nvSpPr>
            <p:cNvPr id="62" name="Value_6" hidden="1"/>
            <p:cNvSpPr txBox="1"/>
            <p:nvPr>
              <p:custDataLst>
                <p:tags r:id="rId29"/>
              </p:custDataLst>
            </p:nvPr>
          </p:nvSpPr>
          <p:spPr>
            <a:xfrm>
              <a:off x="928483" y="5183094"/>
              <a:ext cx="282129" cy="202684"/>
            </a:xfrm>
            <a:prstGeom prst="rect">
              <a:avLst/>
            </a:prstGeom>
            <a:noFill/>
          </p:spPr>
          <p:txBody>
            <a:bodyPr vert="horz" wrap="none" lIns="76200" tIns="0" rIns="0" bIns="0" rtlCol="0" anchor="t">
              <a:spAutoFit/>
            </a:bodyPr>
            <a:lstStyle/>
            <a:p>
              <a:r>
                <a:rPr lang="de-DE" sz="1317" smtClean="0"/>
                <a:t>0%</a:t>
              </a:r>
              <a:endParaRPr lang="de-DE" sz="1317"/>
            </a:p>
          </p:txBody>
        </p:sp>
        <p:sp>
          <p:nvSpPr>
            <p:cNvPr id="63" name="Bar_6" hidden="1"/>
            <p:cNvSpPr/>
            <p:nvPr>
              <p:custDataLst>
                <p:tags r:id="rId30"/>
              </p:custDataLst>
            </p:nvPr>
          </p:nvSpPr>
          <p:spPr>
            <a:xfrm>
              <a:off x="928483" y="5181237"/>
              <a:ext cx="0" cy="20639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Canvas" hidden="1"/>
            <p:cNvSpPr/>
            <p:nvPr/>
          </p:nvSpPr>
          <p:spPr>
            <a:xfrm>
              <a:off x="928483" y="1786970"/>
              <a:ext cx="7306270" cy="178697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9" name="Gewitterblitz 68" desc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Gewitterblitz 69" desc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248583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Zur Debatte</a:t>
            </a:r>
            <a:endParaRPr lang="de-DE" dirty="0"/>
          </a:p>
        </p:txBody>
      </p:sp>
      <p:sp>
        <p:nvSpPr>
          <p:cNvPr id="3" name="Textplatzhalter 2"/>
          <p:cNvSpPr>
            <a:spLocks noGrp="1"/>
          </p:cNvSpPr>
          <p:nvPr>
            <p:ph type="body" idx="1"/>
          </p:nvPr>
        </p:nvSpPr>
        <p:spPr/>
        <p:txBody>
          <a:bodyPr>
            <a:normAutofit fontScale="92500" lnSpcReduction="20000"/>
          </a:bodyPr>
          <a:lstStyle/>
          <a:p>
            <a:r>
              <a:rPr lang="de-DE" dirty="0" smtClean="0"/>
              <a:t>Fokus: Unternehmer und Arbeiter</a:t>
            </a:r>
            <a:endParaRPr lang="de-DE" dirty="0"/>
          </a:p>
        </p:txBody>
      </p:sp>
      <p:pic>
        <p:nvPicPr>
          <p:cNvPr id="7" name="Inhaltsplatzhalt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3528" y="2535194"/>
            <a:ext cx="4173860" cy="3130396"/>
          </a:xfrm>
        </p:spPr>
      </p:pic>
      <p:sp>
        <p:nvSpPr>
          <p:cNvPr id="5" name="Textplatzhalter 4"/>
          <p:cNvSpPr>
            <a:spLocks noGrp="1"/>
          </p:cNvSpPr>
          <p:nvPr>
            <p:ph type="body" sz="quarter" idx="3"/>
          </p:nvPr>
        </p:nvSpPr>
        <p:spPr/>
        <p:txBody>
          <a:bodyPr/>
          <a:lstStyle/>
          <a:p>
            <a:r>
              <a:rPr lang="de-DE" dirty="0" smtClean="0"/>
              <a:t>Fokus: „Investoren“ und Erben</a:t>
            </a:r>
            <a:endParaRPr lang="de-DE" dirty="0"/>
          </a:p>
        </p:txBody>
      </p:sp>
      <p:pic>
        <p:nvPicPr>
          <p:cNvPr id="10" name="Inhaltsplatzhalter 9"/>
          <p:cNvPicPr>
            <a:picLocks noGrp="1" noChangeAspect="1"/>
          </p:cNvPicPr>
          <p:nvPr>
            <p:ph sz="quarter" idx="4"/>
          </p:nvPr>
        </p:nvPicPr>
        <p:blipFill>
          <a:blip r:embed="rId4"/>
          <a:stretch>
            <a:fillRect/>
          </a:stretch>
        </p:blipFill>
        <p:spPr>
          <a:xfrm>
            <a:off x="4669299" y="2664490"/>
            <a:ext cx="3993226" cy="2972058"/>
          </a:xfrm>
          <a:prstGeom prst="rect">
            <a:avLst/>
          </a:prstGeom>
        </p:spPr>
      </p:pic>
    </p:spTree>
    <p:extLst>
      <p:ext uri="{BB962C8B-B14F-4D97-AF65-F5344CB8AC3E}">
        <p14:creationId xmlns:p14="http://schemas.microsoft.com/office/powerpoint/2010/main" val="2222689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www.finanzwende.de/fileadmin/_processed_/e/7/csm_IMG_5986_9b57c76f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64865"/>
            <a:ext cx="4969902" cy="27955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B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56992"/>
            <a:ext cx="5113882" cy="2880320"/>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4"/>
          <a:stretch>
            <a:fillRect/>
          </a:stretch>
        </p:blipFill>
        <p:spPr>
          <a:xfrm>
            <a:off x="1259632" y="260648"/>
            <a:ext cx="2075252" cy="2799787"/>
          </a:xfrm>
          <a:prstGeom prst="rect">
            <a:avLst/>
          </a:prstGeom>
        </p:spPr>
      </p:pic>
      <p:sp>
        <p:nvSpPr>
          <p:cNvPr id="5" name="Ellipse 4"/>
          <p:cNvSpPr/>
          <p:nvPr/>
        </p:nvSpPr>
        <p:spPr>
          <a:xfrm>
            <a:off x="6084168" y="3501008"/>
            <a:ext cx="2627784" cy="2448272"/>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err="1" smtClean="0"/>
              <a:t>Bürger:innenrat</a:t>
            </a:r>
            <a:endParaRPr lang="de-DE" dirty="0" smtClean="0"/>
          </a:p>
          <a:p>
            <a:pPr algn="ctr"/>
            <a:r>
              <a:rPr lang="de-DE" dirty="0" smtClean="0"/>
              <a:t>„Ungleichheit und Steuern“?</a:t>
            </a:r>
          </a:p>
        </p:txBody>
      </p:sp>
    </p:spTree>
    <p:extLst>
      <p:ext uri="{BB962C8B-B14F-4D97-AF65-F5344CB8AC3E}">
        <p14:creationId xmlns:p14="http://schemas.microsoft.com/office/powerpoint/2010/main" val="3016522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smtClean="0"/>
              <a:t>Anmerkungen, Rückmeldungen, Wünsche und Email für den Newsletter</a:t>
            </a:r>
            <a:endParaRPr lang="de-DE"/>
          </a:p>
        </p:txBody>
      </p:sp>
      <p:sp>
        <p:nvSpPr>
          <p:cNvPr id="5" name="Textplatzhalter 4" hidden="1"/>
          <p:cNvSpPr>
            <a:spLocks noGrp="1"/>
          </p:cNvSpPr>
          <p:nvPr>
            <p:ph type="body" idx="1"/>
          </p:nvPr>
        </p:nvSpPr>
        <p:spPr/>
        <p:txBody>
          <a:bodyPr/>
          <a:lstStyle/>
          <a:p>
            <a:endParaRPr lang="de-DE"/>
          </a:p>
        </p:txBody>
      </p:sp>
      <p:sp>
        <p:nvSpPr>
          <p:cNvPr id="8" name="MeetingNumber"/>
          <p:cNvSpPr txBox="1"/>
          <p:nvPr>
            <p:custDataLst>
              <p:tags r:id="rId2"/>
            </p:custDataLst>
          </p:nvPr>
        </p:nvSpPr>
        <p:spPr>
          <a:xfrm>
            <a:off x="342217" y="6165304"/>
            <a:ext cx="3207546" cy="369332"/>
          </a:xfrm>
          <a:prstGeom prst="rect">
            <a:avLst/>
          </a:prstGeom>
          <a:noFill/>
        </p:spPr>
        <p:txBody>
          <a:bodyPr vert="horz" wrap="none" rtlCol="0">
            <a:spAutoFit/>
          </a:bodyPr>
          <a:lstStyle/>
          <a:p>
            <a:pPr algn="ctr"/>
            <a:r>
              <a:rPr lang="de-DE" smtClean="0"/>
              <a:t>Join: </a:t>
            </a:r>
            <a:r>
              <a:rPr lang="de-DE" b="1" smtClean="0"/>
              <a:t>vevox.app</a:t>
            </a:r>
            <a:r>
              <a:rPr lang="de-DE" smtClean="0"/>
              <a:t> ID: </a:t>
            </a:r>
            <a:r>
              <a:rPr lang="de-DE" b="1" smtClean="0"/>
              <a:t>127-897-214</a:t>
            </a:r>
            <a:endParaRPr lang="de-DE" b="1"/>
          </a:p>
        </p:txBody>
      </p:sp>
      <p:sp>
        <p:nvSpPr>
          <p:cNvPr id="9" name="VoteNow"/>
          <p:cNvSpPr/>
          <p:nvPr/>
        </p:nvSpPr>
        <p:spPr>
          <a:xfrm>
            <a:off x="3707904" y="5611306"/>
            <a:ext cx="127000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ctr"/>
            <a:r>
              <a:rPr lang="en-US" smtClean="0"/>
              <a:t>Enter Text and Press Send</a:t>
            </a:r>
            <a:endParaRPr lang="de-DE"/>
          </a:p>
        </p:txBody>
      </p:sp>
      <p:sp>
        <p:nvSpPr>
          <p:cNvPr id="10" name="OpenQuestion"/>
          <p:cNvSpPr/>
          <p:nvPr>
            <p:custDataLst>
              <p:tags r:id="rId3"/>
            </p:custDataLst>
          </p:nvPr>
        </p:nvSpPr>
        <p:spPr>
          <a:xfrm>
            <a:off x="7874000" y="7004278"/>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de-DE" sz="800" smtClean="0"/>
              <a:t>Vote Trigger</a:t>
            </a:r>
            <a:endParaRPr lang="de-DE" sz="800"/>
          </a:p>
        </p:txBody>
      </p:sp>
      <p:sp>
        <p:nvSpPr>
          <p:cNvPr id="11" name="TextVoteNoResultDataCaptured"/>
          <p:cNvSpPr txBox="1"/>
          <p:nvPr/>
        </p:nvSpPr>
        <p:spPr>
          <a:xfrm>
            <a:off x="3577594" y="3198168"/>
            <a:ext cx="1988813" cy="461665"/>
          </a:xfrm>
          <a:prstGeom prst="rect">
            <a:avLst/>
          </a:prstGeom>
          <a:noFill/>
          <a:ln>
            <a:solidFill>
              <a:schemeClr val="tx1"/>
            </a:solidFill>
            <a:prstDash val="solid"/>
          </a:ln>
        </p:spPr>
        <p:txBody>
          <a:bodyPr vert="horz" wrap="none" rtlCol="0">
            <a:spAutoFit/>
          </a:bodyPr>
          <a:lstStyle/>
          <a:p>
            <a:pPr algn="ctr"/>
            <a:r>
              <a:rPr lang="de-DE" sz="2400" smtClean="0"/>
              <a:t>Data Captured</a:t>
            </a:r>
            <a:endParaRPr lang="de-DE" sz="2400" dirty="0"/>
          </a:p>
        </p:txBody>
      </p:sp>
      <p:sp>
        <p:nvSpPr>
          <p:cNvPr id="12" name="Gewitterblitz 11" desc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ewitterblitz 12" desc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365618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Zum Weiterlesen…</a:t>
            </a:r>
            <a:endParaRPr lang="en-US" dirty="0"/>
          </a:p>
        </p:txBody>
      </p:sp>
      <p:sp>
        <p:nvSpPr>
          <p:cNvPr id="3" name="Inhaltsplatzhalter 2"/>
          <p:cNvSpPr>
            <a:spLocks noGrp="1"/>
          </p:cNvSpPr>
          <p:nvPr>
            <p:ph idx="1"/>
          </p:nvPr>
        </p:nvSpPr>
        <p:spPr/>
        <p:txBody>
          <a:bodyPr>
            <a:normAutofit/>
          </a:bodyPr>
          <a:lstStyle/>
          <a:p>
            <a:r>
              <a:rPr lang="de-DE" dirty="0"/>
              <a:t>Jahrbuch Steuergerechtigkeit mit Steuerlückenübersicht unter </a:t>
            </a:r>
            <a:r>
              <a:rPr lang="de-DE" dirty="0" smtClean="0"/>
              <a:t>www.netzwerk-steuergerechtigkeit.de/jahrbuch2023</a:t>
            </a:r>
            <a:endParaRPr lang="de-DE" dirty="0"/>
          </a:p>
          <a:p>
            <a:r>
              <a:rPr lang="de-DE" dirty="0">
                <a:hlinkClick r:id="rId2"/>
              </a:rPr>
              <a:t>https://</a:t>
            </a:r>
            <a:r>
              <a:rPr lang="de-DE" dirty="0" smtClean="0">
                <a:hlinkClick r:id="rId2"/>
              </a:rPr>
              <a:t>linktr.ee/netzwerksteuergerechtigkeit</a:t>
            </a:r>
            <a:endParaRPr lang="de-DE" dirty="0" smtClean="0"/>
          </a:p>
          <a:p>
            <a:r>
              <a:rPr lang="de-DE" dirty="0" smtClean="0"/>
              <a:t>Feedback </a:t>
            </a:r>
            <a:r>
              <a:rPr lang="de-DE" dirty="0"/>
              <a:t>an: </a:t>
            </a:r>
            <a:r>
              <a:rPr lang="de-DE" dirty="0" smtClean="0">
                <a:hlinkClick r:id="rId3"/>
              </a:rPr>
              <a:t>c.trautvetter@netzwerk-steuergerechtigkeit.de</a:t>
            </a:r>
            <a:r>
              <a:rPr lang="de-DE" dirty="0" smtClean="0"/>
              <a:t> </a:t>
            </a:r>
            <a:endParaRPr lang="de-DE" dirty="0"/>
          </a:p>
          <a:p>
            <a:endParaRPr lang="en-US" dirty="0"/>
          </a:p>
        </p:txBody>
      </p:sp>
    </p:spTree>
    <p:extLst>
      <p:ext uri="{BB962C8B-B14F-4D97-AF65-F5344CB8AC3E}">
        <p14:creationId xmlns:p14="http://schemas.microsoft.com/office/powerpoint/2010/main" val="1931466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5896" y="230628"/>
            <a:ext cx="4968552" cy="1569660"/>
          </a:xfrm>
          <a:prstGeom prst="rect">
            <a:avLst/>
          </a:prstGeom>
          <a:noFill/>
        </p:spPr>
        <p:txBody>
          <a:bodyPr wrap="square" rtlCol="0">
            <a:spAutoFit/>
          </a:bodyPr>
          <a:lstStyle/>
          <a:p>
            <a:r>
              <a:rPr lang="de-DE" sz="2400" dirty="0" smtClean="0"/>
              <a:t>„Sie müssen sich jetzt ganz klar entscheiden zwischen einer gerechteren Gesellschaft und einem ökologischen Kollaps.“</a:t>
            </a:r>
            <a:endParaRPr lang="de-DE" sz="2400" dirty="0"/>
          </a:p>
        </p:txBody>
      </p:sp>
      <p:pic>
        <p:nvPicPr>
          <p:cNvPr id="4" name="Grafik 3"/>
          <p:cNvPicPr>
            <a:picLocks noChangeAspect="1"/>
          </p:cNvPicPr>
          <p:nvPr/>
        </p:nvPicPr>
        <p:blipFill>
          <a:blip r:embed="rId2"/>
          <a:stretch>
            <a:fillRect/>
          </a:stretch>
        </p:blipFill>
        <p:spPr>
          <a:xfrm>
            <a:off x="5436096" y="3276471"/>
            <a:ext cx="2808312" cy="2697655"/>
          </a:xfrm>
          <a:prstGeom prst="rect">
            <a:avLst/>
          </a:prstGeom>
        </p:spPr>
      </p:pic>
      <p:pic>
        <p:nvPicPr>
          <p:cNvPr id="5" name="Grafik 4"/>
          <p:cNvPicPr>
            <a:picLocks noChangeAspect="1"/>
          </p:cNvPicPr>
          <p:nvPr/>
        </p:nvPicPr>
        <p:blipFill>
          <a:blip r:embed="rId3"/>
          <a:stretch>
            <a:fillRect/>
          </a:stretch>
        </p:blipFill>
        <p:spPr>
          <a:xfrm>
            <a:off x="251520" y="230628"/>
            <a:ext cx="3230782" cy="2900722"/>
          </a:xfrm>
          <a:prstGeom prst="rect">
            <a:avLst/>
          </a:prstGeom>
        </p:spPr>
      </p:pic>
      <p:sp>
        <p:nvSpPr>
          <p:cNvPr id="6" name="Textfeld 5"/>
          <p:cNvSpPr txBox="1"/>
          <p:nvPr/>
        </p:nvSpPr>
        <p:spPr>
          <a:xfrm>
            <a:off x="755576" y="3894147"/>
            <a:ext cx="4536504" cy="830997"/>
          </a:xfrm>
          <a:prstGeom prst="rect">
            <a:avLst/>
          </a:prstGeom>
          <a:noFill/>
        </p:spPr>
        <p:txBody>
          <a:bodyPr wrap="square" rtlCol="0">
            <a:spAutoFit/>
          </a:bodyPr>
          <a:lstStyle/>
          <a:p>
            <a:r>
              <a:rPr lang="de-DE" sz="2400" dirty="0" smtClean="0"/>
              <a:t>„Es muss doch einen anderen Weg geben als soziale Gerechtigkeit.“</a:t>
            </a:r>
            <a:endParaRPr lang="de-DE" sz="2400" dirty="0"/>
          </a:p>
        </p:txBody>
      </p:sp>
    </p:spTree>
    <p:extLst>
      <p:ext uri="{BB962C8B-B14F-4D97-AF65-F5344CB8AC3E}">
        <p14:creationId xmlns:p14="http://schemas.microsoft.com/office/powerpoint/2010/main" val="1421253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dirty="0" smtClean="0"/>
              <a:t>Das Steuersystem hat eine Gerechtigkeits- </a:t>
            </a:r>
            <a:r>
              <a:rPr lang="de-DE" sz="3600" dirty="0" err="1" smtClean="0"/>
              <a:t>lücke</a:t>
            </a:r>
            <a:r>
              <a:rPr lang="de-DE" sz="3600" dirty="0" smtClean="0"/>
              <a:t> und ist ungerechter geworden</a:t>
            </a:r>
            <a:endParaRPr lang="en-US" sz="4800" dirty="0"/>
          </a:p>
        </p:txBody>
      </p:sp>
      <p:sp>
        <p:nvSpPr>
          <p:cNvPr id="3" name="Inhaltsplatzhalter 2"/>
          <p:cNvSpPr>
            <a:spLocks noGrp="1"/>
          </p:cNvSpPr>
          <p:nvPr>
            <p:ph idx="1"/>
          </p:nvPr>
        </p:nvSpPr>
        <p:spPr/>
        <p:txBody>
          <a:bodyPr>
            <a:normAutofit fontScale="85000" lnSpcReduction="20000"/>
          </a:bodyPr>
          <a:lstStyle/>
          <a:p>
            <a:pPr lvl="0"/>
            <a:r>
              <a:rPr lang="de-DE" dirty="0"/>
              <a:t>1991: Abschaffung der Börsenumsatzsteuer </a:t>
            </a:r>
            <a:endParaRPr lang="en-US" dirty="0"/>
          </a:p>
          <a:p>
            <a:pPr lvl="0"/>
            <a:r>
              <a:rPr lang="de-DE" dirty="0"/>
              <a:t>1997: Aussetzung der Vermögensteuer</a:t>
            </a:r>
            <a:endParaRPr lang="en-US" dirty="0"/>
          </a:p>
          <a:p>
            <a:pPr lvl="0"/>
            <a:r>
              <a:rPr lang="de-DE" dirty="0"/>
              <a:t>1998: Abschaffung der Gewerbekapitalsteuer </a:t>
            </a:r>
            <a:endParaRPr lang="en-US" dirty="0"/>
          </a:p>
          <a:p>
            <a:pPr lvl="0"/>
            <a:r>
              <a:rPr lang="de-DE" dirty="0"/>
              <a:t>2001: Senkung von Unternehmensteuer und Spitzensteuersatz, Thesaurierung und Schachtelprivileg</a:t>
            </a:r>
            <a:endParaRPr lang="en-US" dirty="0"/>
          </a:p>
          <a:p>
            <a:r>
              <a:rPr lang="en-US" dirty="0"/>
              <a:t>2008: </a:t>
            </a:r>
            <a:r>
              <a:rPr lang="en-US" dirty="0" err="1"/>
              <a:t>Weitere</a:t>
            </a:r>
            <a:r>
              <a:rPr lang="en-US" dirty="0"/>
              <a:t> </a:t>
            </a:r>
            <a:r>
              <a:rPr lang="en-US" dirty="0" err="1"/>
              <a:t>Unternehmenssteuersenkung</a:t>
            </a:r>
            <a:r>
              <a:rPr lang="en-US" dirty="0"/>
              <a:t> (</a:t>
            </a:r>
            <a:r>
              <a:rPr lang="de-DE" dirty="0"/>
              <a:t>Körperschaftssteuer von 25 % auf 15 %)</a:t>
            </a:r>
            <a:endParaRPr lang="en-US" dirty="0"/>
          </a:p>
          <a:p>
            <a:pPr lvl="0"/>
            <a:r>
              <a:rPr lang="de-DE" dirty="0"/>
              <a:t>2009: Einführung einer anonymen und pauschalen Abgeltungsteuer für Kapitalerträge.</a:t>
            </a:r>
            <a:endParaRPr lang="en-US" dirty="0"/>
          </a:p>
          <a:p>
            <a:pPr lvl="0"/>
            <a:r>
              <a:rPr lang="de-DE" dirty="0"/>
              <a:t>2006/2014/ ???  BVerfG verfassungswidrige Ausnahmen für große Erbschaften</a:t>
            </a:r>
            <a:endParaRPr lang="en-US" dirty="0"/>
          </a:p>
          <a:p>
            <a:endParaRPr lang="en-US" dirty="0"/>
          </a:p>
        </p:txBody>
      </p:sp>
      <p:sp>
        <p:nvSpPr>
          <p:cNvPr id="5" name="Gewitterblitz 4" desc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ewitterblitz 7" desc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8370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611560" y="188640"/>
            <a:ext cx="7992888" cy="6009111"/>
          </a:xfrm>
          <a:prstGeom prst="rect">
            <a:avLst/>
          </a:prstGeom>
        </p:spPr>
      </p:pic>
      <p:sp>
        <p:nvSpPr>
          <p:cNvPr id="3" name="Textfeld 2"/>
          <p:cNvSpPr txBox="1"/>
          <p:nvPr/>
        </p:nvSpPr>
        <p:spPr>
          <a:xfrm>
            <a:off x="611561" y="6197751"/>
            <a:ext cx="5976664" cy="523220"/>
          </a:xfrm>
          <a:prstGeom prst="rect">
            <a:avLst/>
          </a:prstGeom>
          <a:noFill/>
        </p:spPr>
        <p:txBody>
          <a:bodyPr wrap="square" rtlCol="0">
            <a:spAutoFit/>
          </a:bodyPr>
          <a:lstStyle/>
          <a:p>
            <a:r>
              <a:rPr lang="de-DE" sz="1400" dirty="0"/>
              <a:t>Quelle: https://www.wirtschaftsdienst.eu/inhalt/jahr/2021/heft/4/beitrag/die-verteilung-der-steuer-und-abgabenlast.html</a:t>
            </a:r>
          </a:p>
        </p:txBody>
      </p:sp>
    </p:spTree>
    <p:extLst>
      <p:ext uri="{BB962C8B-B14F-4D97-AF65-F5344CB8AC3E}">
        <p14:creationId xmlns:p14="http://schemas.microsoft.com/office/powerpoint/2010/main" val="3343823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827584" y="332656"/>
            <a:ext cx="7704856" cy="5637700"/>
          </a:xfrm>
          <a:prstGeom prst="rect">
            <a:avLst/>
          </a:prstGeom>
        </p:spPr>
      </p:pic>
      <p:sp>
        <p:nvSpPr>
          <p:cNvPr id="4" name="Textfeld 3"/>
          <p:cNvSpPr txBox="1"/>
          <p:nvPr/>
        </p:nvSpPr>
        <p:spPr>
          <a:xfrm>
            <a:off x="611561" y="6197751"/>
            <a:ext cx="5976664" cy="307777"/>
          </a:xfrm>
          <a:prstGeom prst="rect">
            <a:avLst/>
          </a:prstGeom>
          <a:noFill/>
        </p:spPr>
        <p:txBody>
          <a:bodyPr wrap="square" rtlCol="0">
            <a:spAutoFit/>
          </a:bodyPr>
          <a:lstStyle/>
          <a:p>
            <a:r>
              <a:rPr lang="de-DE" sz="1400" dirty="0"/>
              <a:t>Quelle: https://www.unrisd.org/en/library/publications/crises-of-inequality</a:t>
            </a:r>
          </a:p>
        </p:txBody>
      </p:sp>
    </p:spTree>
    <p:extLst>
      <p:ext uri="{BB962C8B-B14F-4D97-AF65-F5344CB8AC3E}">
        <p14:creationId xmlns:p14="http://schemas.microsoft.com/office/powerpoint/2010/main" val="4177567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Wessen Position ist das?</a:t>
            </a:r>
            <a:endParaRPr lang="de-DE" dirty="0"/>
          </a:p>
        </p:txBody>
      </p:sp>
      <p:sp>
        <p:nvSpPr>
          <p:cNvPr id="3" name="Inhaltsplatzhalter 2"/>
          <p:cNvSpPr>
            <a:spLocks noGrp="1"/>
          </p:cNvSpPr>
          <p:nvPr>
            <p:ph idx="1"/>
          </p:nvPr>
        </p:nvSpPr>
        <p:spPr/>
        <p:txBody>
          <a:bodyPr>
            <a:noAutofit/>
          </a:bodyPr>
          <a:lstStyle/>
          <a:p>
            <a:pPr marL="0" indent="0">
              <a:buNone/>
            </a:pPr>
            <a:r>
              <a:rPr lang="de-DE" sz="2200" dirty="0" smtClean="0"/>
              <a:t>„</a:t>
            </a:r>
            <a:r>
              <a:rPr lang="de-DE" sz="2200" i="1" dirty="0" smtClean="0"/>
              <a:t>Hohe Ungleichheit … wirkt sich negativ auf das Wirtschaftswachstum aus und gefährdet den gesellschaftlichen Zusammenhalt sowie die Funktionsfähigkeit von Demokratien weltweit.“</a:t>
            </a:r>
          </a:p>
          <a:p>
            <a:pPr marL="0" indent="0">
              <a:buNone/>
            </a:pPr>
            <a:r>
              <a:rPr lang="de-DE" sz="2200" dirty="0" smtClean="0"/>
              <a:t>„</a:t>
            </a:r>
            <a:r>
              <a:rPr lang="de-DE" sz="2200" i="1" dirty="0" smtClean="0"/>
              <a:t>Die Reduzierung von Ungleichheit ist … eine der zentralen Zukunftsaufgaben der Menschheit.</a:t>
            </a:r>
            <a:r>
              <a:rPr lang="de-DE" sz="2200" dirty="0" smtClean="0"/>
              <a:t>“</a:t>
            </a:r>
          </a:p>
          <a:p>
            <a:pPr marL="0" indent="0">
              <a:buNone/>
            </a:pPr>
            <a:r>
              <a:rPr lang="de-DE" sz="2200" dirty="0" smtClean="0"/>
              <a:t>„</a:t>
            </a:r>
            <a:r>
              <a:rPr lang="de-DE" sz="2200" i="1" dirty="0" smtClean="0"/>
              <a:t>Die Reduzierung von Ungleichheit erfordert gezielte politische Maßnahmen und ergibt sich nicht automatisch. Diese werden in der Praxis jedoch oft durch mangelnden politischen Willen, Korruption und Einflussnahme von Menschen hoher Einkommensgruppen auf Politik und Institutionen erschwert.“</a:t>
            </a:r>
            <a:endParaRPr lang="de-DE" sz="2200" dirty="0" smtClean="0"/>
          </a:p>
          <a:p>
            <a:pPr marL="0" indent="0">
              <a:buNone/>
            </a:pPr>
            <a:r>
              <a:rPr lang="de-DE" sz="2200" i="1" dirty="0" smtClean="0"/>
              <a:t>„Regierungen sollten unfaire Steuerprivilegien beseitigen und verstärkt auf progressiv wirkende Steuern wie zum Beispiel Unternehmens- und Vermögenssteuern setzen.“</a:t>
            </a:r>
            <a:endParaRPr lang="de-DE" sz="2200" dirty="0"/>
          </a:p>
        </p:txBody>
      </p:sp>
    </p:spTree>
    <p:extLst>
      <p:ext uri="{BB962C8B-B14F-4D97-AF65-F5344CB8AC3E}">
        <p14:creationId xmlns:p14="http://schemas.microsoft.com/office/powerpoint/2010/main" val="1263230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Gerechtigkeitslücken im Steuersystem und die Transformation</a:t>
            </a:r>
            <a:endParaRPr lang="de-DE" dirty="0"/>
          </a:p>
        </p:txBody>
      </p:sp>
      <p:sp>
        <p:nvSpPr>
          <p:cNvPr id="3" name="Inhaltsplatzhalter 2"/>
          <p:cNvSpPr>
            <a:spLocks noGrp="1"/>
          </p:cNvSpPr>
          <p:nvPr>
            <p:ph idx="1"/>
          </p:nvPr>
        </p:nvSpPr>
        <p:spPr/>
        <p:txBody>
          <a:bodyPr>
            <a:normAutofit fontScale="85000" lnSpcReduction="20000"/>
          </a:bodyPr>
          <a:lstStyle/>
          <a:p>
            <a:pPr marL="0" indent="0">
              <a:buNone/>
            </a:pPr>
            <a:r>
              <a:rPr lang="de-DE" sz="2800" dirty="0" smtClean="0"/>
              <a:t>Option 1: </a:t>
            </a:r>
            <a:r>
              <a:rPr lang="de-DE" sz="2800" dirty="0"/>
              <a:t>Ö</a:t>
            </a:r>
            <a:r>
              <a:rPr lang="de-DE" sz="2800" dirty="0" smtClean="0"/>
              <a:t>kologische Transformation</a:t>
            </a:r>
            <a:r>
              <a:rPr lang="de-DE" dirty="0"/>
              <a:t>	</a:t>
            </a:r>
            <a:endParaRPr lang="de-DE" dirty="0" smtClean="0"/>
          </a:p>
          <a:p>
            <a:pPr lvl="1"/>
            <a:r>
              <a:rPr lang="de-DE" dirty="0" smtClean="0"/>
              <a:t>Kosten durch CO2-Preis und Abbau von umweltschädlichen Subventionen finanziert</a:t>
            </a:r>
            <a:endParaRPr lang="de-DE" dirty="0"/>
          </a:p>
          <a:p>
            <a:pPr lvl="1">
              <a:buFont typeface="Wingdings" panose="05000000000000000000" pitchFamily="2" charset="2"/>
              <a:buChar char="à"/>
            </a:pPr>
            <a:r>
              <a:rPr lang="de-DE" dirty="0" smtClean="0">
                <a:sym typeface="Wingdings" panose="05000000000000000000" pitchFamily="2" charset="2"/>
              </a:rPr>
              <a:t>Hohe Zusatzkosten für Menschen mit altem Auto in schlecht gedämmtem Haus auf dem Land</a:t>
            </a:r>
            <a:endParaRPr lang="de-DE" dirty="0">
              <a:sym typeface="Wingdings" panose="05000000000000000000" pitchFamily="2" charset="2"/>
            </a:endParaRPr>
          </a:p>
          <a:p>
            <a:pPr marL="57150" indent="0">
              <a:buNone/>
            </a:pPr>
            <a:r>
              <a:rPr lang="de-DE" sz="2800" dirty="0">
                <a:sym typeface="Wingdings" panose="05000000000000000000" pitchFamily="2" charset="2"/>
              </a:rPr>
              <a:t>Option 2: Ökologische Transformation mit </a:t>
            </a:r>
            <a:r>
              <a:rPr lang="de-DE" sz="2800" dirty="0" smtClean="0">
                <a:sym typeface="Wingdings" panose="05000000000000000000" pitchFamily="2" charset="2"/>
              </a:rPr>
              <a:t>Ausgleich</a:t>
            </a:r>
          </a:p>
          <a:p>
            <a:pPr lvl="1">
              <a:buFont typeface="Wingdings" panose="05000000000000000000" pitchFamily="2" charset="2"/>
              <a:buChar char="à"/>
            </a:pPr>
            <a:r>
              <a:rPr lang="de-DE" dirty="0" smtClean="0"/>
              <a:t>Klimaprämie bis zu 1.000 Euro, ca. €10 Milliarden Umverteilungseffekt</a:t>
            </a:r>
          </a:p>
          <a:p>
            <a:pPr lvl="1">
              <a:buFont typeface="Wingdings" panose="05000000000000000000" pitchFamily="2" charset="2"/>
              <a:buChar char="à"/>
            </a:pPr>
            <a:r>
              <a:rPr lang="de-DE" dirty="0" smtClean="0"/>
              <a:t>fehlende Mittel für Transformation</a:t>
            </a:r>
          </a:p>
          <a:p>
            <a:pPr marL="57150" indent="0">
              <a:buNone/>
            </a:pPr>
            <a:r>
              <a:rPr lang="de-DE" sz="2800" dirty="0" smtClean="0">
                <a:sym typeface="Wingdings" panose="05000000000000000000" pitchFamily="2" charset="2"/>
              </a:rPr>
              <a:t>Option 3: Sozial-ökologische Transformation</a:t>
            </a:r>
          </a:p>
          <a:p>
            <a:pPr lvl="1"/>
            <a:r>
              <a:rPr lang="de-DE" dirty="0" smtClean="0">
                <a:sym typeface="Wingdings" panose="05000000000000000000" pitchFamily="2" charset="2"/>
              </a:rPr>
              <a:t>Vermögenseinkommen mindestens wie Arbeit besteuern, Gerechtigkeitslücken schließen</a:t>
            </a:r>
            <a:endParaRPr lang="de-DE" dirty="0" smtClean="0"/>
          </a:p>
          <a:p>
            <a:pPr lvl="1">
              <a:buFont typeface="Wingdings" panose="05000000000000000000" pitchFamily="2" charset="2"/>
              <a:buChar char="à"/>
            </a:pPr>
            <a:r>
              <a:rPr lang="de-DE" dirty="0" smtClean="0">
                <a:sym typeface="Wingdings" panose="05000000000000000000" pitchFamily="2" charset="2"/>
              </a:rPr>
              <a:t>€100 Milliarden Umverteilungseffekt, freie Mittel</a:t>
            </a:r>
          </a:p>
          <a:p>
            <a:pPr marL="57150" indent="0">
              <a:buNone/>
            </a:pPr>
            <a:endParaRPr lang="de-DE" sz="3000" dirty="0" smtClean="0">
              <a:sym typeface="Wingdings" panose="05000000000000000000" pitchFamily="2" charset="2"/>
            </a:endParaRPr>
          </a:p>
        </p:txBody>
      </p:sp>
    </p:spTree>
    <p:extLst>
      <p:ext uri="{BB962C8B-B14F-4D97-AF65-F5344CB8AC3E}">
        <p14:creationId xmlns:p14="http://schemas.microsoft.com/office/powerpoint/2010/main" val="1768705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de-DE" sz="3600" dirty="0" smtClean="0"/>
              <a:t>Auf einer Skala von 1 bis 10, wie </a:t>
            </a:r>
            <a:r>
              <a:rPr lang="de-DE" sz="3600" dirty="0" smtClean="0"/>
              <a:t>gut kennen Sie das deutsche Steuersystem?</a:t>
            </a:r>
            <a:endParaRPr lang="de-DE" sz="3600" dirty="0"/>
          </a:p>
        </p:txBody>
      </p:sp>
      <p:sp>
        <p:nvSpPr>
          <p:cNvPr id="5" name="Textplatzhalter 4" hidden="1"/>
          <p:cNvSpPr>
            <a:spLocks noGrp="1"/>
          </p:cNvSpPr>
          <p:nvPr>
            <p:ph type="body" idx="1"/>
          </p:nvPr>
        </p:nvSpPr>
        <p:spPr/>
        <p:txBody>
          <a:bodyPr/>
          <a:lstStyle/>
          <a:p>
            <a:endParaRPr lang="de-DE"/>
          </a:p>
        </p:txBody>
      </p:sp>
      <p:sp>
        <p:nvSpPr>
          <p:cNvPr id="59" name="MeetingNumber"/>
          <p:cNvSpPr txBox="1"/>
          <p:nvPr>
            <p:custDataLst>
              <p:tags r:id="rId2"/>
            </p:custDataLst>
          </p:nvPr>
        </p:nvSpPr>
        <p:spPr>
          <a:xfrm>
            <a:off x="2962360" y="6237312"/>
            <a:ext cx="3207546" cy="369332"/>
          </a:xfrm>
          <a:prstGeom prst="rect">
            <a:avLst/>
          </a:prstGeom>
          <a:noFill/>
        </p:spPr>
        <p:txBody>
          <a:bodyPr vert="horz" wrap="none" rtlCol="0">
            <a:spAutoFit/>
          </a:bodyPr>
          <a:lstStyle/>
          <a:p>
            <a:pPr algn="ctr"/>
            <a:r>
              <a:rPr lang="de-DE" smtClean="0"/>
              <a:t>Join: </a:t>
            </a:r>
            <a:r>
              <a:rPr lang="de-DE" b="1" smtClean="0"/>
              <a:t>vevox.app</a:t>
            </a:r>
            <a:r>
              <a:rPr lang="de-DE" smtClean="0"/>
              <a:t> ID: </a:t>
            </a:r>
            <a:r>
              <a:rPr lang="de-DE" b="1" smtClean="0"/>
              <a:t>127-897-214</a:t>
            </a:r>
            <a:endParaRPr lang="de-DE" b="1" dirty="0"/>
          </a:p>
        </p:txBody>
      </p:sp>
      <p:sp>
        <p:nvSpPr>
          <p:cNvPr id="60" name="VoteNow"/>
          <p:cNvSpPr/>
          <p:nvPr/>
        </p:nvSpPr>
        <p:spPr>
          <a:xfrm>
            <a:off x="1230284" y="6237312"/>
            <a:ext cx="1270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ctr"/>
            <a:r>
              <a:rPr lang="de-DE" dirty="0" smtClean="0"/>
              <a:t>POLL OPEN</a:t>
            </a:r>
            <a:endParaRPr lang="de-DE" dirty="0"/>
          </a:p>
        </p:txBody>
      </p:sp>
      <p:sp>
        <p:nvSpPr>
          <p:cNvPr id="61" name="OpenQuestion"/>
          <p:cNvSpPr/>
          <p:nvPr>
            <p:custDataLst>
              <p:tags r:id="rId3"/>
            </p:custDataLst>
          </p:nvPr>
        </p:nvSpPr>
        <p:spPr>
          <a:xfrm>
            <a:off x="7874000" y="7004278"/>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de-DE" sz="800" smtClean="0"/>
              <a:t>Vote Trigger</a:t>
            </a:r>
            <a:endParaRPr lang="de-DE" sz="800"/>
          </a:p>
        </p:txBody>
      </p:sp>
      <p:sp>
        <p:nvSpPr>
          <p:cNvPr id="62" name="Value_0" hidden="1"/>
          <p:cNvSpPr txBox="1"/>
          <p:nvPr>
            <p:custDataLst>
              <p:tags r:id="rId4"/>
            </p:custDataLst>
          </p:nvPr>
        </p:nvSpPr>
        <p:spPr>
          <a:xfrm>
            <a:off x="755940"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63" name="Bar_0" hidden="1"/>
          <p:cNvSpPr/>
          <p:nvPr>
            <p:custDataLst>
              <p:tags r:id="rId5"/>
            </p:custDataLst>
          </p:nvPr>
        </p:nvSpPr>
        <p:spPr>
          <a:xfrm>
            <a:off x="539496" y="5568276"/>
            <a:ext cx="740664"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Value_1" hidden="1"/>
          <p:cNvSpPr txBox="1"/>
          <p:nvPr>
            <p:custDataLst>
              <p:tags r:id="rId6"/>
            </p:custDataLst>
          </p:nvPr>
        </p:nvSpPr>
        <p:spPr>
          <a:xfrm>
            <a:off x="1578899"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65" name="Bar_1" hidden="1"/>
          <p:cNvSpPr/>
          <p:nvPr>
            <p:custDataLst>
              <p:tags r:id="rId7"/>
            </p:custDataLst>
          </p:nvPr>
        </p:nvSpPr>
        <p:spPr>
          <a:xfrm>
            <a:off x="1362456" y="5568276"/>
            <a:ext cx="740664"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Value_2" hidden="1"/>
          <p:cNvSpPr txBox="1"/>
          <p:nvPr>
            <p:custDataLst>
              <p:tags r:id="rId8"/>
            </p:custDataLst>
          </p:nvPr>
        </p:nvSpPr>
        <p:spPr>
          <a:xfrm>
            <a:off x="2401860"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67" name="Bar_2" hidden="1"/>
          <p:cNvSpPr/>
          <p:nvPr>
            <p:custDataLst>
              <p:tags r:id="rId9"/>
            </p:custDataLst>
          </p:nvPr>
        </p:nvSpPr>
        <p:spPr>
          <a:xfrm>
            <a:off x="2185416" y="5568276"/>
            <a:ext cx="740664"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Value_3" hidden="1"/>
          <p:cNvSpPr txBox="1"/>
          <p:nvPr>
            <p:custDataLst>
              <p:tags r:id="rId10"/>
            </p:custDataLst>
          </p:nvPr>
        </p:nvSpPr>
        <p:spPr>
          <a:xfrm>
            <a:off x="3224820"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69" name="Bar_3" hidden="1"/>
          <p:cNvSpPr/>
          <p:nvPr>
            <p:custDataLst>
              <p:tags r:id="rId11"/>
            </p:custDataLst>
          </p:nvPr>
        </p:nvSpPr>
        <p:spPr>
          <a:xfrm>
            <a:off x="3008376" y="5568276"/>
            <a:ext cx="740664"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Value_4" hidden="1"/>
          <p:cNvSpPr txBox="1"/>
          <p:nvPr>
            <p:custDataLst>
              <p:tags r:id="rId12"/>
            </p:custDataLst>
          </p:nvPr>
        </p:nvSpPr>
        <p:spPr>
          <a:xfrm>
            <a:off x="4047779"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71" name="Bar_4" hidden="1"/>
          <p:cNvSpPr/>
          <p:nvPr>
            <p:custDataLst>
              <p:tags r:id="rId13"/>
            </p:custDataLst>
          </p:nvPr>
        </p:nvSpPr>
        <p:spPr>
          <a:xfrm>
            <a:off x="3831336" y="5568276"/>
            <a:ext cx="740664"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Value_5" hidden="1"/>
          <p:cNvSpPr txBox="1"/>
          <p:nvPr>
            <p:custDataLst>
              <p:tags r:id="rId14"/>
            </p:custDataLst>
          </p:nvPr>
        </p:nvSpPr>
        <p:spPr>
          <a:xfrm>
            <a:off x="4870740"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73" name="Bar_5" hidden="1"/>
          <p:cNvSpPr/>
          <p:nvPr>
            <p:custDataLst>
              <p:tags r:id="rId15"/>
            </p:custDataLst>
          </p:nvPr>
        </p:nvSpPr>
        <p:spPr>
          <a:xfrm>
            <a:off x="4654296" y="5568276"/>
            <a:ext cx="740664"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Value_6" hidden="1"/>
          <p:cNvSpPr txBox="1"/>
          <p:nvPr>
            <p:custDataLst>
              <p:tags r:id="rId16"/>
            </p:custDataLst>
          </p:nvPr>
        </p:nvSpPr>
        <p:spPr>
          <a:xfrm>
            <a:off x="5693699"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75" name="Bar_6" hidden="1"/>
          <p:cNvSpPr/>
          <p:nvPr>
            <p:custDataLst>
              <p:tags r:id="rId17"/>
            </p:custDataLst>
          </p:nvPr>
        </p:nvSpPr>
        <p:spPr>
          <a:xfrm>
            <a:off x="5477256" y="5568276"/>
            <a:ext cx="740664"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Value_7" hidden="1"/>
          <p:cNvSpPr txBox="1"/>
          <p:nvPr>
            <p:custDataLst>
              <p:tags r:id="rId18"/>
            </p:custDataLst>
          </p:nvPr>
        </p:nvSpPr>
        <p:spPr>
          <a:xfrm>
            <a:off x="6516659"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77" name="Bar_7" hidden="1"/>
          <p:cNvSpPr/>
          <p:nvPr>
            <p:custDataLst>
              <p:tags r:id="rId19"/>
            </p:custDataLst>
          </p:nvPr>
        </p:nvSpPr>
        <p:spPr>
          <a:xfrm>
            <a:off x="6300215" y="5568276"/>
            <a:ext cx="740664"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Value_8" hidden="1"/>
          <p:cNvSpPr txBox="1"/>
          <p:nvPr>
            <p:custDataLst>
              <p:tags r:id="rId20"/>
            </p:custDataLst>
          </p:nvPr>
        </p:nvSpPr>
        <p:spPr>
          <a:xfrm>
            <a:off x="7339619"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79" name="Bar_8" hidden="1"/>
          <p:cNvSpPr/>
          <p:nvPr>
            <p:custDataLst>
              <p:tags r:id="rId21"/>
            </p:custDataLst>
          </p:nvPr>
        </p:nvSpPr>
        <p:spPr>
          <a:xfrm>
            <a:off x="7123175" y="5568276"/>
            <a:ext cx="740664"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Value_9" hidden="1"/>
          <p:cNvSpPr txBox="1"/>
          <p:nvPr>
            <p:custDataLst>
              <p:tags r:id="rId22"/>
            </p:custDataLst>
          </p:nvPr>
        </p:nvSpPr>
        <p:spPr>
          <a:xfrm>
            <a:off x="8162579"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81" name="Bar_9" hidden="1"/>
          <p:cNvSpPr/>
          <p:nvPr>
            <p:custDataLst>
              <p:tags r:id="rId23"/>
            </p:custDataLst>
          </p:nvPr>
        </p:nvSpPr>
        <p:spPr>
          <a:xfrm>
            <a:off x="7946135" y="5568276"/>
            <a:ext cx="740664"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0" name="Average" hidden="1"/>
          <p:cNvGrpSpPr/>
          <p:nvPr>
            <p:custDataLst>
              <p:tags r:id="rId24"/>
            </p:custDataLst>
          </p:nvPr>
        </p:nvGrpSpPr>
        <p:grpSpPr>
          <a:xfrm>
            <a:off x="457200" y="1600200"/>
            <a:ext cx="8229600" cy="450564"/>
            <a:chOff x="334682" y="1494172"/>
            <a:chExt cx="4536059" cy="450564"/>
          </a:xfrm>
        </p:grpSpPr>
        <p:sp>
          <p:nvSpPr>
            <p:cNvPr id="88" name="AverageDescription" hidden="1"/>
            <p:cNvSpPr txBox="1"/>
            <p:nvPr>
              <p:custDataLst>
                <p:tags r:id="rId47"/>
              </p:custDataLst>
            </p:nvPr>
          </p:nvSpPr>
          <p:spPr>
            <a:xfrm>
              <a:off x="334682" y="1513849"/>
              <a:ext cx="2268030" cy="430887"/>
            </a:xfrm>
            <a:prstGeom prst="rect">
              <a:avLst/>
            </a:prstGeom>
            <a:noFill/>
          </p:spPr>
          <p:txBody>
            <a:bodyPr vert="horz" wrap="square" rtlCol="0">
              <a:spAutoFit/>
            </a:bodyPr>
            <a:lstStyle/>
            <a:p>
              <a:pPr algn="r"/>
              <a:r>
                <a:rPr lang="de-DE" sz="2200" dirty="0" smtClean="0"/>
                <a:t>Durchschnitt:</a:t>
              </a:r>
              <a:endParaRPr lang="de-DE" sz="2200" dirty="0"/>
            </a:p>
          </p:txBody>
        </p:sp>
        <p:sp>
          <p:nvSpPr>
            <p:cNvPr id="89" name="AverageValue" hidden="1"/>
            <p:cNvSpPr txBox="1"/>
            <p:nvPr>
              <p:custDataLst>
                <p:tags r:id="rId48"/>
              </p:custDataLst>
            </p:nvPr>
          </p:nvSpPr>
          <p:spPr>
            <a:xfrm>
              <a:off x="2602712" y="1494172"/>
              <a:ext cx="2268029" cy="430887"/>
            </a:xfrm>
            <a:prstGeom prst="rect">
              <a:avLst/>
            </a:prstGeom>
            <a:noFill/>
          </p:spPr>
          <p:txBody>
            <a:bodyPr vert="horz" wrap="square" rtlCol="0">
              <a:spAutoFit/>
            </a:bodyPr>
            <a:lstStyle/>
            <a:p>
              <a:r>
                <a:rPr lang="de-DE" sz="2200" smtClean="0"/>
                <a:t>0</a:t>
              </a:r>
              <a:endParaRPr lang="de-DE" sz="2200" dirty="0"/>
            </a:p>
          </p:txBody>
        </p:sp>
      </p:grpSp>
      <p:grpSp>
        <p:nvGrpSpPr>
          <p:cNvPr id="10" name="BottomAxis"/>
          <p:cNvGrpSpPr/>
          <p:nvPr>
            <p:custDataLst>
              <p:tags r:id="rId25"/>
            </p:custDataLst>
          </p:nvPr>
        </p:nvGrpSpPr>
        <p:grpSpPr>
          <a:xfrm>
            <a:off x="457200" y="5695275"/>
            <a:ext cx="8229600" cy="430887"/>
            <a:chOff x="457200" y="5695275"/>
            <a:chExt cx="8229600" cy="430887"/>
          </a:xfrm>
        </p:grpSpPr>
        <p:cxnSp>
          <p:nvCxnSpPr>
            <p:cNvPr id="91" name="AxisLine_Bottom"/>
            <p:cNvCxnSpPr/>
            <p:nvPr>
              <p:custDataLst>
                <p:tags r:id="rId26"/>
              </p:custDataLst>
            </p:nvPr>
          </p:nvCxnSpPr>
          <p:spPr>
            <a:xfrm>
              <a:off x="457200" y="5695276"/>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AxisLabel_Bottom_0"/>
            <p:cNvSpPr txBox="1"/>
            <p:nvPr>
              <p:custDataLst>
                <p:tags r:id="rId27"/>
              </p:custDataLst>
            </p:nvPr>
          </p:nvSpPr>
          <p:spPr>
            <a:xfrm>
              <a:off x="746161" y="5695275"/>
              <a:ext cx="327334" cy="430887"/>
            </a:xfrm>
            <a:prstGeom prst="rect">
              <a:avLst/>
            </a:prstGeom>
            <a:noFill/>
          </p:spPr>
          <p:txBody>
            <a:bodyPr vert="horz" wrap="none" rtlCol="0">
              <a:spAutoFit/>
            </a:bodyPr>
            <a:lstStyle/>
            <a:p>
              <a:r>
                <a:rPr lang="de-DE" sz="2200" smtClean="0"/>
                <a:t>1</a:t>
              </a:r>
              <a:endParaRPr lang="de-DE" sz="2200"/>
            </a:p>
          </p:txBody>
        </p:sp>
        <p:cxnSp>
          <p:nvCxnSpPr>
            <p:cNvPr id="93" name="AxisTag_Bottom_0"/>
            <p:cNvCxnSpPr/>
            <p:nvPr>
              <p:custDataLst>
                <p:tags r:id="rId28"/>
              </p:custDataLst>
            </p:nvPr>
          </p:nvCxnSpPr>
          <p:spPr>
            <a:xfrm>
              <a:off x="909828" y="5695276"/>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94" name="AxisLabel_Bottom_1"/>
            <p:cNvSpPr txBox="1"/>
            <p:nvPr>
              <p:custDataLst>
                <p:tags r:id="rId29"/>
              </p:custDataLst>
            </p:nvPr>
          </p:nvSpPr>
          <p:spPr>
            <a:xfrm>
              <a:off x="1569121" y="5695275"/>
              <a:ext cx="327334" cy="430887"/>
            </a:xfrm>
            <a:prstGeom prst="rect">
              <a:avLst/>
            </a:prstGeom>
            <a:noFill/>
          </p:spPr>
          <p:txBody>
            <a:bodyPr vert="horz" wrap="none" rtlCol="0">
              <a:spAutoFit/>
            </a:bodyPr>
            <a:lstStyle/>
            <a:p>
              <a:r>
                <a:rPr lang="de-DE" sz="2200" smtClean="0"/>
                <a:t>2</a:t>
              </a:r>
              <a:endParaRPr lang="de-DE" sz="2200"/>
            </a:p>
          </p:txBody>
        </p:sp>
        <p:cxnSp>
          <p:nvCxnSpPr>
            <p:cNvPr id="95" name="AxisTag_Bottom_1"/>
            <p:cNvCxnSpPr/>
            <p:nvPr>
              <p:custDataLst>
                <p:tags r:id="rId30"/>
              </p:custDataLst>
            </p:nvPr>
          </p:nvCxnSpPr>
          <p:spPr>
            <a:xfrm>
              <a:off x="1732788" y="5695276"/>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96" name="AxisLabel_Bottom_2"/>
            <p:cNvSpPr txBox="1"/>
            <p:nvPr>
              <p:custDataLst>
                <p:tags r:id="rId31"/>
              </p:custDataLst>
            </p:nvPr>
          </p:nvSpPr>
          <p:spPr>
            <a:xfrm>
              <a:off x="2392081" y="5695275"/>
              <a:ext cx="327334" cy="430887"/>
            </a:xfrm>
            <a:prstGeom prst="rect">
              <a:avLst/>
            </a:prstGeom>
            <a:noFill/>
          </p:spPr>
          <p:txBody>
            <a:bodyPr vert="horz" wrap="none" rtlCol="0">
              <a:spAutoFit/>
            </a:bodyPr>
            <a:lstStyle/>
            <a:p>
              <a:r>
                <a:rPr lang="de-DE" sz="2200" smtClean="0"/>
                <a:t>3</a:t>
              </a:r>
              <a:endParaRPr lang="de-DE" sz="2200"/>
            </a:p>
          </p:txBody>
        </p:sp>
        <p:cxnSp>
          <p:nvCxnSpPr>
            <p:cNvPr id="97" name="AxisTag_Bottom_2"/>
            <p:cNvCxnSpPr/>
            <p:nvPr>
              <p:custDataLst>
                <p:tags r:id="rId32"/>
              </p:custDataLst>
            </p:nvPr>
          </p:nvCxnSpPr>
          <p:spPr>
            <a:xfrm>
              <a:off x="2555748" y="5695276"/>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98" name="AxisLabel_Bottom_3"/>
            <p:cNvSpPr txBox="1"/>
            <p:nvPr>
              <p:custDataLst>
                <p:tags r:id="rId33"/>
              </p:custDataLst>
            </p:nvPr>
          </p:nvSpPr>
          <p:spPr>
            <a:xfrm>
              <a:off x="3215041" y="5695275"/>
              <a:ext cx="327334" cy="430887"/>
            </a:xfrm>
            <a:prstGeom prst="rect">
              <a:avLst/>
            </a:prstGeom>
            <a:noFill/>
          </p:spPr>
          <p:txBody>
            <a:bodyPr vert="horz" wrap="none" rtlCol="0">
              <a:spAutoFit/>
            </a:bodyPr>
            <a:lstStyle/>
            <a:p>
              <a:r>
                <a:rPr lang="de-DE" sz="2200" smtClean="0"/>
                <a:t>4</a:t>
              </a:r>
              <a:endParaRPr lang="de-DE" sz="2200"/>
            </a:p>
          </p:txBody>
        </p:sp>
        <p:cxnSp>
          <p:nvCxnSpPr>
            <p:cNvPr id="99" name="AxisTag_Bottom_3"/>
            <p:cNvCxnSpPr/>
            <p:nvPr>
              <p:custDataLst>
                <p:tags r:id="rId34"/>
              </p:custDataLst>
            </p:nvPr>
          </p:nvCxnSpPr>
          <p:spPr>
            <a:xfrm>
              <a:off x="3378708" y="5695276"/>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AxisLabel_Bottom_4"/>
            <p:cNvSpPr txBox="1"/>
            <p:nvPr>
              <p:custDataLst>
                <p:tags r:id="rId35"/>
              </p:custDataLst>
            </p:nvPr>
          </p:nvSpPr>
          <p:spPr>
            <a:xfrm>
              <a:off x="4038001" y="5695275"/>
              <a:ext cx="327334" cy="430887"/>
            </a:xfrm>
            <a:prstGeom prst="rect">
              <a:avLst/>
            </a:prstGeom>
            <a:noFill/>
          </p:spPr>
          <p:txBody>
            <a:bodyPr vert="horz" wrap="none" rtlCol="0">
              <a:spAutoFit/>
            </a:bodyPr>
            <a:lstStyle/>
            <a:p>
              <a:r>
                <a:rPr lang="de-DE" sz="2200" smtClean="0"/>
                <a:t>5</a:t>
              </a:r>
              <a:endParaRPr lang="de-DE" sz="2200"/>
            </a:p>
          </p:txBody>
        </p:sp>
        <p:cxnSp>
          <p:nvCxnSpPr>
            <p:cNvPr id="101" name="AxisTag_Bottom_4"/>
            <p:cNvCxnSpPr/>
            <p:nvPr>
              <p:custDataLst>
                <p:tags r:id="rId36"/>
              </p:custDataLst>
            </p:nvPr>
          </p:nvCxnSpPr>
          <p:spPr>
            <a:xfrm>
              <a:off x="4201668" y="5695276"/>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02" name="AxisLabel_Bottom_5"/>
            <p:cNvSpPr txBox="1"/>
            <p:nvPr>
              <p:custDataLst>
                <p:tags r:id="rId37"/>
              </p:custDataLst>
            </p:nvPr>
          </p:nvSpPr>
          <p:spPr>
            <a:xfrm>
              <a:off x="4860961" y="5695275"/>
              <a:ext cx="327334" cy="430887"/>
            </a:xfrm>
            <a:prstGeom prst="rect">
              <a:avLst/>
            </a:prstGeom>
            <a:noFill/>
          </p:spPr>
          <p:txBody>
            <a:bodyPr vert="horz" wrap="none" rtlCol="0">
              <a:spAutoFit/>
            </a:bodyPr>
            <a:lstStyle/>
            <a:p>
              <a:r>
                <a:rPr lang="de-DE" sz="2200" smtClean="0"/>
                <a:t>6</a:t>
              </a:r>
              <a:endParaRPr lang="de-DE" sz="2200"/>
            </a:p>
          </p:txBody>
        </p:sp>
        <p:cxnSp>
          <p:nvCxnSpPr>
            <p:cNvPr id="103" name="AxisTag_Bottom_5"/>
            <p:cNvCxnSpPr/>
            <p:nvPr>
              <p:custDataLst>
                <p:tags r:id="rId38"/>
              </p:custDataLst>
            </p:nvPr>
          </p:nvCxnSpPr>
          <p:spPr>
            <a:xfrm>
              <a:off x="5024628" y="5695276"/>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04" name="AxisLabel_Bottom_6"/>
            <p:cNvSpPr txBox="1"/>
            <p:nvPr>
              <p:custDataLst>
                <p:tags r:id="rId39"/>
              </p:custDataLst>
            </p:nvPr>
          </p:nvSpPr>
          <p:spPr>
            <a:xfrm>
              <a:off x="5683921" y="5695275"/>
              <a:ext cx="327334" cy="430887"/>
            </a:xfrm>
            <a:prstGeom prst="rect">
              <a:avLst/>
            </a:prstGeom>
            <a:noFill/>
          </p:spPr>
          <p:txBody>
            <a:bodyPr vert="horz" wrap="none" rtlCol="0">
              <a:spAutoFit/>
            </a:bodyPr>
            <a:lstStyle/>
            <a:p>
              <a:r>
                <a:rPr lang="de-DE" sz="2200" smtClean="0"/>
                <a:t>7</a:t>
              </a:r>
              <a:endParaRPr lang="de-DE" sz="2200"/>
            </a:p>
          </p:txBody>
        </p:sp>
        <p:cxnSp>
          <p:nvCxnSpPr>
            <p:cNvPr id="105" name="AxisTag_Bottom_6"/>
            <p:cNvCxnSpPr/>
            <p:nvPr>
              <p:custDataLst>
                <p:tags r:id="rId40"/>
              </p:custDataLst>
            </p:nvPr>
          </p:nvCxnSpPr>
          <p:spPr>
            <a:xfrm>
              <a:off x="5847588" y="5695276"/>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06" name="AxisLabel_Bottom_7"/>
            <p:cNvSpPr txBox="1"/>
            <p:nvPr>
              <p:custDataLst>
                <p:tags r:id="rId41"/>
              </p:custDataLst>
            </p:nvPr>
          </p:nvSpPr>
          <p:spPr>
            <a:xfrm>
              <a:off x="6506881" y="5695275"/>
              <a:ext cx="327334" cy="430887"/>
            </a:xfrm>
            <a:prstGeom prst="rect">
              <a:avLst/>
            </a:prstGeom>
            <a:noFill/>
          </p:spPr>
          <p:txBody>
            <a:bodyPr vert="horz" wrap="none" rtlCol="0">
              <a:spAutoFit/>
            </a:bodyPr>
            <a:lstStyle/>
            <a:p>
              <a:r>
                <a:rPr lang="de-DE" sz="2200" smtClean="0"/>
                <a:t>8</a:t>
              </a:r>
              <a:endParaRPr lang="de-DE" sz="2200"/>
            </a:p>
          </p:txBody>
        </p:sp>
        <p:cxnSp>
          <p:nvCxnSpPr>
            <p:cNvPr id="107" name="AxisTag_Bottom_7"/>
            <p:cNvCxnSpPr/>
            <p:nvPr>
              <p:custDataLst>
                <p:tags r:id="rId42"/>
              </p:custDataLst>
            </p:nvPr>
          </p:nvCxnSpPr>
          <p:spPr>
            <a:xfrm>
              <a:off x="6670548" y="5695276"/>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AxisLabel_Bottom_8"/>
            <p:cNvSpPr txBox="1"/>
            <p:nvPr>
              <p:custDataLst>
                <p:tags r:id="rId43"/>
              </p:custDataLst>
            </p:nvPr>
          </p:nvSpPr>
          <p:spPr>
            <a:xfrm>
              <a:off x="7329841" y="5695275"/>
              <a:ext cx="327334" cy="430887"/>
            </a:xfrm>
            <a:prstGeom prst="rect">
              <a:avLst/>
            </a:prstGeom>
            <a:noFill/>
          </p:spPr>
          <p:txBody>
            <a:bodyPr vert="horz" wrap="none" rtlCol="0">
              <a:spAutoFit/>
            </a:bodyPr>
            <a:lstStyle/>
            <a:p>
              <a:r>
                <a:rPr lang="de-DE" sz="2200" smtClean="0"/>
                <a:t>9</a:t>
              </a:r>
              <a:endParaRPr lang="de-DE" sz="2200"/>
            </a:p>
          </p:txBody>
        </p:sp>
        <p:cxnSp>
          <p:nvCxnSpPr>
            <p:cNvPr id="109" name="AxisTag_Bottom_8"/>
            <p:cNvCxnSpPr/>
            <p:nvPr>
              <p:custDataLst>
                <p:tags r:id="rId44"/>
              </p:custDataLst>
            </p:nvPr>
          </p:nvCxnSpPr>
          <p:spPr>
            <a:xfrm>
              <a:off x="7493508" y="5695276"/>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10" name="AxisLabel_Bottom_9"/>
            <p:cNvSpPr txBox="1"/>
            <p:nvPr>
              <p:custDataLst>
                <p:tags r:id="rId45"/>
              </p:custDataLst>
            </p:nvPr>
          </p:nvSpPr>
          <p:spPr>
            <a:xfrm>
              <a:off x="8081468" y="5695275"/>
              <a:ext cx="470000" cy="430887"/>
            </a:xfrm>
            <a:prstGeom prst="rect">
              <a:avLst/>
            </a:prstGeom>
            <a:noFill/>
          </p:spPr>
          <p:txBody>
            <a:bodyPr vert="horz" wrap="none" rtlCol="0">
              <a:spAutoFit/>
            </a:bodyPr>
            <a:lstStyle/>
            <a:p>
              <a:r>
                <a:rPr lang="de-DE" sz="2200" smtClean="0"/>
                <a:t>10</a:t>
              </a:r>
              <a:endParaRPr lang="de-DE" sz="2200"/>
            </a:p>
          </p:txBody>
        </p:sp>
        <p:cxnSp>
          <p:nvCxnSpPr>
            <p:cNvPr id="111" name="AxisTag_Bottom_9"/>
            <p:cNvCxnSpPr/>
            <p:nvPr>
              <p:custDataLst>
                <p:tags r:id="rId46"/>
              </p:custDataLst>
            </p:nvPr>
          </p:nvCxnSpPr>
          <p:spPr>
            <a:xfrm>
              <a:off x="8316468" y="5695276"/>
              <a:ext cx="0" cy="4572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8" name="Gewitterblitz 117" desc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Gewitterblitz 118" desc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Canvas" hidden="1"/>
          <p:cNvSpPr/>
          <p:nvPr/>
        </p:nvSpPr>
        <p:spPr>
          <a:xfrm>
            <a:off x="539496" y="2420096"/>
            <a:ext cx="8147304" cy="314818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51605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dirty="0" smtClean="0"/>
              <a:t>Was ist aus </a:t>
            </a:r>
            <a:r>
              <a:rPr lang="de-DE" dirty="0" smtClean="0"/>
              <a:t>Ihrer </a:t>
            </a:r>
            <a:r>
              <a:rPr lang="de-DE" dirty="0" smtClean="0"/>
              <a:t>Sicht die größte (steuerliche) Ungerechtigkeit in Deutschland?</a:t>
            </a:r>
            <a:endParaRPr lang="de-DE" dirty="0"/>
          </a:p>
        </p:txBody>
      </p:sp>
      <p:sp>
        <p:nvSpPr>
          <p:cNvPr id="5" name="Textplatzhalter 4" hidden="1"/>
          <p:cNvSpPr>
            <a:spLocks noGrp="1"/>
          </p:cNvSpPr>
          <p:nvPr>
            <p:ph type="body" idx="1"/>
          </p:nvPr>
        </p:nvSpPr>
        <p:spPr/>
        <p:txBody>
          <a:bodyPr/>
          <a:lstStyle/>
          <a:p>
            <a:endParaRPr lang="de-DE"/>
          </a:p>
        </p:txBody>
      </p:sp>
      <p:sp>
        <p:nvSpPr>
          <p:cNvPr id="9" name="MeetingNumber"/>
          <p:cNvSpPr txBox="1"/>
          <p:nvPr>
            <p:custDataLst>
              <p:tags r:id="rId2"/>
            </p:custDataLst>
          </p:nvPr>
        </p:nvSpPr>
        <p:spPr>
          <a:xfrm>
            <a:off x="179513" y="6333207"/>
            <a:ext cx="3207546" cy="369332"/>
          </a:xfrm>
          <a:prstGeom prst="rect">
            <a:avLst/>
          </a:prstGeom>
          <a:noFill/>
        </p:spPr>
        <p:txBody>
          <a:bodyPr vert="horz" wrap="none" rtlCol="0">
            <a:spAutoFit/>
          </a:bodyPr>
          <a:lstStyle/>
          <a:p>
            <a:pPr algn="ctr"/>
            <a:r>
              <a:rPr lang="de-DE" smtClean="0"/>
              <a:t>Join: </a:t>
            </a:r>
            <a:r>
              <a:rPr lang="de-DE" b="1" smtClean="0"/>
              <a:t>vevox.app</a:t>
            </a:r>
            <a:r>
              <a:rPr lang="de-DE" smtClean="0"/>
              <a:t> ID: </a:t>
            </a:r>
            <a:r>
              <a:rPr lang="de-DE" b="1" smtClean="0"/>
              <a:t>127-897-214</a:t>
            </a:r>
            <a:endParaRPr lang="de-DE" b="1" dirty="0"/>
          </a:p>
        </p:txBody>
      </p:sp>
      <p:sp>
        <p:nvSpPr>
          <p:cNvPr id="10" name="VoteNow"/>
          <p:cNvSpPr/>
          <p:nvPr/>
        </p:nvSpPr>
        <p:spPr>
          <a:xfrm>
            <a:off x="3491880" y="5779209"/>
            <a:ext cx="127000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ctr"/>
            <a:r>
              <a:rPr lang="en-US" smtClean="0"/>
              <a:t>Enter Text and Press Send</a:t>
            </a:r>
            <a:endParaRPr lang="de-DE"/>
          </a:p>
        </p:txBody>
      </p:sp>
      <p:sp>
        <p:nvSpPr>
          <p:cNvPr id="11" name="OpenQuestion"/>
          <p:cNvSpPr/>
          <p:nvPr>
            <p:custDataLst>
              <p:tags r:id="rId3"/>
            </p:custDataLst>
          </p:nvPr>
        </p:nvSpPr>
        <p:spPr>
          <a:xfrm>
            <a:off x="7874000" y="7004278"/>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de-DE" sz="800" smtClean="0"/>
              <a:t>Vote Trigger</a:t>
            </a:r>
            <a:endParaRPr lang="de-DE" sz="800"/>
          </a:p>
        </p:txBody>
      </p:sp>
      <p:sp>
        <p:nvSpPr>
          <p:cNvPr id="13" name="Gewitterblitz 12" desc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Gewitterblitz 13" desc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WordCloudImage" descr="Word Cloud Image"/>
          <p:cNvSpPr/>
          <p:nvPr/>
        </p:nvSpPr>
        <p:spPr>
          <a:xfrm>
            <a:off x="457200" y="1371600"/>
            <a:ext cx="8229600" cy="5029200"/>
          </a:xfrm>
          <a:prstGeom prst="rect">
            <a:avLst/>
          </a:prstGeom>
          <a:blipFill dpi="0" rotWithShape="1">
            <a:blip r:embed="rId5">
              <a:alphaModFix amt="0"/>
            </a:blip>
            <a:srcRect/>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303225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e-DE" smtClean="0"/>
              <a:t>Wie reich sind die Reichsten in Deutschland?</a:t>
            </a:r>
            <a:endParaRPr lang="de-DE"/>
          </a:p>
        </p:txBody>
      </p:sp>
      <p:sp>
        <p:nvSpPr>
          <p:cNvPr id="7" name="Textplatzhalter 6" hidden="1"/>
          <p:cNvSpPr>
            <a:spLocks noGrp="1"/>
          </p:cNvSpPr>
          <p:nvPr>
            <p:ph type="body" idx="1"/>
          </p:nvPr>
        </p:nvSpPr>
        <p:spPr/>
        <p:txBody>
          <a:bodyPr/>
          <a:lstStyle/>
          <a:p>
            <a:endParaRPr lang="de-DE"/>
          </a:p>
        </p:txBody>
      </p:sp>
      <p:sp>
        <p:nvSpPr>
          <p:cNvPr id="65" name="MeetingNumber"/>
          <p:cNvSpPr txBox="1"/>
          <p:nvPr>
            <p:custDataLst>
              <p:tags r:id="rId2"/>
            </p:custDataLst>
          </p:nvPr>
        </p:nvSpPr>
        <p:spPr>
          <a:xfrm>
            <a:off x="207622" y="6431836"/>
            <a:ext cx="3207545" cy="369332"/>
          </a:xfrm>
          <a:prstGeom prst="rect">
            <a:avLst/>
          </a:prstGeom>
          <a:noFill/>
        </p:spPr>
        <p:txBody>
          <a:bodyPr vert="horz" wrap="none" rtlCol="0">
            <a:spAutoFit/>
          </a:bodyPr>
          <a:lstStyle/>
          <a:p>
            <a:pPr algn="ctr"/>
            <a:r>
              <a:rPr lang="de-DE" dirty="0" err="1" smtClean="0"/>
              <a:t>Join</a:t>
            </a:r>
            <a:r>
              <a:rPr lang="de-DE" dirty="0" smtClean="0"/>
              <a:t>: </a:t>
            </a:r>
            <a:r>
              <a:rPr lang="de-DE" b="1" dirty="0" err="1" smtClean="0"/>
              <a:t>vevox.app</a:t>
            </a:r>
            <a:r>
              <a:rPr lang="de-DE" dirty="0" smtClean="0"/>
              <a:t> ID: </a:t>
            </a:r>
            <a:r>
              <a:rPr lang="de-DE" b="1" dirty="0" smtClean="0"/>
              <a:t>127-897-214</a:t>
            </a:r>
            <a:endParaRPr lang="de-DE" b="1" dirty="0"/>
          </a:p>
        </p:txBody>
      </p:sp>
      <p:sp>
        <p:nvSpPr>
          <p:cNvPr id="79" name="VoteNow" hidden="1"/>
          <p:cNvSpPr/>
          <p:nvPr/>
        </p:nvSpPr>
        <p:spPr>
          <a:xfrm>
            <a:off x="7747000" y="127000"/>
            <a:ext cx="1270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ctr"/>
            <a:r>
              <a:rPr lang="de-DE" smtClean="0"/>
              <a:t>POLL OPEN</a:t>
            </a:r>
            <a:endParaRPr lang="de-DE"/>
          </a:p>
        </p:txBody>
      </p:sp>
      <p:sp>
        <p:nvSpPr>
          <p:cNvPr id="80" name="OpenQuestion"/>
          <p:cNvSpPr/>
          <p:nvPr>
            <p:custDataLst>
              <p:tags r:id="rId3"/>
            </p:custDataLst>
          </p:nvPr>
        </p:nvSpPr>
        <p:spPr>
          <a:xfrm>
            <a:off x="7874000" y="7004278"/>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de-DE" sz="800" smtClean="0"/>
              <a:t>Vote Trigger</a:t>
            </a:r>
            <a:endParaRPr lang="de-DE" sz="800"/>
          </a:p>
        </p:txBody>
      </p:sp>
      <p:sp>
        <p:nvSpPr>
          <p:cNvPr id="109" name="AnswerReveal"/>
          <p:cNvSpPr txBox="1"/>
          <p:nvPr>
            <p:custDataLst>
              <p:tags r:id="rId4"/>
            </p:custDataLst>
          </p:nvPr>
        </p:nvSpPr>
        <p:spPr>
          <a:xfrm>
            <a:off x="645622" y="5922963"/>
            <a:ext cx="7801529" cy="584775"/>
          </a:xfrm>
          <a:prstGeom prst="rect">
            <a:avLst/>
          </a:prstGeom>
          <a:noFill/>
        </p:spPr>
        <p:txBody>
          <a:bodyPr vert="horz" wrap="square" rtlCol="0">
            <a:noAutofit/>
          </a:bodyPr>
          <a:lstStyle/>
          <a:p>
            <a:pPr algn="ctr"/>
            <a:r>
              <a:rPr lang="en-US" sz="3200" smtClean="0"/>
              <a:t>Correct Answer : 56 to 76</a:t>
            </a:r>
            <a:endParaRPr lang="de-DE" sz="3200"/>
          </a:p>
        </p:txBody>
      </p:sp>
      <p:sp>
        <p:nvSpPr>
          <p:cNvPr id="142" name="Gewitterblitz 141" desc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3" name="Gewitterblitz 142" desc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Chart" descr="Polling results chart"/>
          <p:cNvGrpSpPr/>
          <p:nvPr>
            <p:custDataLst>
              <p:tags r:id="rId5"/>
            </p:custDataLst>
          </p:nvPr>
        </p:nvGrpSpPr>
        <p:grpSpPr>
          <a:xfrm>
            <a:off x="481955" y="1600200"/>
            <a:ext cx="8271530" cy="4525962"/>
            <a:chOff x="481955" y="1600200"/>
            <a:chExt cx="8271530" cy="4525962"/>
          </a:xfrm>
        </p:grpSpPr>
        <p:sp>
          <p:nvSpPr>
            <p:cNvPr id="81" name="Value_0" hidden="1"/>
            <p:cNvSpPr txBox="1"/>
            <p:nvPr>
              <p:custDataLst>
                <p:tags r:id="rId6"/>
              </p:custDataLst>
            </p:nvPr>
          </p:nvSpPr>
          <p:spPr>
            <a:xfrm>
              <a:off x="920817"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82" name="Bar_0" hidden="1"/>
            <p:cNvSpPr/>
            <p:nvPr>
              <p:custDataLst>
                <p:tags r:id="rId7"/>
              </p:custDataLst>
            </p:nvPr>
          </p:nvSpPr>
          <p:spPr>
            <a:xfrm>
              <a:off x="723637" y="5568276"/>
              <a:ext cx="702138"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Value_1" hidden="1"/>
            <p:cNvSpPr txBox="1"/>
            <p:nvPr>
              <p:custDataLst>
                <p:tags r:id="rId8"/>
              </p:custDataLst>
            </p:nvPr>
          </p:nvSpPr>
          <p:spPr>
            <a:xfrm>
              <a:off x="1700971"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84" name="Bar_1" hidden="1"/>
            <p:cNvSpPr/>
            <p:nvPr>
              <p:custDataLst>
                <p:tags r:id="rId9"/>
              </p:custDataLst>
            </p:nvPr>
          </p:nvSpPr>
          <p:spPr>
            <a:xfrm>
              <a:off x="1503790" y="5568276"/>
              <a:ext cx="702138"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Value_2" hidden="1"/>
            <p:cNvSpPr txBox="1"/>
            <p:nvPr>
              <p:custDataLst>
                <p:tags r:id="rId10"/>
              </p:custDataLst>
            </p:nvPr>
          </p:nvSpPr>
          <p:spPr>
            <a:xfrm>
              <a:off x="2481123"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86" name="Bar_2" hidden="1"/>
            <p:cNvSpPr/>
            <p:nvPr>
              <p:custDataLst>
                <p:tags r:id="rId11"/>
              </p:custDataLst>
            </p:nvPr>
          </p:nvSpPr>
          <p:spPr>
            <a:xfrm>
              <a:off x="2283943" y="5568276"/>
              <a:ext cx="702138"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Value_3" hidden="1"/>
            <p:cNvSpPr txBox="1"/>
            <p:nvPr>
              <p:custDataLst>
                <p:tags r:id="rId12"/>
              </p:custDataLst>
            </p:nvPr>
          </p:nvSpPr>
          <p:spPr>
            <a:xfrm>
              <a:off x="3261277"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88" name="Bar_3" hidden="1"/>
            <p:cNvSpPr/>
            <p:nvPr>
              <p:custDataLst>
                <p:tags r:id="rId13"/>
              </p:custDataLst>
            </p:nvPr>
          </p:nvSpPr>
          <p:spPr>
            <a:xfrm>
              <a:off x="3064096" y="5568276"/>
              <a:ext cx="702138"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Value_4" hidden="1"/>
            <p:cNvSpPr txBox="1"/>
            <p:nvPr>
              <p:custDataLst>
                <p:tags r:id="rId14"/>
              </p:custDataLst>
            </p:nvPr>
          </p:nvSpPr>
          <p:spPr>
            <a:xfrm>
              <a:off x="4041430"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90" name="Bar_4" hidden="1"/>
            <p:cNvSpPr/>
            <p:nvPr>
              <p:custDataLst>
                <p:tags r:id="rId15"/>
              </p:custDataLst>
            </p:nvPr>
          </p:nvSpPr>
          <p:spPr>
            <a:xfrm>
              <a:off x="3844249" y="5568276"/>
              <a:ext cx="702138"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Value_5" hidden="1"/>
            <p:cNvSpPr txBox="1"/>
            <p:nvPr>
              <p:custDataLst>
                <p:tags r:id="rId16"/>
              </p:custDataLst>
            </p:nvPr>
          </p:nvSpPr>
          <p:spPr>
            <a:xfrm>
              <a:off x="4821582"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92" name="Bar_5" hidden="1"/>
            <p:cNvSpPr/>
            <p:nvPr>
              <p:custDataLst>
                <p:tags r:id="rId17"/>
              </p:custDataLst>
            </p:nvPr>
          </p:nvSpPr>
          <p:spPr>
            <a:xfrm>
              <a:off x="4624402" y="5568276"/>
              <a:ext cx="702138"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Value_6" hidden="1"/>
            <p:cNvSpPr txBox="1"/>
            <p:nvPr>
              <p:custDataLst>
                <p:tags r:id="rId18"/>
              </p:custDataLst>
            </p:nvPr>
          </p:nvSpPr>
          <p:spPr>
            <a:xfrm>
              <a:off x="5601736"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94" name="Bar_6" hidden="1"/>
            <p:cNvSpPr/>
            <p:nvPr>
              <p:custDataLst>
                <p:tags r:id="rId19"/>
              </p:custDataLst>
            </p:nvPr>
          </p:nvSpPr>
          <p:spPr>
            <a:xfrm>
              <a:off x="5404555" y="5568276"/>
              <a:ext cx="702138"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Value_7" hidden="1"/>
            <p:cNvSpPr txBox="1"/>
            <p:nvPr>
              <p:custDataLst>
                <p:tags r:id="rId20"/>
              </p:custDataLst>
            </p:nvPr>
          </p:nvSpPr>
          <p:spPr>
            <a:xfrm>
              <a:off x="6381888"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96" name="Bar_7" hidden="1"/>
            <p:cNvSpPr/>
            <p:nvPr>
              <p:custDataLst>
                <p:tags r:id="rId21"/>
              </p:custDataLst>
            </p:nvPr>
          </p:nvSpPr>
          <p:spPr>
            <a:xfrm>
              <a:off x="6184707" y="5568276"/>
              <a:ext cx="702138"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Value_8" hidden="1"/>
            <p:cNvSpPr txBox="1"/>
            <p:nvPr>
              <p:custDataLst>
                <p:tags r:id="rId22"/>
              </p:custDataLst>
            </p:nvPr>
          </p:nvSpPr>
          <p:spPr>
            <a:xfrm>
              <a:off x="7162040"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98" name="Bar_8" hidden="1"/>
            <p:cNvSpPr/>
            <p:nvPr>
              <p:custDataLst>
                <p:tags r:id="rId23"/>
              </p:custDataLst>
            </p:nvPr>
          </p:nvSpPr>
          <p:spPr>
            <a:xfrm>
              <a:off x="6964860" y="5568276"/>
              <a:ext cx="702138"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Value_9" hidden="1"/>
            <p:cNvSpPr txBox="1"/>
            <p:nvPr>
              <p:custDataLst>
                <p:tags r:id="rId24"/>
              </p:custDataLst>
            </p:nvPr>
          </p:nvSpPr>
          <p:spPr>
            <a:xfrm>
              <a:off x="7942194" y="5198944"/>
              <a:ext cx="307777" cy="369332"/>
            </a:xfrm>
            <a:prstGeom prst="rect">
              <a:avLst/>
            </a:prstGeom>
            <a:noFill/>
          </p:spPr>
          <p:txBody>
            <a:bodyPr vert="horz" wrap="none" lIns="12700" rIns="12700" rtlCol="0">
              <a:spAutoFit/>
            </a:bodyPr>
            <a:lstStyle/>
            <a:p>
              <a:pPr algn="ctr"/>
              <a:r>
                <a:rPr lang="de-DE" smtClean="0"/>
                <a:t>0%</a:t>
              </a:r>
              <a:endParaRPr lang="de-DE"/>
            </a:p>
          </p:txBody>
        </p:sp>
        <p:sp>
          <p:nvSpPr>
            <p:cNvPr id="100" name="Bar_9" hidden="1"/>
            <p:cNvSpPr/>
            <p:nvPr>
              <p:custDataLst>
                <p:tags r:id="rId25"/>
              </p:custDataLst>
            </p:nvPr>
          </p:nvSpPr>
          <p:spPr>
            <a:xfrm>
              <a:off x="7745013" y="5568276"/>
              <a:ext cx="702138"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2" name="Average" hidden="1"/>
            <p:cNvGrpSpPr/>
            <p:nvPr>
              <p:custDataLst>
                <p:tags r:id="rId26"/>
              </p:custDataLst>
            </p:nvPr>
          </p:nvGrpSpPr>
          <p:grpSpPr>
            <a:xfrm>
              <a:off x="645622" y="1600200"/>
              <a:ext cx="7801531" cy="430887"/>
              <a:chOff x="645622" y="1600200"/>
              <a:chExt cx="7801536" cy="430887"/>
            </a:xfrm>
          </p:grpSpPr>
          <p:sp>
            <p:nvSpPr>
              <p:cNvPr id="110" name="AverageDescription" hidden="1"/>
              <p:cNvSpPr txBox="1"/>
              <p:nvPr>
                <p:custDataLst>
                  <p:tags r:id="rId51"/>
                </p:custDataLst>
              </p:nvPr>
            </p:nvSpPr>
            <p:spPr>
              <a:xfrm>
                <a:off x="645622" y="1600200"/>
                <a:ext cx="3900768" cy="430887"/>
              </a:xfrm>
              <a:prstGeom prst="rect">
                <a:avLst/>
              </a:prstGeom>
              <a:noFill/>
            </p:spPr>
            <p:txBody>
              <a:bodyPr vert="horz" wrap="square" rtlCol="0">
                <a:spAutoFit/>
              </a:bodyPr>
              <a:lstStyle/>
              <a:p>
                <a:pPr algn="r"/>
                <a:r>
                  <a:rPr lang="de-DE" sz="2200" smtClean="0"/>
                  <a:t>Average:</a:t>
                </a:r>
                <a:endParaRPr lang="de-DE" sz="2200"/>
              </a:p>
            </p:txBody>
          </p:sp>
          <p:sp>
            <p:nvSpPr>
              <p:cNvPr id="111" name="AverageValue" hidden="1"/>
              <p:cNvSpPr txBox="1"/>
              <p:nvPr>
                <p:custDataLst>
                  <p:tags r:id="rId52"/>
                </p:custDataLst>
              </p:nvPr>
            </p:nvSpPr>
            <p:spPr>
              <a:xfrm>
                <a:off x="4546391" y="1600200"/>
                <a:ext cx="3900767" cy="430887"/>
              </a:xfrm>
              <a:prstGeom prst="rect">
                <a:avLst/>
              </a:prstGeom>
              <a:noFill/>
            </p:spPr>
            <p:txBody>
              <a:bodyPr vert="horz" wrap="square" rtlCol="0">
                <a:spAutoFit/>
              </a:bodyPr>
              <a:lstStyle/>
              <a:p>
                <a:r>
                  <a:rPr lang="de-DE" sz="2200" smtClean="0"/>
                  <a:t>0</a:t>
                </a:r>
                <a:endParaRPr lang="de-DE" sz="2200"/>
              </a:p>
            </p:txBody>
          </p:sp>
        </p:grpSp>
        <p:grpSp>
          <p:nvGrpSpPr>
            <p:cNvPr id="12" name="BottomAxis"/>
            <p:cNvGrpSpPr/>
            <p:nvPr>
              <p:custDataLst>
                <p:tags r:id="rId27"/>
              </p:custDataLst>
            </p:nvPr>
          </p:nvGrpSpPr>
          <p:grpSpPr>
            <a:xfrm>
              <a:off x="481955" y="5695275"/>
              <a:ext cx="8271530" cy="430887"/>
              <a:chOff x="481955" y="5695275"/>
              <a:chExt cx="8271530" cy="430887"/>
            </a:xfrm>
          </p:grpSpPr>
          <p:cxnSp>
            <p:nvCxnSpPr>
              <p:cNvPr id="113" name="AxisLine_Bottom"/>
              <p:cNvCxnSpPr/>
              <p:nvPr>
                <p:custDataLst>
                  <p:tags r:id="rId28"/>
                </p:custDataLst>
              </p:nvPr>
            </p:nvCxnSpPr>
            <p:spPr>
              <a:xfrm>
                <a:off x="645622" y="5695276"/>
                <a:ext cx="7801529" cy="0"/>
              </a:xfrm>
              <a:prstGeom prst="line">
                <a:avLst/>
              </a:prstGeom>
            </p:spPr>
            <p:style>
              <a:lnRef idx="1">
                <a:schemeClr val="accent1"/>
              </a:lnRef>
              <a:fillRef idx="0">
                <a:schemeClr val="accent1"/>
              </a:fillRef>
              <a:effectRef idx="0">
                <a:schemeClr val="accent1"/>
              </a:effectRef>
              <a:fontRef idx="minor">
                <a:schemeClr val="tx1"/>
              </a:fontRef>
            </p:style>
          </p:cxnSp>
          <p:sp>
            <p:nvSpPr>
              <p:cNvPr id="114" name="AxisLabel_Bottom_0"/>
              <p:cNvSpPr txBox="1"/>
              <p:nvPr>
                <p:custDataLst>
                  <p:tags r:id="rId29"/>
                </p:custDataLst>
              </p:nvPr>
            </p:nvSpPr>
            <p:spPr>
              <a:xfrm>
                <a:off x="481955" y="5695275"/>
                <a:ext cx="327334" cy="430887"/>
              </a:xfrm>
              <a:prstGeom prst="rect">
                <a:avLst/>
              </a:prstGeom>
              <a:noFill/>
            </p:spPr>
            <p:txBody>
              <a:bodyPr vert="horz" wrap="none" rtlCol="0">
                <a:spAutoFit/>
              </a:bodyPr>
              <a:lstStyle/>
              <a:p>
                <a:r>
                  <a:rPr lang="de-DE" sz="2200" smtClean="0"/>
                  <a:t>0</a:t>
                </a:r>
                <a:endParaRPr lang="de-DE" sz="2200"/>
              </a:p>
            </p:txBody>
          </p:sp>
          <p:cxnSp>
            <p:nvCxnSpPr>
              <p:cNvPr id="115" name="AxisTag_Bottom_0"/>
              <p:cNvCxnSpPr/>
              <p:nvPr>
                <p:custDataLst>
                  <p:tags r:id="rId30"/>
                </p:custDataLst>
              </p:nvPr>
            </p:nvCxnSpPr>
            <p:spPr>
              <a:xfrm>
                <a:off x="645622" y="5695276"/>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16" name="AxisLabel_Bottom_1"/>
              <p:cNvSpPr txBox="1"/>
              <p:nvPr>
                <p:custDataLst>
                  <p:tags r:id="rId31"/>
                </p:custDataLst>
              </p:nvPr>
            </p:nvSpPr>
            <p:spPr>
              <a:xfrm>
                <a:off x="1190775" y="5695275"/>
                <a:ext cx="470000" cy="430887"/>
              </a:xfrm>
              <a:prstGeom prst="rect">
                <a:avLst/>
              </a:prstGeom>
              <a:noFill/>
            </p:spPr>
            <p:txBody>
              <a:bodyPr vert="horz" wrap="none" rtlCol="0">
                <a:spAutoFit/>
              </a:bodyPr>
              <a:lstStyle/>
              <a:p>
                <a:r>
                  <a:rPr lang="de-DE" sz="2200" smtClean="0"/>
                  <a:t>10</a:t>
                </a:r>
                <a:endParaRPr lang="de-DE" sz="2200"/>
              </a:p>
            </p:txBody>
          </p:sp>
          <p:cxnSp>
            <p:nvCxnSpPr>
              <p:cNvPr id="117" name="AxisTag_Bottom_1"/>
              <p:cNvCxnSpPr/>
              <p:nvPr>
                <p:custDataLst>
                  <p:tags r:id="rId32"/>
                </p:custDataLst>
              </p:nvPr>
            </p:nvCxnSpPr>
            <p:spPr>
              <a:xfrm>
                <a:off x="1425775" y="5695276"/>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18" name="AxisLabel_Bottom_2"/>
              <p:cNvSpPr txBox="1"/>
              <p:nvPr>
                <p:custDataLst>
                  <p:tags r:id="rId33"/>
                </p:custDataLst>
              </p:nvPr>
            </p:nvSpPr>
            <p:spPr>
              <a:xfrm>
                <a:off x="1970928" y="5695275"/>
                <a:ext cx="470000" cy="430887"/>
              </a:xfrm>
              <a:prstGeom prst="rect">
                <a:avLst/>
              </a:prstGeom>
              <a:noFill/>
            </p:spPr>
            <p:txBody>
              <a:bodyPr vert="horz" wrap="none" rtlCol="0">
                <a:spAutoFit/>
              </a:bodyPr>
              <a:lstStyle/>
              <a:p>
                <a:r>
                  <a:rPr lang="de-DE" sz="2200" smtClean="0"/>
                  <a:t>20</a:t>
                </a:r>
                <a:endParaRPr lang="de-DE" sz="2200"/>
              </a:p>
            </p:txBody>
          </p:sp>
          <p:cxnSp>
            <p:nvCxnSpPr>
              <p:cNvPr id="119" name="AxisTag_Bottom_2"/>
              <p:cNvCxnSpPr/>
              <p:nvPr>
                <p:custDataLst>
                  <p:tags r:id="rId34"/>
                </p:custDataLst>
              </p:nvPr>
            </p:nvCxnSpPr>
            <p:spPr>
              <a:xfrm>
                <a:off x="2205928" y="5695276"/>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20" name="AxisLabel_Bottom_3"/>
              <p:cNvSpPr txBox="1"/>
              <p:nvPr>
                <p:custDataLst>
                  <p:tags r:id="rId35"/>
                </p:custDataLst>
              </p:nvPr>
            </p:nvSpPr>
            <p:spPr>
              <a:xfrm>
                <a:off x="2751081" y="5695275"/>
                <a:ext cx="470000" cy="430887"/>
              </a:xfrm>
              <a:prstGeom prst="rect">
                <a:avLst/>
              </a:prstGeom>
              <a:noFill/>
            </p:spPr>
            <p:txBody>
              <a:bodyPr vert="horz" wrap="none" rtlCol="0">
                <a:spAutoFit/>
              </a:bodyPr>
              <a:lstStyle/>
              <a:p>
                <a:r>
                  <a:rPr lang="de-DE" sz="2200" smtClean="0"/>
                  <a:t>30</a:t>
                </a:r>
                <a:endParaRPr lang="de-DE" sz="2200"/>
              </a:p>
            </p:txBody>
          </p:sp>
          <p:cxnSp>
            <p:nvCxnSpPr>
              <p:cNvPr id="121" name="AxisTag_Bottom_3"/>
              <p:cNvCxnSpPr/>
              <p:nvPr>
                <p:custDataLst>
                  <p:tags r:id="rId36"/>
                </p:custDataLst>
              </p:nvPr>
            </p:nvCxnSpPr>
            <p:spPr>
              <a:xfrm>
                <a:off x="2986081" y="5695276"/>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22" name="AxisLabel_Bottom_4"/>
              <p:cNvSpPr txBox="1"/>
              <p:nvPr>
                <p:custDataLst>
                  <p:tags r:id="rId37"/>
                </p:custDataLst>
              </p:nvPr>
            </p:nvSpPr>
            <p:spPr>
              <a:xfrm>
                <a:off x="3531234" y="5695275"/>
                <a:ext cx="470000" cy="430887"/>
              </a:xfrm>
              <a:prstGeom prst="rect">
                <a:avLst/>
              </a:prstGeom>
              <a:noFill/>
            </p:spPr>
            <p:txBody>
              <a:bodyPr vert="horz" wrap="none" rtlCol="0">
                <a:spAutoFit/>
              </a:bodyPr>
              <a:lstStyle/>
              <a:p>
                <a:r>
                  <a:rPr lang="de-DE" sz="2200" smtClean="0"/>
                  <a:t>40</a:t>
                </a:r>
                <a:endParaRPr lang="de-DE" sz="2200"/>
              </a:p>
            </p:txBody>
          </p:sp>
          <p:cxnSp>
            <p:nvCxnSpPr>
              <p:cNvPr id="123" name="AxisTag_Bottom_4"/>
              <p:cNvCxnSpPr/>
              <p:nvPr>
                <p:custDataLst>
                  <p:tags r:id="rId38"/>
                </p:custDataLst>
              </p:nvPr>
            </p:nvCxnSpPr>
            <p:spPr>
              <a:xfrm>
                <a:off x="3766234" y="5695276"/>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24" name="AxisLabel_Bottom_5"/>
              <p:cNvSpPr txBox="1"/>
              <p:nvPr>
                <p:custDataLst>
                  <p:tags r:id="rId39"/>
                </p:custDataLst>
              </p:nvPr>
            </p:nvSpPr>
            <p:spPr>
              <a:xfrm>
                <a:off x="4311386" y="5695275"/>
                <a:ext cx="470000" cy="430887"/>
              </a:xfrm>
              <a:prstGeom prst="rect">
                <a:avLst/>
              </a:prstGeom>
              <a:noFill/>
            </p:spPr>
            <p:txBody>
              <a:bodyPr vert="horz" wrap="none" rtlCol="0">
                <a:spAutoFit/>
              </a:bodyPr>
              <a:lstStyle/>
              <a:p>
                <a:r>
                  <a:rPr lang="de-DE" sz="2200" smtClean="0"/>
                  <a:t>50</a:t>
                </a:r>
                <a:endParaRPr lang="de-DE" sz="2200"/>
              </a:p>
            </p:txBody>
          </p:sp>
          <p:cxnSp>
            <p:nvCxnSpPr>
              <p:cNvPr id="125" name="AxisTag_Bottom_5"/>
              <p:cNvCxnSpPr/>
              <p:nvPr>
                <p:custDataLst>
                  <p:tags r:id="rId40"/>
                </p:custDataLst>
              </p:nvPr>
            </p:nvCxnSpPr>
            <p:spPr>
              <a:xfrm>
                <a:off x="4546386" y="5695276"/>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26" name="AxisLabel_Bottom_6"/>
              <p:cNvSpPr txBox="1"/>
              <p:nvPr>
                <p:custDataLst>
                  <p:tags r:id="rId41"/>
                </p:custDataLst>
              </p:nvPr>
            </p:nvSpPr>
            <p:spPr>
              <a:xfrm>
                <a:off x="5091539" y="5695275"/>
                <a:ext cx="470000" cy="430887"/>
              </a:xfrm>
              <a:prstGeom prst="rect">
                <a:avLst/>
              </a:prstGeom>
              <a:noFill/>
            </p:spPr>
            <p:txBody>
              <a:bodyPr vert="horz" wrap="none" rtlCol="0">
                <a:spAutoFit/>
              </a:bodyPr>
              <a:lstStyle/>
              <a:p>
                <a:r>
                  <a:rPr lang="de-DE" sz="2200" smtClean="0"/>
                  <a:t>60</a:t>
                </a:r>
                <a:endParaRPr lang="de-DE" sz="2200"/>
              </a:p>
            </p:txBody>
          </p:sp>
          <p:cxnSp>
            <p:nvCxnSpPr>
              <p:cNvPr id="127" name="AxisTag_Bottom_6"/>
              <p:cNvCxnSpPr/>
              <p:nvPr>
                <p:custDataLst>
                  <p:tags r:id="rId42"/>
                </p:custDataLst>
              </p:nvPr>
            </p:nvCxnSpPr>
            <p:spPr>
              <a:xfrm>
                <a:off x="5326539" y="5695276"/>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28" name="AxisLabel_Bottom_7"/>
              <p:cNvSpPr txBox="1"/>
              <p:nvPr>
                <p:custDataLst>
                  <p:tags r:id="rId43"/>
                </p:custDataLst>
              </p:nvPr>
            </p:nvSpPr>
            <p:spPr>
              <a:xfrm>
                <a:off x="5871692" y="5695275"/>
                <a:ext cx="470000" cy="430887"/>
              </a:xfrm>
              <a:prstGeom prst="rect">
                <a:avLst/>
              </a:prstGeom>
              <a:noFill/>
            </p:spPr>
            <p:txBody>
              <a:bodyPr vert="horz" wrap="none" rtlCol="0">
                <a:spAutoFit/>
              </a:bodyPr>
              <a:lstStyle/>
              <a:p>
                <a:r>
                  <a:rPr lang="de-DE" sz="2200" smtClean="0"/>
                  <a:t>70</a:t>
                </a:r>
                <a:endParaRPr lang="de-DE" sz="2200"/>
              </a:p>
            </p:txBody>
          </p:sp>
          <p:cxnSp>
            <p:nvCxnSpPr>
              <p:cNvPr id="129" name="AxisTag_Bottom_7"/>
              <p:cNvCxnSpPr/>
              <p:nvPr>
                <p:custDataLst>
                  <p:tags r:id="rId44"/>
                </p:custDataLst>
              </p:nvPr>
            </p:nvCxnSpPr>
            <p:spPr>
              <a:xfrm>
                <a:off x="6106692" y="5695276"/>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30" name="AxisLabel_Bottom_8"/>
              <p:cNvSpPr txBox="1"/>
              <p:nvPr>
                <p:custDataLst>
                  <p:tags r:id="rId45"/>
                </p:custDataLst>
              </p:nvPr>
            </p:nvSpPr>
            <p:spPr>
              <a:xfrm>
                <a:off x="6651845" y="5695275"/>
                <a:ext cx="470000" cy="430887"/>
              </a:xfrm>
              <a:prstGeom prst="rect">
                <a:avLst/>
              </a:prstGeom>
              <a:noFill/>
            </p:spPr>
            <p:txBody>
              <a:bodyPr vert="horz" wrap="none" rtlCol="0">
                <a:spAutoFit/>
              </a:bodyPr>
              <a:lstStyle/>
              <a:p>
                <a:r>
                  <a:rPr lang="de-DE" sz="2200" smtClean="0"/>
                  <a:t>80</a:t>
                </a:r>
                <a:endParaRPr lang="de-DE" sz="2200"/>
              </a:p>
            </p:txBody>
          </p:sp>
          <p:cxnSp>
            <p:nvCxnSpPr>
              <p:cNvPr id="131" name="AxisTag_Bottom_8"/>
              <p:cNvCxnSpPr/>
              <p:nvPr>
                <p:custDataLst>
                  <p:tags r:id="rId46"/>
                </p:custDataLst>
              </p:nvPr>
            </p:nvCxnSpPr>
            <p:spPr>
              <a:xfrm>
                <a:off x="6886845" y="5695276"/>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32" name="AxisLabel_Bottom_9"/>
              <p:cNvSpPr txBox="1"/>
              <p:nvPr>
                <p:custDataLst>
                  <p:tags r:id="rId47"/>
                </p:custDataLst>
              </p:nvPr>
            </p:nvSpPr>
            <p:spPr>
              <a:xfrm>
                <a:off x="7431998" y="5695275"/>
                <a:ext cx="470000" cy="430887"/>
              </a:xfrm>
              <a:prstGeom prst="rect">
                <a:avLst/>
              </a:prstGeom>
              <a:noFill/>
            </p:spPr>
            <p:txBody>
              <a:bodyPr vert="horz" wrap="none" rtlCol="0">
                <a:spAutoFit/>
              </a:bodyPr>
              <a:lstStyle/>
              <a:p>
                <a:r>
                  <a:rPr lang="de-DE" sz="2200" smtClean="0"/>
                  <a:t>90</a:t>
                </a:r>
                <a:endParaRPr lang="de-DE" sz="2200"/>
              </a:p>
            </p:txBody>
          </p:sp>
          <p:cxnSp>
            <p:nvCxnSpPr>
              <p:cNvPr id="133" name="AxisTag_Bottom_9"/>
              <p:cNvCxnSpPr/>
              <p:nvPr>
                <p:custDataLst>
                  <p:tags r:id="rId48"/>
                </p:custDataLst>
              </p:nvPr>
            </p:nvCxnSpPr>
            <p:spPr>
              <a:xfrm>
                <a:off x="7666998" y="5695276"/>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34" name="AxisLabel_Bottom_10"/>
              <p:cNvSpPr txBox="1"/>
              <p:nvPr>
                <p:custDataLst>
                  <p:tags r:id="rId49"/>
                </p:custDataLst>
              </p:nvPr>
            </p:nvSpPr>
            <p:spPr>
              <a:xfrm>
                <a:off x="8140817" y="5695275"/>
                <a:ext cx="612668" cy="430887"/>
              </a:xfrm>
              <a:prstGeom prst="rect">
                <a:avLst/>
              </a:prstGeom>
              <a:noFill/>
            </p:spPr>
            <p:txBody>
              <a:bodyPr vert="horz" wrap="none" rtlCol="0">
                <a:spAutoFit/>
              </a:bodyPr>
              <a:lstStyle/>
              <a:p>
                <a:r>
                  <a:rPr lang="de-DE" sz="2200" smtClean="0"/>
                  <a:t>100</a:t>
                </a:r>
                <a:endParaRPr lang="de-DE" sz="2200"/>
              </a:p>
            </p:txBody>
          </p:sp>
          <p:cxnSp>
            <p:nvCxnSpPr>
              <p:cNvPr id="135" name="AxisTag_Bottom_10"/>
              <p:cNvCxnSpPr/>
              <p:nvPr>
                <p:custDataLst>
                  <p:tags r:id="rId50"/>
                </p:custDataLst>
              </p:nvPr>
            </p:nvCxnSpPr>
            <p:spPr>
              <a:xfrm>
                <a:off x="8447151" y="5695276"/>
                <a:ext cx="0" cy="4572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Canvas" hidden="1"/>
            <p:cNvSpPr/>
            <p:nvPr/>
          </p:nvSpPr>
          <p:spPr>
            <a:xfrm>
              <a:off x="723637" y="2400419"/>
              <a:ext cx="7723514" cy="3167857"/>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ustDataLst>
      <p:tags r:id="rId1"/>
    </p:custDataLst>
    <p:extLst>
      <p:ext uri="{BB962C8B-B14F-4D97-AF65-F5344CB8AC3E}">
        <p14:creationId xmlns:p14="http://schemas.microsoft.com/office/powerpoint/2010/main" val="359744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left)">
                                      <p:cBhvr>
                                        <p:cTn id="1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Genaueres weiß man nicht…</a:t>
            </a:r>
            <a:endParaRPr lang="en-US" dirty="0"/>
          </a:p>
        </p:txBody>
      </p:sp>
      <p:pic>
        <p:nvPicPr>
          <p:cNvPr id="9" name="Inhaltsplatzhalt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7504" y="1766199"/>
            <a:ext cx="4464496" cy="4050544"/>
          </a:xfrm>
        </p:spPr>
      </p:pic>
      <p:sp>
        <p:nvSpPr>
          <p:cNvPr id="11" name="Inhaltsplatzhalter 10"/>
          <p:cNvSpPr>
            <a:spLocks noGrp="1"/>
          </p:cNvSpPr>
          <p:nvPr>
            <p:ph sz="half" idx="2"/>
          </p:nvPr>
        </p:nvSpPr>
        <p:spPr>
          <a:xfrm>
            <a:off x="4648200" y="1600200"/>
            <a:ext cx="4172272" cy="4525963"/>
          </a:xfrm>
        </p:spPr>
        <p:txBody>
          <a:bodyPr/>
          <a:lstStyle/>
          <a:p>
            <a:r>
              <a:rPr lang="de-DE" dirty="0" smtClean="0"/>
              <a:t>16 oder 20 Billionen Euro?</a:t>
            </a:r>
          </a:p>
          <a:p>
            <a:r>
              <a:rPr lang="de-DE" dirty="0" smtClean="0"/>
              <a:t>Für die reichsten 0,1%</a:t>
            </a:r>
          </a:p>
          <a:p>
            <a:pPr lvl="1"/>
            <a:r>
              <a:rPr lang="de-DE" dirty="0" smtClean="0"/>
              <a:t>13 bis 15%?</a:t>
            </a:r>
          </a:p>
          <a:p>
            <a:pPr lvl="1"/>
            <a:r>
              <a:rPr lang="de-DE" dirty="0"/>
              <a:t>b</a:t>
            </a:r>
            <a:r>
              <a:rPr lang="de-DE" dirty="0" smtClean="0"/>
              <a:t>is zu 28%?</a:t>
            </a:r>
          </a:p>
          <a:p>
            <a:pPr lvl="1"/>
            <a:r>
              <a:rPr lang="de-DE" dirty="0" smtClean="0"/>
              <a:t>Wem gehört die fehlende Billion?</a:t>
            </a:r>
          </a:p>
          <a:p>
            <a:r>
              <a:rPr lang="de-DE" dirty="0" smtClean="0"/>
              <a:t>133 Milliardäre? 212 </a:t>
            </a:r>
            <a:r>
              <a:rPr lang="de-DE" dirty="0" err="1" smtClean="0"/>
              <a:t>Milliardärsfamilien</a:t>
            </a:r>
            <a:r>
              <a:rPr lang="de-DE" dirty="0" smtClean="0"/>
              <a:t>? Mehr?</a:t>
            </a:r>
          </a:p>
          <a:p>
            <a:pPr lvl="1"/>
            <a:endParaRPr lang="de-DE" dirty="0" smtClean="0"/>
          </a:p>
        </p:txBody>
      </p:sp>
      <p:sp>
        <p:nvSpPr>
          <p:cNvPr id="5" name="Rectangle 1"/>
          <p:cNvSpPr>
            <a:spLocks noChangeArrowheads="1"/>
          </p:cNvSpPr>
          <p:nvPr/>
        </p:nvSpPr>
        <p:spPr bwMode="auto">
          <a:xfrm>
            <a:off x="1573213" y="2963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86743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92466"/>
          </a:xfrm>
          <a:prstGeom prst="rect">
            <a:avLst/>
          </a:prstGeom>
        </p:spPr>
      </p:pic>
    </p:spTree>
    <p:extLst>
      <p:ext uri="{BB962C8B-B14F-4D97-AF65-F5344CB8AC3E}">
        <p14:creationId xmlns:p14="http://schemas.microsoft.com/office/powerpoint/2010/main" val="16483590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ERSION" val="5.0"/>
  <p:tag name="PERSONS" val="&lt;?xml version=&quot;1.0&quot; encoding=&quot;utf-8&quot;?&gt;&lt;ArrayOfPerson xmlns:xsi=&quot;http://www.w3.org/2001/XMLSchema-instance&quot; xmlns:xsd=&quot;http://www.w3.org/2001/XMLSchema&quot; /&gt;"/>
  <p:tag name="PRESGUID" val="817590bc-034f-4170-8c19-f4b9b013d91e"/>
  <p:tag name="EDITION" val="Meetoo"/>
</p:tagLst>
</file>

<file path=ppt/tags/tag10.xml><?xml version="1.0" encoding="utf-8"?>
<p:tagLst xmlns:a="http://schemas.openxmlformats.org/drawingml/2006/main" xmlns:r="http://schemas.openxmlformats.org/officeDocument/2006/relationships" xmlns:p="http://schemas.openxmlformats.org/presentationml/2006/main">
  <p:tag name="SHAPETYPE" val="Columns"/>
  <p:tag name="QUESTIONGUID" val="5295dd27-473f-44ae-aeec-6dfd07b20869"/>
  <p:tag name="SHAPEDETAILS" val="&lt;?xml version=&quot;1.0&quot; encoding=&quot;utf-8&quot;?&gt;&lt;ShapeDetails xmlns:xsi=&quot;http://www.w3.org/2001/XMLSchema-instance&quot; xmlns:xsd=&quot;http://www.w3.org/2001/XMLSchema&quot;&gt;&lt;GUID&gt;6f9af5fa-3769-4e0a-9243-de47133769af&lt;/GUID&gt;&lt;Name /&gt;&lt;ScreenPosition&gt;BottomRight&lt;/ScreenPosition&gt;&lt;BorderThickness&gt;10&lt;/BorderThickness&gt;&lt;Top&gt;190.558746&lt;/Top&gt;&lt;Left&gt;172.08&lt;/Left&gt;&lt;Height&gt;247.888184&lt;/Height&gt;&lt;Width&gt;58.32&lt;/Width&gt;&lt;/ShapeDetails&gt;"/>
</p:tagLst>
</file>

<file path=ppt/tags/tag100.xml><?xml version="1.0" encoding="utf-8"?>
<p:tagLst xmlns:a="http://schemas.openxmlformats.org/drawingml/2006/main" xmlns:r="http://schemas.openxmlformats.org/officeDocument/2006/relationships" xmlns:p="http://schemas.openxmlformats.org/presentationml/2006/main">
  <p:tag name="SHAPETYPE" val="RangeAxis"/>
  <p:tag name="AXISTAG" val="6d57f1fb-2bfc-44d0-96b0-fa9acc27903a"/>
</p:tagLst>
</file>

<file path=ppt/tags/tag101.xml><?xml version="1.0" encoding="utf-8"?>
<p:tagLst xmlns:a="http://schemas.openxmlformats.org/drawingml/2006/main" xmlns:r="http://schemas.openxmlformats.org/officeDocument/2006/relationships" xmlns:p="http://schemas.openxmlformats.org/presentationml/2006/main">
  <p:tag name="SHAPETYPE" val="RangeAxisText"/>
  <p:tag name="AXISTAG" val="6d57f1fb-2bfc-44d0-96b0-fa9acc27903a"/>
</p:tagLst>
</file>

<file path=ppt/tags/tag102.xml><?xml version="1.0" encoding="utf-8"?>
<p:tagLst xmlns:a="http://schemas.openxmlformats.org/drawingml/2006/main" xmlns:r="http://schemas.openxmlformats.org/officeDocument/2006/relationships" xmlns:p="http://schemas.openxmlformats.org/presentationml/2006/main">
  <p:tag name="SHAPETYPE" val="RangeAxis"/>
  <p:tag name="AXISTAG" val="6d57f1fb-2bfc-44d0-96b0-fa9acc27903a"/>
</p:tagLst>
</file>

<file path=ppt/tags/tag103.xml><?xml version="1.0" encoding="utf-8"?>
<p:tagLst xmlns:a="http://schemas.openxmlformats.org/drawingml/2006/main" xmlns:r="http://schemas.openxmlformats.org/officeDocument/2006/relationships" xmlns:p="http://schemas.openxmlformats.org/presentationml/2006/main">
  <p:tag name="SHAPEDETAILS" val="&lt;?xml version=&quot;1.0&quot; encoding=&quot;utf-8&quot;?&gt;&lt;ShapeDetails xmlns:xsi=&quot;http://www.w3.org/2001/XMLSchema-instance&quot; xmlns:xsd=&quot;http://www.w3.org/2001/XMLSchema&quot;&gt;&lt;GUID&gt;9816ea80-32e2-4893-90e9-fe8ede23484b&lt;/GUID&gt;&lt;Name /&gt;&lt;ScreenPosition&gt;BottomRight&lt;/ScreenPosition&gt;&lt;BorderThickness&gt;10&lt;/BorderThickness&gt;&lt;Top&gt;126&lt;/Top&gt;&lt;Left&gt;50.8363762&lt;/Left&gt;&lt;Height&gt;29.08126&lt;/Height&gt;&lt;Width&gt;307.146851&lt;/Width&gt;&lt;/ShapeDetails&gt;"/>
</p:tagLst>
</file>

<file path=ppt/tags/tag104.xml><?xml version="1.0" encoding="utf-8"?>
<p:tagLst xmlns:a="http://schemas.openxmlformats.org/drawingml/2006/main" xmlns:r="http://schemas.openxmlformats.org/officeDocument/2006/relationships" xmlns:p="http://schemas.openxmlformats.org/presentationml/2006/main">
  <p:tag name="SHAPEDETAILS" val="&lt;?xml version=&quot;1.0&quot; encoding=&quot;utf-8&quot;?&gt;&lt;ShapeDetails xmlns:xsi=&quot;http://www.w3.org/2001/XMLSchema-instance&quot; xmlns:xsd=&quot;http://www.w3.org/2001/XMLSchema&quot;&gt;&lt;GUID&gt;f2459356-e6af-43a4-8ccb-2801e9cb90b7&lt;/GUID&gt;&lt;Name /&gt;&lt;ScreenPosition&gt;BottomRight&lt;/ScreenPosition&gt;&lt;BorderThickness&gt;10&lt;/BorderThickness&gt;&lt;Top&gt;126&lt;/Top&gt;&lt;Left&gt;357.983215&lt;/Left&gt;&lt;Height&gt;29.08126&lt;/Height&gt;&lt;Width&gt;307.146851&lt;/Width&gt;&lt;/ShapeDetails&gt;"/>
</p:tagLst>
</file>

<file path=ppt/tags/tag105.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e9cc50e7-93d0-4109-ada4-72064307ecd3&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HASPERCENTTYPESHAPE" val="true"/>
  <p:tag name="SCORINGOPTIONS" val="&lt;?xml version=&quot;1.0&quot; encoding=&quot;utf-8&quot;?&gt;&lt;ScoringOptions xmlns:xsi=&quot;http://www.w3.org/2001/XMLSchema-instance&quot; xmlns:xsd=&quot;http://www.w3.org/2001/XMLSchema&quot;&gt;&lt;GUID&gt;7ecab920-9388-40c0-a96b-3185b198d0e9&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VOTENOWOPTIONS" val="&lt;?xml version=&quot;1.0&quot; encoding=&quot;utf-8&quot;?&gt;&lt;VoteNowOptions xmlns:xsi=&quot;http://www.w3.org/2001/XMLSchema-instance&quot; xmlns:xsd=&quot;http://www.w3.org/2001/XMLSchema&quot;&gt;&lt;GUID&gt;e2d2904e-bd0d-4e72-b2a7-4e2e614dec64&lt;/GUID&gt;&lt;Name /&gt;&lt;HasVoteNow&gt;true&lt;/HasVoteNow&gt;&lt;TextSingleDigit&gt;POLL OPEN&lt;/TextSingleDigit&gt;&lt;TextMultiDigit&gt;Enter Number(s) and Press Send&lt;/TextMultiDigit&gt;&lt;TextTextVote&gt;Enter Text and Press Send&lt;/TextTextVote&gt;&lt;LocationSingleDigit&gt;&lt;GUID&gt;00000000-0000-0000-0000-000000000000&lt;/GUID&gt;&lt;Name /&gt;&lt;ScreenPosition&gt;TopRight&lt;/ScreenPosition&gt;&lt;BorderThickness&gt;10&lt;/BorderThickness&gt;&lt;Top&gt;0&lt;/Top&gt;&lt;Left&gt;0&lt;/Left&gt;&lt;Height&gt;35&lt;/Height&gt;&lt;Width&gt;100&lt;/Width&gt;&lt;/LocationSingleDigit&gt;&lt;LocationMultiDigit&gt;&lt;GUID&gt;00000000-0000-0000-0000-000000000000&lt;/GUID&gt;&lt;Name /&gt;&lt;ScreenPosition&gt;TopRight&lt;/ScreenPosition&gt;&lt;BorderThickness&gt;10&lt;/BorderThickness&gt;&lt;Top&gt;0&lt;/Top&gt;&lt;Left&gt;0&lt;/Left&gt;&lt;Height&gt;35&lt;/Height&gt;&lt;Width&gt;100&lt;/Width&gt;&lt;/LocationMultiDigit&gt;&lt;LocationTextVote&gt;&lt;GUID&gt;00000000-0000-0000-0000-000000000000&lt;/GUID&gt;&lt;Name /&gt;&lt;ScreenPosition&gt;TopRight&lt;/ScreenPosition&gt;&lt;BorderThickness&gt;10&lt;/BorderThickness&gt;&lt;Top&gt;0&lt;/Top&gt;&lt;Left&gt;0&lt;/Left&gt;&lt;Height&gt;35&lt;/Height&gt;&lt;Width&gt;100&lt;/Width&gt;&lt;/LocationTextVote&gt;&lt;Shape&gt;msoShapeRectangle&lt;/Shape&gt;&lt;/VoteNowOptions&gt;"/>
  <p:tag name="RAWRESULTS" val="&lt;?xml version=&quot;1.0&quot; encoding=&quot;utf-8&quot;?&gt;&lt;ArrayOfResponse xmlns:xsi=&quot;http://www.w3.org/2001/XMLSchema-instance&quot; xmlns:xsd=&quot;http://www.w3.org/2001/XMLSchema&quot;&gt;&lt;Response&gt;&lt;Index&gt;0&lt;/Index&gt;&lt;SmartcardUID&gt;0&lt;/SmartcardUID&gt;&lt;Key&gt;KEY&lt;/Key&gt;&lt;Valid&gt;true&lt;/Valid&gt;&lt;TimeStamp&gt;0001-01-01T00:00:00&lt;/TimeStamp&gt;&lt;Value&gt;32&lt;/Value&gt;&lt;ValueAsPercentage&gt;62.745098&lt;/ValueAsPercentage&gt;&lt;ValueAsPercentageString&gt;62.75%&lt;/ValueAsPercentageString&gt;&lt;PersonId&gt;0&lt;/PersonId&gt;&lt;ResponseDelay&gt;0&lt;/ResponseDelay&gt;&lt;/Response&gt;&lt;Response&gt;&lt;Index&gt;1&lt;/Index&gt;&lt;SmartcardUID&gt;0&lt;/SmartcardUID&gt;&lt;Key&gt;KEY&lt;/Key&gt;&lt;Valid&gt;true&lt;/Valid&gt;&lt;TimeStamp&gt;0001-01-01T00:00:00&lt;/TimeStamp&gt;&lt;Value&gt;19&lt;/Value&gt;&lt;ValueAsPercentage&gt;37.254902&lt;/ValueAsPercentage&gt;&lt;ValueAsPercentageString&gt;37.25%&lt;/ValueAsPercentageString&gt;&lt;PersonId&gt;0&lt;/PersonId&gt;&lt;ResponseDelay&gt;0&lt;/ResponseDelay&gt;&lt;/Response&gt;&lt;Response&gt;&lt;Index&gt;2&lt;/Index&gt;&lt;SmartcardUID&gt;0&lt;/SmartcardUID&gt;&lt;Key&gt;KEY&lt;/Key&gt;&lt;Valid&gt;true&lt;/Valid&gt;&lt;TimeStamp&gt;0001-01-01T00:00:00&lt;/TimeStamp&gt;&lt;Value&gt;9&lt;/Value&gt;&lt;ValueAsPercentage&gt;17.647058&lt;/ValueAsPercentage&gt;&lt;ValueAsPercentageString&gt;17.65%&lt;/ValueAsPercentageString&gt;&lt;PersonId&gt;0&lt;/PersonId&gt;&lt;ResponseDelay&gt;0&lt;/ResponseDelay&gt;&lt;/Response&gt;&lt;Response&gt;&lt;Index&gt;3&lt;/Index&gt;&lt;SmartcardUID&gt;0&lt;/SmartcardUID&gt;&lt;Key&gt;KEY&lt;/Key&gt;&lt;Valid&gt;true&lt;/Valid&gt;&lt;TimeStamp&gt;0001-01-01T00:00:00&lt;/TimeStamp&gt;&lt;Value&gt;20&lt;/Value&gt;&lt;ValueAsPercentage&gt;39.215687&lt;/ValueAsPercentage&gt;&lt;ValueAsPercentageString&gt;39.22%&lt;/ValueAsPercentageString&gt;&lt;PersonId&gt;0&lt;/PersonId&gt;&lt;ResponseDelay&gt;0&lt;/ResponseDelay&gt;&lt;/Response&gt;&lt;Response&gt;&lt;Index&gt;4&lt;/Index&gt;&lt;SmartcardUID&gt;0&lt;/SmartcardUID&gt;&lt;Key&gt;KEY&lt;/Key&gt;&lt;Valid&gt;true&lt;/Valid&gt;&lt;TimeStamp&gt;0001-01-01T00:00:00&lt;/TimeStamp&gt;&lt;Value&gt;32&lt;/Value&gt;&lt;ValueAsPercentage&gt;62.745098&lt;/ValueAsPercentage&gt;&lt;ValueAsPercentageString&gt;62.75%&lt;/ValueAsPercentageString&gt;&lt;PersonId&gt;0&lt;/PersonId&gt;&lt;ResponseDelay&gt;0&lt;/ResponseDelay&gt;&lt;/Response&gt;&lt;Response&gt;&lt;Index&gt;5&lt;/Index&gt;&lt;SmartcardUID&gt;0&lt;/SmartcardUID&gt;&lt;Key&gt;KEY&lt;/Key&gt;&lt;Valid&gt;true&lt;/Valid&gt;&lt;TimeStamp&gt;0001-01-01T00:00:00&lt;/TimeStamp&gt;&lt;Value&gt;5&lt;/Value&gt;&lt;ValueAsPercentage&gt;9.803922&lt;/ValueAsPercentage&gt;&lt;ValueAsPercentageString&gt;9.8%&lt;/ValueAsPercentageString&gt;&lt;PersonId&gt;0&lt;/PersonId&gt;&lt;ResponseDelay&gt;0&lt;/ResponseDelay&gt;&lt;/Response&gt;&lt;/ArrayOfResponse&gt;"/>
  <p:tag name="COUNTDOWNOPTIONS" val="&lt;?xml version=&quot;1.0&quot; encoding=&quot;utf-8&quot;?&gt;&lt;CountdownOptions xmlns:xsi=&quot;http://www.w3.org/2001/XMLSchema-instance&quot; xmlns:xsd=&quot;http://www.w3.org/2001/XMLSchema&quot;&gt;&lt;GUID&gt;95449e2b-4ac6-4165-98ca-4f2e1e93f297&lt;/GUID&gt;&lt;Name /&gt;&lt;HasCountdown&gt;false&lt;/HasCountdown&gt;&lt;DoesCountdownClosePoll&gt;false&lt;/DoesCountdownClosePoll&gt;&lt;Length&gt;10&lt;/Length&gt;&lt;Value&gt;10&lt;/Value&gt;&lt;CountdownType&gt;Analogue&lt;/CountdownType&gt;&lt;Location&gt;&lt;GUID&gt;c5ebfa69-f5dc-4185-b293-86e95c57c194&lt;/GUID&gt;&lt;Name /&gt;&lt;ScreenPosition&gt;BottomRight&lt;/ScreenPosition&gt;&lt;BorderThickness&gt;10&lt;/BorderThickness&gt;&lt;Top&gt;0&lt;/Top&gt;&lt;Left&gt;0&lt;/Left&gt;&lt;Height&gt;35&lt;/Height&gt;&lt;Width&gt;50&lt;/Width&gt;&lt;/Location&gt;&lt;/CountdownOptions&gt;"/>
  <p:tag name="SOUNDOPTIONS" val="&lt;?xml version=&quot;1.0&quot; encoding=&quot;utf-8&quot;?&gt;&lt;SoundOptions xmlns:xsi=&quot;http://www.w3.org/2001/XMLSchema-instance&quot; xmlns:xsd=&quot;http://www.w3.org/2001/XMLSchema&quot;&gt;&lt;GUID&gt;be60c0d3-c6f3-4023-87b7-de7bd5a628ff&lt;/GUID&gt;&lt;Name /&gt;&lt;PlaySound&gt;false&lt;/PlaySound&gt;&lt;CountdownSoundTag /&gt;&lt;PlayTimesUpSound&gt;false&lt;/PlayTimesUpSound&gt;&lt;TimesUpSoundTag /&gt;&lt;Loop&gt;false&lt;/Loop&gt;&lt;/SoundOptions&gt;"/>
  <p:tag name="QUESTIONDEFINITION" val="&lt;?xml version=&quot;1.0&quot; encoding=&quot;utf-8&quot;?&gt;&lt;MultipleChoiceQuestion xmlns:xsi=&quot;http://www.w3.org/2001/XMLSchema-instance&quot; xmlns:xsd=&quot;http://www.w3.org/2001/XMLSchema&quot;&gt;&lt;GUID&gt;2da4facf-2fef-4e16-9243-6bbc20a98675&lt;/GUID&gt;&lt;Name /&gt;&lt;ReactorQuestionId&gt;2968619&lt;/ReactorQuestionId&gt;&lt;Text&gt;Was würde aus Ihrer Sicht zu mehr Steuergerechtigkeit führen?&lt;/Text&gt;&lt;SubChoiceDefinitions&gt;&lt;SubChoiceDefinition&gt;&lt;Name&gt;1st Choice&lt;/Name&gt;&lt;SubChoiceSourceReferences /&gt;&lt;/SubChoiceDefinition&gt;&lt;SubChoiceDefinition&gt;&lt;Name&gt;2nd Choice&lt;/Name&gt;&lt;SubChoiceSourceReferences /&gt;&lt;/SubChoiceDefinition&gt;&lt;SubChoiceDefinition&gt;&lt;Name&gt;3rd Choice&lt;/Name&gt;&lt;SubChoiceSourceReferences /&gt;&lt;/SubChoiceDefinition&gt;&lt;/SubChoiceDefinitions&gt;&lt;SubText&gt;Vote for up to 3 choices&lt;/SubText&gt;&lt;IndividualWeightingText /&gt;&lt;QuestionType&gt;MultipleChoice&lt;/QuestionType&gt;&lt;Source&gt;Handsets&lt;/Source&gt;&lt;Choices&gt;&lt;Choice xsi:type=&quot;DiscreteChoice&quot;&gt;&lt;GUID&gt;bcaba018-94b8-4923-a2ac-6b2ea165bc31&lt;/GUID&gt;&lt;Name /&gt;&lt;IsSelected&gt;true&lt;/IsSelected&gt;&lt;Description&gt;Reform der Immobilienbesteuerung (Abschaffung 10-Jahres-Frist, erweiterte Kürzung)&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a581722c-39af-4a60-b18f-b9ed19617e7d&lt;/GUID&gt;&lt;Name /&gt;&lt;IsSelected&gt;true&lt;/IsSelected&gt;&lt;Description&gt;Steuern auf Vermögen und thesaurierte Kapitalerträge&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ae5119bd-9df9-4935-876b-ff913873bb27&lt;/GUID&gt;&lt;Name /&gt;&lt;IsSelected&gt;true&lt;/IsSelected&gt;&lt;Description&gt;Einführung einer Übergewinnsteuer&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e31a9400-58c6-4c49-87df-c0714b1b68d1&lt;/GUID&gt;&lt;Name /&gt;&lt;IsSelected&gt;true&lt;/IsSelected&gt;&lt;Description&gt;Abschaffung der Verschonungsbedarfsprüfung&lt;/Description&gt;&lt;Key&gt;4&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d08526c5-01da-4828-9d2b-992713517bb9&lt;/GUID&gt;&lt;Name /&gt;&lt;IsSelected&gt;true&lt;/IsSelected&gt;&lt;Description&gt;Mehr Steuerfahnder&lt;/Description&gt;&lt;Key&gt;5&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b4675838-5fdd-4166-80fe-ae02ec624e50&lt;/GUID&gt;&lt;Name /&gt;&lt;IsSelected&gt;true&lt;/IsSelected&gt;&lt;Description&gt;Keins davon bzw. vor allem andere Optionen&lt;/Description&gt;&lt;Key&gt;6&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s&gt;&lt;HasData&gt;false&lt;/HasData&gt;&lt;MasterQuestionNumSubChoices&gt;0&lt;/MasterQuestionNumSubChoices&gt;&lt;TimeOpenMS&gt;121605&lt;/TimeOpenMS&gt;&lt;IsQuestionWeighted&gt;false&lt;/IsQuestionWeighted&gt;&lt;CorrectAnswerVotesNumber&gt;0&lt;/CorrectAnswerVotesNumber&gt;&lt;CorrectAnswerVotesPercent&gt;0&lt;/CorrectAnswerVotesPercent&gt;&lt;ReactorPollDetails&gt;&lt;MeetingId&gt;452048&lt;/MeetingId&gt;&lt;SessionId&gt;455998&lt;/SessionId&gt;&lt;TenancyId&gt;134137&lt;/TenancyId&gt;&lt;LatestPollId&gt;4&lt;/LatestPollId&gt;&lt;/ReactorPollDetails&gt;&lt;Ranking&gt;false&lt;/Ranking&gt;&lt;MaxNumResponses&gt;3&lt;/MaxNumResponses&gt;&lt;MultipleChoiceSubTypeValue&gt;AnyOrder&lt;/MultipleChoiceSubTypeValue&gt;&lt;/MultipleChoiceQuestion&gt;"/>
  <p:tag name="LASTMODE" val="&lt;?xml version=&quot;1.0&quot; encoding=&quot;utf-8&quot;?&gt;&lt;int&gt;0&lt;/int&gt;"/>
  <p:tag name="JOININSTRUCTIONS" val="&lt;?xml version=&quot;1.0&quot; encoding=&quot;utf-8&quot;?&gt;&lt;JoinInstructions xmlns:xsi=&quot;http://www.w3.org/2001/XMLSchema-instance&quot; xmlns:xsd=&quot;http://www.w3.org/2001/XMLSchema&quot;&gt;&lt;GUID&gt;f03fe7c9-5bc6-4c85-be04-e32da1e7e4dc&lt;/GUID&gt;&lt;Name /&gt;&lt;Position&gt;&lt;GUID&gt;6c90701b-1d18-464f-9cd8-ff8ebb6089c1&lt;/GUID&gt;&lt;Name /&gt;&lt;ScreenPosition&gt;BottomRight&lt;/ScreenPosition&gt;&lt;BorderThickness&gt;10&lt;/BorderThickness&gt;&lt;Top&gt;474.541656&lt;/Top&gt;&lt;Left&gt;215.990234&lt;/Left&gt;&lt;Height&gt;29.08126&lt;/Height&gt;&lt;Width&gt;252.562683&lt;/Width&gt;&lt;/Position&gt;&lt;/JoinInstructions&gt;"/>
  <p:tag name="SEQUENCECOUNT" val="&lt;?xml version=&quot;1.0&quot; encoding=&quot;utf-8&quot;?&gt;&lt;int&gt;104&lt;/int&gt;"/>
  <p:tag name="MEETOO" val="817590bc-034f-4170-8c19-f4b9b013d91e"/>
</p:tagLst>
</file>

<file path=ppt/tags/tag106.xml><?xml version="1.0" encoding="utf-8"?>
<p:tagLst xmlns:a="http://schemas.openxmlformats.org/drawingml/2006/main" xmlns:r="http://schemas.openxmlformats.org/officeDocument/2006/relationships" xmlns:p="http://schemas.openxmlformats.org/presentationml/2006/main">
  <p:tag name="MEETINGNUMBER" val="127-897-214"/>
</p:tagLst>
</file>

<file path=ppt/tags/tag107.xml><?xml version="1.0" encoding="utf-8"?>
<p:tagLst xmlns:a="http://schemas.openxmlformats.org/drawingml/2006/main" xmlns:r="http://schemas.openxmlformats.org/officeDocument/2006/relationships" xmlns:p="http://schemas.openxmlformats.org/presentationml/2006/main">
  <p:tag name="STARTANIMATION" val="OpenQuestion"/>
  <p:tag name="QUESTIONGUID" val="fc4f8288-8718-4e41-a981-874e1d8f9ea8"/>
</p:tagLst>
</file>

<file path=ppt/tags/tag108.xml><?xml version="1.0" encoding="utf-8"?>
<p:tagLst xmlns:a="http://schemas.openxmlformats.org/drawingml/2006/main" xmlns:r="http://schemas.openxmlformats.org/officeDocument/2006/relationships" xmlns:p="http://schemas.openxmlformats.org/presentationml/2006/main">
  <p:tag name="SUBTITLE" val="Subtitle"/>
  <p:tag name="QUESTIONGUID" val="fc4f8288-8718-4e41-a981-874e1d8f9ea8"/>
</p:tagLst>
</file>

<file path=ppt/tags/tag109.xml><?xml version="1.0" encoding="utf-8"?>
<p:tagLst xmlns:a="http://schemas.openxmlformats.org/drawingml/2006/main" xmlns:r="http://schemas.openxmlformats.org/officeDocument/2006/relationships" xmlns:p="http://schemas.openxmlformats.org/presentationml/2006/main">
  <p:tag name="QUESTIONGUID" val="fc4f8288-8718-4e41-a981-874e1d8f9ea8"/>
  <p:tag name="ORIGTEXT" val="(% = Percentage of Voters)"/>
  <p:tag name="SHAPEDETAILS" val="&lt;?xml version=&quot;1.0&quot; encoding=&quot;utf-8&quot;?&gt;&lt;ShapeDetails xmlns:xsi=&quot;http://www.w3.org/2001/XMLSchema-instance&quot; xmlns:xsd=&quot;http://www.w3.org/2001/XMLSchema&quot;&gt;&lt;GUID&gt;fd0cd681-80f4-4c17-8331-7ac751902174&lt;/GUID&gt;&lt;Name /&gt;&lt;ScreenPosition&gt;BottomRight&lt;/ScreenPosition&gt;&lt;BorderThickness&gt;10&lt;/BorderThickness&gt;&lt;Top&gt;483.151337&lt;/Top&gt;&lt;Left&gt;75.25465&lt;/Left&gt;&lt;Height&gt;31.5047245&lt;/Height&gt;&lt;Width&gt;568.6072&lt;/Width&gt;&lt;/ShapeDetails&gt;"/>
</p:tagLst>
</file>

<file path=ppt/tags/tag11.xml><?xml version="1.0" encoding="utf-8"?>
<p:tagLst xmlns:a="http://schemas.openxmlformats.org/drawingml/2006/main" xmlns:r="http://schemas.openxmlformats.org/officeDocument/2006/relationships" xmlns:p="http://schemas.openxmlformats.org/presentationml/2006/main">
  <p:tag name="SHAPETYPE" val="DataLabel"/>
  <p:tag name="QUESTIONGUID" val="5295dd27-473f-44ae-aeec-6dfd07b20869"/>
</p:tagLst>
</file>

<file path=ppt/tags/tag110.xml><?xml version="1.0" encoding="utf-8"?>
<p:tagLst xmlns:a="http://schemas.openxmlformats.org/drawingml/2006/main" xmlns:r="http://schemas.openxmlformats.org/officeDocument/2006/relationships" xmlns:p="http://schemas.openxmlformats.org/presentationml/2006/main">
  <p:tag name="QUESTIONGUID" val="2da4facf-2fef-4e16-9243-6bbc20a98675"/>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f5ceeb44-874c-471a-bc4b-bd18bcd826a3&lt;/GUID&gt;&lt;Name /&gt;&lt;ScreenPosition&gt;BottomRight&lt;/ScreenPosition&gt;&lt;BorderThickness&gt;10&lt;/BorderThickness&gt;&lt;Top&gt;140.7063&lt;/Top&gt;&lt;Left&gt;36&lt;/Left&gt;&lt;Height&gt;342.445038&lt;/Height&gt;&lt;Width&gt;648&lt;/Width&gt;&lt;/ShapeDetails&gt;"/>
</p:tagLst>
</file>

<file path=ppt/tags/tag111.xml><?xml version="1.0" encoding="utf-8"?>
<p:tagLst xmlns:a="http://schemas.openxmlformats.org/drawingml/2006/main" xmlns:r="http://schemas.openxmlformats.org/officeDocument/2006/relationships" xmlns:p="http://schemas.openxmlformats.org/presentationml/2006/main">
  <p:tag name="SHAPETYPE" val="VotingKey"/>
  <p:tag name="QUESTIONGUID" val="fc4f8288-8718-4e41-a981-874e1d8f9ea8"/>
</p:tagLst>
</file>

<file path=ppt/tags/tag112.xml><?xml version="1.0" encoding="utf-8"?>
<p:tagLst xmlns:a="http://schemas.openxmlformats.org/drawingml/2006/main" xmlns:r="http://schemas.openxmlformats.org/officeDocument/2006/relationships" xmlns:p="http://schemas.openxmlformats.org/presentationml/2006/main">
  <p:tag name="SHAPETYPE" val="ChoiceText"/>
  <p:tag name="QUESTIONGUID" val="fc4f8288-8718-4e41-a981-874e1d8f9ea8"/>
</p:tagLst>
</file>

<file path=ppt/tags/tag113.xml><?xml version="1.0" encoding="utf-8"?>
<p:tagLst xmlns:a="http://schemas.openxmlformats.org/drawingml/2006/main" xmlns:r="http://schemas.openxmlformats.org/officeDocument/2006/relationships" xmlns:p="http://schemas.openxmlformats.org/presentationml/2006/main">
  <p:tag name="SHAPETYPE" val="DataLabel"/>
  <p:tag name="QUESTIONGUID" val="fc4f8288-8718-4e41-a981-874e1d8f9ea8"/>
</p:tagLst>
</file>

<file path=ppt/tags/tag114.xml><?xml version="1.0" encoding="utf-8"?>
<p:tagLst xmlns:a="http://schemas.openxmlformats.org/drawingml/2006/main" xmlns:r="http://schemas.openxmlformats.org/officeDocument/2006/relationships" xmlns:p="http://schemas.openxmlformats.org/presentationml/2006/main">
  <p:tag name="SHAPETYPE" val="Bars"/>
  <p:tag name="QUESTIONGUID" val="2da4facf-2fef-4e16-9243-6bbc20a98675"/>
  <p:tag name="SHAPEDETAILS" val="&lt;?xml version=&quot;1.0&quot; encoding=&quot;utf-8&quot;?&gt;&lt;ShapeDetails xmlns:xsi=&quot;http://www.w3.org/2001/XMLSchema-instance&quot; xmlns:xsd=&quot;http://www.w3.org/2001/XMLSchema&quot;&gt;&lt;GUID&gt;bc08f168-c39e-4583-b815-c746b9ae4079&lt;/GUID&gt;&lt;Name /&gt;&lt;ScreenPosition&gt;BottomRight&lt;/ScreenPosition&gt;&lt;BorderThickness&gt;10&lt;/BorderThickness&gt;&lt;Top&gt;197.6981&lt;/Top&gt;&lt;Left&gt;75.25465&lt;/Left&gt;&lt;Height&gt;18.8045673&lt;/Height&gt;&lt;Width&gt;568.6072&lt;/Width&gt;&lt;/ShapeDetails&gt;"/>
</p:tagLst>
</file>

<file path=ppt/tags/tag115.xml><?xml version="1.0" encoding="utf-8"?>
<p:tagLst xmlns:a="http://schemas.openxmlformats.org/drawingml/2006/main" xmlns:r="http://schemas.openxmlformats.org/officeDocument/2006/relationships" xmlns:p="http://schemas.openxmlformats.org/presentationml/2006/main">
  <p:tag name="SHAPETYPE" val="VotingKey"/>
  <p:tag name="QUESTIONGUID" val="fc4f8288-8718-4e41-a981-874e1d8f9ea8"/>
</p:tagLst>
</file>

<file path=ppt/tags/tag116.xml><?xml version="1.0" encoding="utf-8"?>
<p:tagLst xmlns:a="http://schemas.openxmlformats.org/drawingml/2006/main" xmlns:r="http://schemas.openxmlformats.org/officeDocument/2006/relationships" xmlns:p="http://schemas.openxmlformats.org/presentationml/2006/main">
  <p:tag name="SHAPETYPE" val="ChoiceText"/>
  <p:tag name="QUESTIONGUID" val="fc4f8288-8718-4e41-a981-874e1d8f9ea8"/>
</p:tagLst>
</file>

<file path=ppt/tags/tag117.xml><?xml version="1.0" encoding="utf-8"?>
<p:tagLst xmlns:a="http://schemas.openxmlformats.org/drawingml/2006/main" xmlns:r="http://schemas.openxmlformats.org/officeDocument/2006/relationships" xmlns:p="http://schemas.openxmlformats.org/presentationml/2006/main">
  <p:tag name="SHAPETYPE" val="DataLabel"/>
  <p:tag name="QUESTIONGUID" val="fc4f8288-8718-4e41-a981-874e1d8f9ea8"/>
</p:tagLst>
</file>

<file path=ppt/tags/tag118.xml><?xml version="1.0" encoding="utf-8"?>
<p:tagLst xmlns:a="http://schemas.openxmlformats.org/drawingml/2006/main" xmlns:r="http://schemas.openxmlformats.org/officeDocument/2006/relationships" xmlns:p="http://schemas.openxmlformats.org/presentationml/2006/main">
  <p:tag name="SHAPETYPE" val="Bars"/>
  <p:tag name="QUESTIONGUID" val="2da4facf-2fef-4e16-9243-6bbc20a98675"/>
  <p:tag name="SHAPEDETAILS" val="&lt;?xml version=&quot;1.0&quot; encoding=&quot;utf-8&quot;?&gt;&lt;ShapeDetails xmlns:xsi=&quot;http://www.w3.org/2001/XMLSchema-instance&quot; xmlns:xsd=&quot;http://www.w3.org/2001/XMLSchema&quot;&gt;&lt;GUID&gt;d34df3ed-ab56-4c5b-8564-5bb93e009bd5&lt;/GUID&gt;&lt;Name /&gt;&lt;ScreenPosition&gt;BottomRight&lt;/ScreenPosition&gt;&lt;BorderThickness&gt;10&lt;/BorderThickness&gt;&lt;Top&gt;251.0278&lt;/Top&gt;&lt;Left&gt;75.25465&lt;/Left&gt;&lt;Height&gt;18.8045673&lt;/Height&gt;&lt;Width&gt;568.6072&lt;/Width&gt;&lt;/ShapeDetails&gt;"/>
</p:tagLst>
</file>

<file path=ppt/tags/tag119.xml><?xml version="1.0" encoding="utf-8"?>
<p:tagLst xmlns:a="http://schemas.openxmlformats.org/drawingml/2006/main" xmlns:r="http://schemas.openxmlformats.org/officeDocument/2006/relationships" xmlns:p="http://schemas.openxmlformats.org/presentationml/2006/main">
  <p:tag name="SHAPETYPE" val="VotingKey"/>
  <p:tag name="QUESTIONGUID" val="fc4f8288-8718-4e41-a981-874e1d8f9ea8"/>
</p:tagLst>
</file>

<file path=ppt/tags/tag12.xml><?xml version="1.0" encoding="utf-8"?>
<p:tagLst xmlns:a="http://schemas.openxmlformats.org/drawingml/2006/main" xmlns:r="http://schemas.openxmlformats.org/officeDocument/2006/relationships" xmlns:p="http://schemas.openxmlformats.org/presentationml/2006/main">
  <p:tag name="SHAPETYPE" val="Columns"/>
  <p:tag name="QUESTIONGUID" val="5295dd27-473f-44ae-aeec-6dfd07b20869"/>
  <p:tag name="SHAPEDETAILS" val="&lt;?xml version=&quot;1.0&quot; encoding=&quot;utf-8&quot;?&gt;&lt;ShapeDetails xmlns:xsi=&quot;http://www.w3.org/2001/XMLSchema-instance&quot; xmlns:xsd=&quot;http://www.w3.org/2001/XMLSchema&quot;&gt;&lt;GUID&gt;54481b28-691d-40cf-9991-fbea082124cb&lt;/GUID&gt;&lt;Name /&gt;&lt;ScreenPosition&gt;BottomRight&lt;/ScreenPosition&gt;&lt;BorderThickness&gt;10&lt;/BorderThickness&gt;&lt;Top&gt;190.558746&lt;/Top&gt;&lt;Left&gt;236.88&lt;/Left&gt;&lt;Height&gt;247.888184&lt;/Height&gt;&lt;Width&gt;58.32&lt;/Width&gt;&lt;/ShapeDetails&gt;"/>
</p:tagLst>
</file>

<file path=ppt/tags/tag120.xml><?xml version="1.0" encoding="utf-8"?>
<p:tagLst xmlns:a="http://schemas.openxmlformats.org/drawingml/2006/main" xmlns:r="http://schemas.openxmlformats.org/officeDocument/2006/relationships" xmlns:p="http://schemas.openxmlformats.org/presentationml/2006/main">
  <p:tag name="SHAPETYPE" val="ChoiceText"/>
  <p:tag name="QUESTIONGUID" val="fc4f8288-8718-4e41-a981-874e1d8f9ea8"/>
</p:tagLst>
</file>

<file path=ppt/tags/tag121.xml><?xml version="1.0" encoding="utf-8"?>
<p:tagLst xmlns:a="http://schemas.openxmlformats.org/drawingml/2006/main" xmlns:r="http://schemas.openxmlformats.org/officeDocument/2006/relationships" xmlns:p="http://schemas.openxmlformats.org/presentationml/2006/main">
  <p:tag name="SHAPETYPE" val="DataLabel"/>
  <p:tag name="QUESTIONGUID" val="fc4f8288-8718-4e41-a981-874e1d8f9ea8"/>
</p:tagLst>
</file>

<file path=ppt/tags/tag122.xml><?xml version="1.0" encoding="utf-8"?>
<p:tagLst xmlns:a="http://schemas.openxmlformats.org/drawingml/2006/main" xmlns:r="http://schemas.openxmlformats.org/officeDocument/2006/relationships" xmlns:p="http://schemas.openxmlformats.org/presentationml/2006/main">
  <p:tag name="SHAPETYPE" val="Bars"/>
  <p:tag name="QUESTIONGUID" val="2da4facf-2fef-4e16-9243-6bbc20a98675"/>
  <p:tag name="SHAPEDETAILS" val="&lt;?xml version=&quot;1.0&quot; encoding=&quot;utf-8&quot;?&gt;&lt;ShapeDetails xmlns:xsi=&quot;http://www.w3.org/2001/XMLSchema-instance&quot; xmlns:xsd=&quot;http://www.w3.org/2001/XMLSchema&quot;&gt;&lt;GUID&gt;adede09e-35da-487d-8b99-99a7a4f8f7d6&lt;/GUID&gt;&lt;Name /&gt;&lt;ScreenPosition&gt;BottomRight&lt;/ScreenPosition&gt;&lt;BorderThickness&gt;10&lt;/BorderThickness&gt;&lt;Top&gt;304.357544&lt;/Top&gt;&lt;Left&gt;75.25465&lt;/Left&gt;&lt;Height&gt;18.8045673&lt;/Height&gt;&lt;Width&gt;568.6072&lt;/Width&gt;&lt;/ShapeDetails&gt;"/>
</p:tagLst>
</file>

<file path=ppt/tags/tag123.xml><?xml version="1.0" encoding="utf-8"?>
<p:tagLst xmlns:a="http://schemas.openxmlformats.org/drawingml/2006/main" xmlns:r="http://schemas.openxmlformats.org/officeDocument/2006/relationships" xmlns:p="http://schemas.openxmlformats.org/presentationml/2006/main">
  <p:tag name="SHAPETYPE" val="VotingKey"/>
  <p:tag name="QUESTIONGUID" val="fc4f8288-8718-4e41-a981-874e1d8f9ea8"/>
</p:tagLst>
</file>

<file path=ppt/tags/tag124.xml><?xml version="1.0" encoding="utf-8"?>
<p:tagLst xmlns:a="http://schemas.openxmlformats.org/drawingml/2006/main" xmlns:r="http://schemas.openxmlformats.org/officeDocument/2006/relationships" xmlns:p="http://schemas.openxmlformats.org/presentationml/2006/main">
  <p:tag name="SHAPETYPE" val="ChoiceText"/>
  <p:tag name="QUESTIONGUID" val="fc4f8288-8718-4e41-a981-874e1d8f9ea8"/>
</p:tagLst>
</file>

<file path=ppt/tags/tag125.xml><?xml version="1.0" encoding="utf-8"?>
<p:tagLst xmlns:a="http://schemas.openxmlformats.org/drawingml/2006/main" xmlns:r="http://schemas.openxmlformats.org/officeDocument/2006/relationships" xmlns:p="http://schemas.openxmlformats.org/presentationml/2006/main">
  <p:tag name="SHAPETYPE" val="DataLabel"/>
  <p:tag name="QUESTIONGUID" val="fc4f8288-8718-4e41-a981-874e1d8f9ea8"/>
</p:tagLst>
</file>

<file path=ppt/tags/tag126.xml><?xml version="1.0" encoding="utf-8"?>
<p:tagLst xmlns:a="http://schemas.openxmlformats.org/drawingml/2006/main" xmlns:r="http://schemas.openxmlformats.org/officeDocument/2006/relationships" xmlns:p="http://schemas.openxmlformats.org/presentationml/2006/main">
  <p:tag name="SHAPETYPE" val="Bars"/>
  <p:tag name="QUESTIONGUID" val="2da4facf-2fef-4e16-9243-6bbc20a98675"/>
  <p:tag name="SHAPEDETAILS" val="&lt;?xml version=&quot;1.0&quot; encoding=&quot;utf-8&quot;?&gt;&lt;ShapeDetails xmlns:xsi=&quot;http://www.w3.org/2001/XMLSchema-instance&quot; xmlns:xsd=&quot;http://www.w3.org/2001/XMLSchema&quot;&gt;&lt;GUID&gt;cf9ce165-81e3-4a78-8297-bfba41b6ad87&lt;/GUID&gt;&lt;Name /&gt;&lt;ScreenPosition&gt;BottomRight&lt;/ScreenPosition&gt;&lt;BorderThickness&gt;10&lt;/BorderThickness&gt;&lt;Top&gt;357.687317&lt;/Top&gt;&lt;Left&gt;75.25465&lt;/Left&gt;&lt;Height&gt;18.8045673&lt;/Height&gt;&lt;Width&gt;568.6072&lt;/Width&gt;&lt;/ShapeDetails&gt;"/>
</p:tagLst>
</file>

<file path=ppt/tags/tag127.xml><?xml version="1.0" encoding="utf-8"?>
<p:tagLst xmlns:a="http://schemas.openxmlformats.org/drawingml/2006/main" xmlns:r="http://schemas.openxmlformats.org/officeDocument/2006/relationships" xmlns:p="http://schemas.openxmlformats.org/presentationml/2006/main">
  <p:tag name="SHAPETYPE" val="VotingKey"/>
  <p:tag name="QUESTIONGUID" val="fc4f8288-8718-4e41-a981-874e1d8f9ea8"/>
</p:tagLst>
</file>

<file path=ppt/tags/tag128.xml><?xml version="1.0" encoding="utf-8"?>
<p:tagLst xmlns:a="http://schemas.openxmlformats.org/drawingml/2006/main" xmlns:r="http://schemas.openxmlformats.org/officeDocument/2006/relationships" xmlns:p="http://schemas.openxmlformats.org/presentationml/2006/main">
  <p:tag name="SHAPETYPE" val="ChoiceText"/>
  <p:tag name="QUESTIONGUID" val="fc4f8288-8718-4e41-a981-874e1d8f9ea8"/>
</p:tagLst>
</file>

<file path=ppt/tags/tag129.xml><?xml version="1.0" encoding="utf-8"?>
<p:tagLst xmlns:a="http://schemas.openxmlformats.org/drawingml/2006/main" xmlns:r="http://schemas.openxmlformats.org/officeDocument/2006/relationships" xmlns:p="http://schemas.openxmlformats.org/presentationml/2006/main">
  <p:tag name="SHAPETYPE" val="DataLabel"/>
  <p:tag name="QUESTIONGUID" val="fc4f8288-8718-4e41-a981-874e1d8f9ea8"/>
</p:tagLst>
</file>

<file path=ppt/tags/tag13.xml><?xml version="1.0" encoding="utf-8"?>
<p:tagLst xmlns:a="http://schemas.openxmlformats.org/drawingml/2006/main" xmlns:r="http://schemas.openxmlformats.org/officeDocument/2006/relationships" xmlns:p="http://schemas.openxmlformats.org/presentationml/2006/main">
  <p:tag name="SHAPETYPE" val="DataLabel"/>
  <p:tag name="QUESTIONGUID" val="5295dd27-473f-44ae-aeec-6dfd07b20869"/>
</p:tagLst>
</file>

<file path=ppt/tags/tag130.xml><?xml version="1.0" encoding="utf-8"?>
<p:tagLst xmlns:a="http://schemas.openxmlformats.org/drawingml/2006/main" xmlns:r="http://schemas.openxmlformats.org/officeDocument/2006/relationships" xmlns:p="http://schemas.openxmlformats.org/presentationml/2006/main">
  <p:tag name="SHAPETYPE" val="Bars"/>
  <p:tag name="QUESTIONGUID" val="2da4facf-2fef-4e16-9243-6bbc20a98675"/>
  <p:tag name="SHAPEDETAILS" val="&lt;?xml version=&quot;1.0&quot; encoding=&quot;utf-8&quot;?&gt;&lt;ShapeDetails xmlns:xsi=&quot;http://www.w3.org/2001/XMLSchema-instance&quot; xmlns:xsd=&quot;http://www.w3.org/2001/XMLSchema&quot;&gt;&lt;GUID&gt;0fa0e074-9ec9-4e86-a55e-18093d61eb24&lt;/GUID&gt;&lt;Name /&gt;&lt;ScreenPosition&gt;BottomRight&lt;/ScreenPosition&gt;&lt;BorderThickness&gt;10&lt;/BorderThickness&gt;&lt;Top&gt;411.0171&lt;/Top&gt;&lt;Left&gt;75.25465&lt;/Left&gt;&lt;Height&gt;18.8045673&lt;/Height&gt;&lt;Width&gt;568.6072&lt;/Width&gt;&lt;/ShapeDetails&gt;"/>
</p:tagLst>
</file>

<file path=ppt/tags/tag131.xml><?xml version="1.0" encoding="utf-8"?>
<p:tagLst xmlns:a="http://schemas.openxmlformats.org/drawingml/2006/main" xmlns:r="http://schemas.openxmlformats.org/officeDocument/2006/relationships" xmlns:p="http://schemas.openxmlformats.org/presentationml/2006/main">
  <p:tag name="SHAPETYPE" val="VotingKey"/>
  <p:tag name="QUESTIONGUID" val="fc4f8288-8718-4e41-a981-874e1d8f9ea8"/>
</p:tagLst>
</file>

<file path=ppt/tags/tag132.xml><?xml version="1.0" encoding="utf-8"?>
<p:tagLst xmlns:a="http://schemas.openxmlformats.org/drawingml/2006/main" xmlns:r="http://schemas.openxmlformats.org/officeDocument/2006/relationships" xmlns:p="http://schemas.openxmlformats.org/presentationml/2006/main">
  <p:tag name="SHAPETYPE" val="ChoiceText"/>
  <p:tag name="QUESTIONGUID" val="fc4f8288-8718-4e41-a981-874e1d8f9ea8"/>
</p:tagLst>
</file>

<file path=ppt/tags/tag133.xml><?xml version="1.0" encoding="utf-8"?>
<p:tagLst xmlns:a="http://schemas.openxmlformats.org/drawingml/2006/main" xmlns:r="http://schemas.openxmlformats.org/officeDocument/2006/relationships" xmlns:p="http://schemas.openxmlformats.org/presentationml/2006/main">
  <p:tag name="SHAPETYPE" val="DataLabel"/>
  <p:tag name="QUESTIONGUID" val="fc4f8288-8718-4e41-a981-874e1d8f9ea8"/>
</p:tagLst>
</file>

<file path=ppt/tags/tag134.xml><?xml version="1.0" encoding="utf-8"?>
<p:tagLst xmlns:a="http://schemas.openxmlformats.org/drawingml/2006/main" xmlns:r="http://schemas.openxmlformats.org/officeDocument/2006/relationships" xmlns:p="http://schemas.openxmlformats.org/presentationml/2006/main">
  <p:tag name="SHAPETYPE" val="Bars"/>
  <p:tag name="QUESTIONGUID" val="2da4facf-2fef-4e16-9243-6bbc20a98675"/>
  <p:tag name="SHAPEDETAILS" val="&lt;?xml version=&quot;1.0&quot; encoding=&quot;utf-8&quot;?&gt;&lt;ShapeDetails xmlns:xsi=&quot;http://www.w3.org/2001/XMLSchema-instance&quot; xmlns:xsd=&quot;http://www.w3.org/2001/XMLSchema&quot;&gt;&lt;GUID&gt;aa9402be-2382-4f15-8ac6-9c373e0f780b&lt;/GUID&gt;&lt;Name /&gt;&lt;ScreenPosition&gt;BottomRight&lt;/ScreenPosition&gt;&lt;BorderThickness&gt;10&lt;/BorderThickness&gt;&lt;Top&gt;464.346771&lt;/Top&gt;&lt;Left&gt;75.25465&lt;/Left&gt;&lt;Height&gt;18.8045673&lt;/Height&gt;&lt;Width&gt;568.6072&lt;/Width&gt;&lt;/ShapeDetails&gt;"/>
</p:tagLst>
</file>

<file path=ppt/tags/tag135.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e9cc50e7-93d0-4109-ada4-72064307ecd3&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VOTENOWOPTIONS" val="&lt;?xml version=&quot;1.0&quot; encoding=&quot;utf-8&quot;?&gt;&lt;VoteNowOptions xmlns:xsi=&quot;http://www.w3.org/2001/XMLSchema-instance&quot; xmlns:xsd=&quot;http://www.w3.org/2001/XMLSchema&quot;&gt;&lt;GUID&gt;e2d2904e-bd0d-4e72-b2a7-4e2e614dec64&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HASPERCENTTYPESHAPE" val="true"/>
  <p:tag name="SCORINGOPTIONS" val="&lt;?xml version=&quot;1.0&quot; encoding=&quot;utf-8&quot;?&gt;&lt;ScoringOptions xmlns:xsi=&quot;http://www.w3.org/2001/XMLSchema-instance&quot; xmlns:xsd=&quot;http://www.w3.org/2001/XMLSchema&quot;&gt;&lt;GUID&gt;7ecab920-9388-40c0-a96b-3185b198d0e9&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RAWRESULTS" val="&lt;?xml version=&quot;1.0&quot; encoding=&quot;utf-8&quot;?&gt;&lt;ArrayOfResponse xmlns:xsi=&quot;http://www.w3.org/2001/XMLSchema-instance&quot; xmlns:xsd=&quot;http://www.w3.org/2001/XMLSchema&quot;&gt;&lt;Response&gt;&lt;Index&gt;0&lt;/Index&gt;&lt;SmartcardUID&gt;0&lt;/SmartcardUID&gt;&lt;Key&gt;KEY&lt;/Key&gt;&lt;Valid&gt;true&lt;/Valid&gt;&lt;TimeStamp&gt;0001-01-01T00:00:00&lt;/TimeStamp&gt;&lt;Value&gt;15&lt;/Value&gt;&lt;ValueAsPercentage&gt;83.333336&lt;/ValueAsPercentage&gt;&lt;ValueAsPercentageString&gt;83.33%&lt;/ValueAsPercentageString&gt;&lt;PersonId&gt;0&lt;/PersonId&gt;&lt;ResponseDelay&gt;0&lt;/ResponseDelay&gt;&lt;/Response&gt;&lt;Response&gt;&lt;Index&gt;1&lt;/Index&gt;&lt;SmartcardUID&gt;0&lt;/SmartcardUID&gt;&lt;Key&gt;KEY&lt;/Key&gt;&lt;Valid&gt;true&lt;/Valid&gt;&lt;TimeStamp&gt;0001-01-01T00:00:00&lt;/TimeStamp&gt;&lt;Value&gt;11&lt;/Value&gt;&lt;ValueAsPercentage&gt;61.111111&lt;/ValueAsPercentage&gt;&lt;ValueAsPercentageString&gt;61.11%&lt;/ValueAsPercentageString&gt;&lt;PersonId&gt;0&lt;/PersonId&gt;&lt;ResponseDelay&gt;0&lt;/ResponseDelay&gt;&lt;/Response&gt;&lt;Response&gt;&lt;Index&gt;2&lt;/Index&gt;&lt;SmartcardUID&gt;0&lt;/SmartcardUID&gt;&lt;Key&gt;KEY&lt;/Key&gt;&lt;Valid&gt;true&lt;/Valid&gt;&lt;TimeStamp&gt;0001-01-01T00:00:00&lt;/TimeStamp&gt;&lt;Value&gt;8&lt;/Value&gt;&lt;ValueAsPercentage&gt;44.444443&lt;/ValueAsPercentage&gt;&lt;ValueAsPercentageString&gt;44.44%&lt;/ValueAsPercentageString&gt;&lt;PersonId&gt;0&lt;/PersonId&gt;&lt;ResponseDelay&gt;0&lt;/ResponseDelay&gt;&lt;/Response&gt;&lt;Response&gt;&lt;Index&gt;3&lt;/Index&gt;&lt;SmartcardUID&gt;0&lt;/SmartcardUID&gt;&lt;Key&gt;KEY&lt;/Key&gt;&lt;Valid&gt;true&lt;/Valid&gt;&lt;TimeStamp&gt;0001-01-01T00:00:00&lt;/TimeStamp&gt;&lt;Value&gt;9&lt;/Value&gt;&lt;ValueAsPercentage&gt;50&lt;/ValueAsPercentage&gt;&lt;ValueAsPercentageString&gt;50%&lt;/ValueAsPercentageString&gt;&lt;PersonId&gt;0&lt;/PersonId&gt;&lt;ResponseDelay&gt;0&lt;/ResponseDelay&gt;&lt;/Response&gt;&lt;Response&gt;&lt;Index&gt;4&lt;/Index&gt;&lt;SmartcardUID&gt;0&lt;/SmartcardUID&gt;&lt;Key&gt;KEY&lt;/Key&gt;&lt;Valid&gt;true&lt;/Valid&gt;&lt;TimeStamp&gt;0001-01-01T00:00:00&lt;/TimeStamp&gt;&lt;Value&gt;4&lt;/Value&gt;&lt;ValueAsPercentage&gt;22.222221&lt;/ValueAsPercentage&gt;&lt;ValueAsPercentageString&gt;22.22%&lt;/ValueAsPercentageString&gt;&lt;PersonId&gt;0&lt;/PersonId&gt;&lt;ResponseDelay&gt;0&lt;/ResponseDelay&gt;&lt;/Response&gt;&lt;Response&gt;&lt;Index&gt;5&lt;/Index&gt;&lt;SmartcardUID&gt;0&lt;/SmartcardUID&gt;&lt;Key&gt;KEY&lt;/Key&gt;&lt;Valid&gt;true&lt;/Valid&gt;&lt;TimeStamp&gt;0001-01-01T00:00:00&lt;/TimeStamp&gt;&lt;Value&gt;7&lt;/Value&gt;&lt;ValueAsPercentage&gt;38.888889&lt;/ValueAsPercentage&gt;&lt;ValueAsPercentageString&gt;38.89%&lt;/ValueAsPercentageString&gt;&lt;PersonId&gt;0&lt;/PersonId&gt;&lt;ResponseDelay&gt;0&lt;/ResponseDelay&gt;&lt;/Response&gt;&lt;/ArrayOfResponse&gt;"/>
  <p:tag name="COUNTDOWNOPTIONS" val="&lt;?xml version=&quot;1.0&quot; encoding=&quot;utf-8&quot;?&gt;&lt;CountdownOptions xmlns:xsi=&quot;http://www.w3.org/2001/XMLSchema-instance&quot; xmlns:xsd=&quot;http://www.w3.org/2001/XMLSchema&quot;&gt;&lt;GUID&gt;1ac84f2c-0f6f-41f5-a7cb-401b5d73727a&lt;/GUID&gt;&lt;Name /&gt;&lt;HasCountdown&gt;false&lt;/HasCountdown&gt;&lt;DoesCountdownClosePoll&gt;false&lt;/DoesCountdownClosePoll&gt;&lt;Length&gt;10&lt;/Length&gt;&lt;Value&gt;10&lt;/Value&gt;&lt;CountdownType&gt;Analogue&lt;/CountdownType&gt;&lt;Location&gt;&lt;GUID&gt;46f512db-8942-456d-9530-3e160c6ce9a4&lt;/GUID&gt;&lt;Name /&gt;&lt;ScreenPosition&gt;BottomRight&lt;/ScreenPosition&gt;&lt;BorderThickness&gt;10&lt;/BorderThickness&gt;&lt;Top&gt;0&lt;/Top&gt;&lt;Left&gt;0&lt;/Left&gt;&lt;Height&gt;35&lt;/Height&gt;&lt;Width&gt;50&lt;/Width&gt;&lt;/Location&gt;&lt;/CountdownOptions&gt;"/>
  <p:tag name="SOUNDOPTIONS" val="&lt;?xml version=&quot;1.0&quot; encoding=&quot;utf-8&quot;?&gt;&lt;SoundOptions xmlns:xsi=&quot;http://www.w3.org/2001/XMLSchema-instance&quot; xmlns:xsd=&quot;http://www.w3.org/2001/XMLSchema&quot;&gt;&lt;GUID&gt;5bfa973d-97df-4946-a7fc-746345ea2a5b&lt;/GUID&gt;&lt;Name /&gt;&lt;PlaySound&gt;false&lt;/PlaySound&gt;&lt;CountdownSoundTag /&gt;&lt;PlayTimesUpSound&gt;false&lt;/PlayTimesUpSound&gt;&lt;TimesUpSoundTag /&gt;&lt;Loop&gt;false&lt;/Loop&gt;&lt;/SoundOptions&gt;"/>
  <p:tag name="QUESTIONDEFINITION" val="&lt;?xml version=&quot;1.0&quot; encoding=&quot;utf-8&quot;?&gt;&lt;MultipleChoiceQuestion xmlns:xsi=&quot;http://www.w3.org/2001/XMLSchema-instance&quot; xmlns:xsd=&quot;http://www.w3.org/2001/XMLSchema&quot;&gt;&lt;GUID&gt;fc4f8288-8718-4e41-a981-874e1d8f9ea8&lt;/GUID&gt;&lt;Name /&gt;&lt;ReactorQuestionId&gt;2736195&lt;/ReactorQuestionId&gt;&lt;Text&gt;Was ist aus deiner Sicht die größte politische Herausforderung?&lt;/Text&gt;&lt;SubChoiceDefinitions&gt;&lt;SubChoiceDefinition&gt;&lt;Name&gt;1st Choice&lt;/Name&gt;&lt;SubChoiceSourceReferences /&gt;&lt;/SubChoiceDefinition&gt;&lt;SubChoiceDefinition&gt;&lt;Name&gt;2nd Choice&lt;/Name&gt;&lt;SubChoiceSourceReferences /&gt;&lt;/SubChoiceDefinition&gt;&lt;SubChoiceDefinition&gt;&lt;Name&gt;3rd Choice&lt;/Name&gt;&lt;SubChoiceSourceReferences /&gt;&lt;/SubChoiceDefinition&gt;&lt;/SubChoiceDefinitions&gt;&lt;SubText&gt;Vote for up to 3 choices&lt;/SubText&gt;&lt;IndividualWeightingText /&gt;&lt;QuestionType&gt;MultipleChoice&lt;/QuestionType&gt;&lt;Source&gt;Handsets&lt;/Source&gt;&lt;Choices&gt;&lt;Choice xsi:type=&quot;DiscreteChoice&quot;&gt;&lt;GUID&gt;7a9b3ed1-7778-43aa-bf1a-70742c1de5fd&lt;/GUID&gt;&lt;Name /&gt;&lt;IsSelected&gt;true&lt;/IsSelected&gt;&lt;Description&gt;Fehlendes Wissen und Steuermythen (Deutschland Hochsteuerland)&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06c3fd80-4156-477a-9075-129cfc918b20&lt;/GUID&gt;&lt;Name /&gt;&lt;IsSelected&gt;true&lt;/IsSelected&gt;&lt;Description&gt;Die Lobby des großen Geldes (die Verschonungsbedarfsprüfung)&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bf025adb-c528-4392-a3a8-105c6c49b18b&lt;/GUID&gt;&lt;Name /&gt;&lt;IsSelected&gt;true&lt;/IsSelected&gt;&lt;Description&gt;Die fehlenden Steuerfahnder (Cum-Ex und Co)&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031fbf9e-599d-413c-8227-b3a0e717941e&lt;/GUID&gt;&lt;Name /&gt;&lt;IsSelected&gt;true&lt;/IsSelected&gt;&lt;Description&gt;Konzernmacht (die Gewinnverschiebung der Digitalkonzerne)&lt;/Description&gt;&lt;Key&gt;4&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0cfaec4d-d7a0-48a4-b168-eaa44c0f2692&lt;/GUID&gt;&lt;Name /&gt;&lt;IsSelected&gt;true&lt;/IsSelected&gt;&lt;Description&gt;Mangelnde Transparenz und das Establishment (Immobilien-Transparenzregister)&lt;/Description&gt;&lt;Key&gt;5&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c6b06822-9f26-4153-bedf-abcce7386d3a&lt;/GUID&gt;&lt;Name /&gt;&lt;IsSelected&gt;true&lt;/IsSelected&gt;&lt;Description&gt;Die Wissenslücke zu den Milliardären (Familiendynastien statt Unternehmertum)&lt;/Description&gt;&lt;Key&gt;6&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s&gt;&lt;HasData&gt;false&lt;/HasData&gt;&lt;MasterQuestionNumSubChoices&gt;0&lt;/MasterQuestionNumSubChoices&gt;&lt;TimeOpenMS&gt;330136&lt;/TimeOpenMS&gt;&lt;IsQuestionWeighted&gt;false&lt;/IsQuestionWeighted&gt;&lt;CorrectAnswerVotesNumber&gt;0&lt;/CorrectAnswerVotesNumber&gt;&lt;CorrectAnswerVotesPercent&gt;0&lt;/CorrectAnswerVotesPercent&gt;&lt;ReactorPollDetails&gt;&lt;MeetingId&gt;415269&lt;/MeetingId&gt;&lt;SessionId&gt;419218&lt;/SessionId&gt;&lt;TenancyId&gt;134137&lt;/TenancyId&gt;&lt;LatestPollId&gt;6&lt;/LatestPollId&gt;&lt;/ReactorPollDetails&gt;&lt;Ranking&gt;false&lt;/Ranking&gt;&lt;MaxNumResponses&gt;3&lt;/MaxNumResponses&gt;&lt;MultipleChoiceSubTypeValue&gt;AnyOrder&lt;/MultipleChoiceSubTypeValue&gt;&lt;/MultipleChoiceQuestion&gt;"/>
  <p:tag name="LASTMODE" val="&lt;?xml version=&quot;1.0&quot; encoding=&quot;utf-8&quot;?&gt;&lt;int&gt;0&lt;/int&gt;"/>
  <p:tag name="SEQUENCECOUNT" val="&lt;?xml version=&quot;1.0&quot; encoding=&quot;utf-8&quot;?&gt;&lt;int&gt;55&lt;/int&gt;"/>
  <p:tag name="JOININSTRUCTIONS" val="&lt;?xml version=&quot;1.0&quot; encoding=&quot;utf-8&quot;?&gt;&lt;JoinInstructions xmlns:xsi=&quot;http://www.w3.org/2001/XMLSchema-instance&quot; xmlns:xsd=&quot;http://www.w3.org/2001/XMLSchema&quot;&gt;&lt;GUID&gt;f03fe7c9-5bc6-4c85-be04-e32da1e7e4dc&lt;/GUID&gt;&lt;Name /&gt;&lt;Position&gt;&lt;GUID&gt;dc34594f-07e4-476d-a0a6-6eace708f4fb&lt;/GUID&gt;&lt;Name /&gt;&lt;ScreenPosition&gt;BottomRight&lt;/ScreenPosition&gt;&lt;BorderThickness&gt;10&lt;/BorderThickness&gt;&lt;Top&gt;474.541656&lt;/Top&gt;&lt;Left&gt;215.990082&lt;/Left&gt;&lt;Height&gt;29.08126&lt;/Height&gt;&lt;Width&gt;252.562683&lt;/Width&gt;&lt;/Position&gt;&lt;/JoinInstructions&gt;"/>
  <p:tag name="MEETOO" val="817590bc-034f-4170-8c19-f4b9b013d91e"/>
</p:tagLst>
</file>

<file path=ppt/tags/tag136.xml><?xml version="1.0" encoding="utf-8"?>
<p:tagLst xmlns:a="http://schemas.openxmlformats.org/drawingml/2006/main" xmlns:r="http://schemas.openxmlformats.org/officeDocument/2006/relationships" xmlns:p="http://schemas.openxmlformats.org/presentationml/2006/main">
  <p:tag name="MEETINGNUMBER" val="127-897-214"/>
</p:tagLst>
</file>

<file path=ppt/tags/tag137.xml><?xml version="1.0" encoding="utf-8"?>
<p:tagLst xmlns:a="http://schemas.openxmlformats.org/drawingml/2006/main" xmlns:r="http://schemas.openxmlformats.org/officeDocument/2006/relationships" xmlns:p="http://schemas.openxmlformats.org/presentationml/2006/main">
  <p:tag name="STARTANIMATION" val="OpenQuestion"/>
  <p:tag name="QUESTIONGUID" val="fc4f8288-8718-4e41-a981-874e1d8f9ea8"/>
</p:tagLst>
</file>

<file path=ppt/tags/tag138.xml><?xml version="1.0" encoding="utf-8"?>
<p:tagLst xmlns:a="http://schemas.openxmlformats.org/drawingml/2006/main" xmlns:r="http://schemas.openxmlformats.org/officeDocument/2006/relationships" xmlns:p="http://schemas.openxmlformats.org/presentationml/2006/main">
  <p:tag name="SUBTITLE" val="Subtitle"/>
  <p:tag name="QUESTIONGUID" val="fc4f8288-8718-4e41-a981-874e1d8f9ea8"/>
</p:tagLst>
</file>

<file path=ppt/tags/tag139.xml><?xml version="1.0" encoding="utf-8"?>
<p:tagLst xmlns:a="http://schemas.openxmlformats.org/drawingml/2006/main" xmlns:r="http://schemas.openxmlformats.org/officeDocument/2006/relationships" xmlns:p="http://schemas.openxmlformats.org/presentationml/2006/main">
  <p:tag name="QUESTIONGUID" val="fc4f8288-8718-4e41-a981-874e1d8f9ea8"/>
  <p:tag name="ORIGTEXT" val="(% = Percentage of Voters)"/>
  <p:tag name="SHAPEDETAILS" val="&lt;?xml version=&quot;1.0&quot; encoding=&quot;utf-8&quot;?&gt;&lt;ShapeDetails xmlns:xsi=&quot;http://www.w3.org/2001/XMLSchema-instance&quot; xmlns:xsd=&quot;http://www.w3.org/2001/XMLSchema&quot;&gt;&lt;GUID&gt;a33513dc-869c-49cc-a2f2-70a975c14dfd&lt;/GUID&gt;&lt;Name /&gt;&lt;ScreenPosition&gt;BottomRight&lt;/ScreenPosition&gt;&lt;BorderThickness&gt;10&lt;/BorderThickness&gt;&lt;Top&gt;424.223236&lt;/Top&gt;&lt;Left&gt;73.1088943&lt;/Left&gt;&lt;Height&gt;31.5047245&lt;/Height&gt;&lt;Width&gt;575.2969&lt;/Width&gt;&lt;/ShapeDetails&gt;"/>
</p:tagLst>
</file>

<file path=ppt/tags/tag14.xml><?xml version="1.0" encoding="utf-8"?>
<p:tagLst xmlns:a="http://schemas.openxmlformats.org/drawingml/2006/main" xmlns:r="http://schemas.openxmlformats.org/officeDocument/2006/relationships" xmlns:p="http://schemas.openxmlformats.org/presentationml/2006/main">
  <p:tag name="SHAPETYPE" val="Columns"/>
  <p:tag name="QUESTIONGUID" val="5295dd27-473f-44ae-aeec-6dfd07b20869"/>
  <p:tag name="SHAPEDETAILS" val="&lt;?xml version=&quot;1.0&quot; encoding=&quot;utf-8&quot;?&gt;&lt;ShapeDetails xmlns:xsi=&quot;http://www.w3.org/2001/XMLSchema-instance&quot; xmlns:xsd=&quot;http://www.w3.org/2001/XMLSchema&quot;&gt;&lt;GUID&gt;7d7c9ea3-d27d-4a23-b76c-b5fea7ceb754&lt;/GUID&gt;&lt;Name /&gt;&lt;ScreenPosition&gt;BottomRight&lt;/ScreenPosition&gt;&lt;BorderThickness&gt;10&lt;/BorderThickness&gt;&lt;Top&gt;190.558746&lt;/Top&gt;&lt;Left&gt;301.68&lt;/Left&gt;&lt;Height&gt;247.888184&lt;/Height&gt;&lt;Width&gt;58.32&lt;/Width&gt;&lt;/ShapeDetails&gt;"/>
</p:tagLst>
</file>

<file path=ppt/tags/tag140.xml><?xml version="1.0" encoding="utf-8"?>
<p:tagLst xmlns:a="http://schemas.openxmlformats.org/drawingml/2006/main" xmlns:r="http://schemas.openxmlformats.org/officeDocument/2006/relationships" xmlns:p="http://schemas.openxmlformats.org/presentationml/2006/main">
  <p:tag name="QUESTIONGUID" val="fc4f8288-8718-4e41-a981-874e1d8f9ea8"/>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8a567862-1ec0-4c41-b20c-9b9a5345bc5c&lt;/GUID&gt;&lt;Name /&gt;&lt;ScreenPosition&gt;BottomRight&lt;/ScreenPosition&gt;&lt;BorderThickness&gt;10&lt;/BorderThickness&gt;&lt;Top&gt;140.7063&lt;/Top&gt;&lt;Left&gt;36&lt;/Left&gt;&lt;Height&gt;283.516937&lt;/Height&gt;&lt;Width&gt;648&lt;/Width&gt;&lt;/ShapeDetails&gt;"/>
</p:tagLst>
</file>

<file path=ppt/tags/tag141.xml><?xml version="1.0" encoding="utf-8"?>
<p:tagLst xmlns:a="http://schemas.openxmlformats.org/drawingml/2006/main" xmlns:r="http://schemas.openxmlformats.org/officeDocument/2006/relationships" xmlns:p="http://schemas.openxmlformats.org/presentationml/2006/main">
  <p:tag name="SHAPETYPE" val="VotingKey"/>
  <p:tag name="QUESTIONGUID" val="fc4f8288-8718-4e41-a981-874e1d8f9ea8"/>
</p:tagLst>
</file>

<file path=ppt/tags/tag142.xml><?xml version="1.0" encoding="utf-8"?>
<p:tagLst xmlns:a="http://schemas.openxmlformats.org/drawingml/2006/main" xmlns:r="http://schemas.openxmlformats.org/officeDocument/2006/relationships" xmlns:p="http://schemas.openxmlformats.org/presentationml/2006/main">
  <p:tag name="SHAPETYPE" val="ChoiceText"/>
  <p:tag name="QUESTIONGUID" val="fc4f8288-8718-4e41-a981-874e1d8f9ea8"/>
</p:tagLst>
</file>

<file path=ppt/tags/tag143.xml><?xml version="1.0" encoding="utf-8"?>
<p:tagLst xmlns:a="http://schemas.openxmlformats.org/drawingml/2006/main" xmlns:r="http://schemas.openxmlformats.org/officeDocument/2006/relationships" xmlns:p="http://schemas.openxmlformats.org/presentationml/2006/main">
  <p:tag name="SHAPETYPE" val="DataLabel"/>
  <p:tag name="QUESTIONGUID" val="fc4f8288-8718-4e41-a981-874e1d8f9ea8"/>
</p:tagLst>
</file>

<file path=ppt/tags/tag144.xml><?xml version="1.0" encoding="utf-8"?>
<p:tagLst xmlns:a="http://schemas.openxmlformats.org/drawingml/2006/main" xmlns:r="http://schemas.openxmlformats.org/officeDocument/2006/relationships" xmlns:p="http://schemas.openxmlformats.org/presentationml/2006/main">
  <p:tag name="SHAPETYPE" val="Bars"/>
  <p:tag name="QUESTIONGUID" val="fc4f8288-8718-4e41-a981-874e1d8f9ea8"/>
  <p:tag name="SHAPEDETAILS" val="&lt;?xml version=&quot;1.0&quot; encoding=&quot;utf-8&quot;?&gt;&lt;ShapeDetails xmlns:xsi=&quot;http://www.w3.org/2001/XMLSchema-instance&quot; xmlns:xsd=&quot;http://www.w3.org/2001/XMLSchema&quot;&gt;&lt;GUID&gt;91ee012e-1c0a-4a3d-9cd9-9c25a99cd7a2&lt;/GUID&gt;&lt;Name /&gt;&lt;ScreenPosition&gt;BottomRight&lt;/ScreenPosition&gt;&lt;BorderThickness&gt;10&lt;/BorderThickness&gt;&lt;Top&gt;170.040634&lt;/Top&gt;&lt;Left&gt;73.1088943&lt;/Left&gt;&lt;Height&gt;16.25181&lt;/Height&gt;&lt;Width&gt;575.2969&lt;/Width&gt;&lt;/ShapeDetails&gt;"/>
</p:tagLst>
</file>

<file path=ppt/tags/tag145.xml><?xml version="1.0" encoding="utf-8"?>
<p:tagLst xmlns:a="http://schemas.openxmlformats.org/drawingml/2006/main" xmlns:r="http://schemas.openxmlformats.org/officeDocument/2006/relationships" xmlns:p="http://schemas.openxmlformats.org/presentationml/2006/main">
  <p:tag name="SHAPETYPE" val="VotingKey"/>
  <p:tag name="QUESTIONGUID" val="fc4f8288-8718-4e41-a981-874e1d8f9ea8"/>
</p:tagLst>
</file>

<file path=ppt/tags/tag146.xml><?xml version="1.0" encoding="utf-8"?>
<p:tagLst xmlns:a="http://schemas.openxmlformats.org/drawingml/2006/main" xmlns:r="http://schemas.openxmlformats.org/officeDocument/2006/relationships" xmlns:p="http://schemas.openxmlformats.org/presentationml/2006/main">
  <p:tag name="SHAPETYPE" val="ChoiceText"/>
  <p:tag name="QUESTIONGUID" val="fc4f8288-8718-4e41-a981-874e1d8f9ea8"/>
</p:tagLst>
</file>

<file path=ppt/tags/tag147.xml><?xml version="1.0" encoding="utf-8"?>
<p:tagLst xmlns:a="http://schemas.openxmlformats.org/drawingml/2006/main" xmlns:r="http://schemas.openxmlformats.org/officeDocument/2006/relationships" xmlns:p="http://schemas.openxmlformats.org/presentationml/2006/main">
  <p:tag name="SHAPETYPE" val="DataLabel"/>
  <p:tag name="QUESTIONGUID" val="fc4f8288-8718-4e41-a981-874e1d8f9ea8"/>
</p:tagLst>
</file>

<file path=ppt/tags/tag148.xml><?xml version="1.0" encoding="utf-8"?>
<p:tagLst xmlns:a="http://schemas.openxmlformats.org/drawingml/2006/main" xmlns:r="http://schemas.openxmlformats.org/officeDocument/2006/relationships" xmlns:p="http://schemas.openxmlformats.org/presentationml/2006/main">
  <p:tag name="SHAPETYPE" val="Bars"/>
  <p:tag name="QUESTIONGUID" val="fc4f8288-8718-4e41-a981-874e1d8f9ea8"/>
  <p:tag name="SHAPEDETAILS" val="&lt;?xml version=&quot;1.0&quot; encoding=&quot;utf-8&quot;?&gt;&lt;ShapeDetails xmlns:xsi=&quot;http://www.w3.org/2001/XMLSchema-instance&quot; xmlns:xsd=&quot;http://www.w3.org/2001/XMLSchema&quot;&gt;&lt;GUID&gt;7aa6172f-2f37-4010-a0fa-f4e10e7cb770&lt;/GUID&gt;&lt;Name /&gt;&lt;ScreenPosition&gt;BottomRight&lt;/ScreenPosition&gt;&lt;BorderThickness&gt;10&lt;/BorderThickness&gt;&lt;Top&gt;217.626846&lt;/Top&gt;&lt;Left&gt;73.1088943&lt;/Left&gt;&lt;Height&gt;16.25181&lt;/Height&gt;&lt;Width&gt;575.2969&lt;/Width&gt;&lt;/ShapeDetails&gt;"/>
</p:tagLst>
</file>

<file path=ppt/tags/tag149.xml><?xml version="1.0" encoding="utf-8"?>
<p:tagLst xmlns:a="http://schemas.openxmlformats.org/drawingml/2006/main" xmlns:r="http://schemas.openxmlformats.org/officeDocument/2006/relationships" xmlns:p="http://schemas.openxmlformats.org/presentationml/2006/main">
  <p:tag name="SHAPETYPE" val="VotingKey"/>
  <p:tag name="QUESTIONGUID" val="fc4f8288-8718-4e41-a981-874e1d8f9ea8"/>
</p:tagLst>
</file>

<file path=ppt/tags/tag15.xml><?xml version="1.0" encoding="utf-8"?>
<p:tagLst xmlns:a="http://schemas.openxmlformats.org/drawingml/2006/main" xmlns:r="http://schemas.openxmlformats.org/officeDocument/2006/relationships" xmlns:p="http://schemas.openxmlformats.org/presentationml/2006/main">
  <p:tag name="SHAPETYPE" val="DataLabel"/>
  <p:tag name="QUESTIONGUID" val="5295dd27-473f-44ae-aeec-6dfd07b20869"/>
</p:tagLst>
</file>

<file path=ppt/tags/tag150.xml><?xml version="1.0" encoding="utf-8"?>
<p:tagLst xmlns:a="http://schemas.openxmlformats.org/drawingml/2006/main" xmlns:r="http://schemas.openxmlformats.org/officeDocument/2006/relationships" xmlns:p="http://schemas.openxmlformats.org/presentationml/2006/main">
  <p:tag name="SHAPETYPE" val="ChoiceText"/>
  <p:tag name="QUESTIONGUID" val="fc4f8288-8718-4e41-a981-874e1d8f9ea8"/>
</p:tagLst>
</file>

<file path=ppt/tags/tag151.xml><?xml version="1.0" encoding="utf-8"?>
<p:tagLst xmlns:a="http://schemas.openxmlformats.org/drawingml/2006/main" xmlns:r="http://schemas.openxmlformats.org/officeDocument/2006/relationships" xmlns:p="http://schemas.openxmlformats.org/presentationml/2006/main">
  <p:tag name="SHAPETYPE" val="DataLabel"/>
  <p:tag name="QUESTIONGUID" val="fc4f8288-8718-4e41-a981-874e1d8f9ea8"/>
</p:tagLst>
</file>

<file path=ppt/tags/tag152.xml><?xml version="1.0" encoding="utf-8"?>
<p:tagLst xmlns:a="http://schemas.openxmlformats.org/drawingml/2006/main" xmlns:r="http://schemas.openxmlformats.org/officeDocument/2006/relationships" xmlns:p="http://schemas.openxmlformats.org/presentationml/2006/main">
  <p:tag name="SHAPETYPE" val="Bars"/>
  <p:tag name="QUESTIONGUID" val="fc4f8288-8718-4e41-a981-874e1d8f9ea8"/>
  <p:tag name="SHAPEDETAILS" val="&lt;?xml version=&quot;1.0&quot; encoding=&quot;utf-8&quot;?&gt;&lt;ShapeDetails xmlns:xsi=&quot;http://www.w3.org/2001/XMLSchema-instance&quot; xmlns:xsd=&quot;http://www.w3.org/2001/XMLSchema&quot;&gt;&lt;GUID&gt;4b321d80-522b-4664-8d3d-aa6dcb8684ac&lt;/GUID&gt;&lt;Name /&gt;&lt;ScreenPosition&gt;BottomRight&lt;/ScreenPosition&gt;&lt;BorderThickness&gt;10&lt;/BorderThickness&gt;&lt;Top&gt;265.212982&lt;/Top&gt;&lt;Left&gt;73.1088943&lt;/Left&gt;&lt;Height&gt;16.25181&lt;/Height&gt;&lt;Width&gt;575.2969&lt;/Width&gt;&lt;/ShapeDetails&gt;"/>
</p:tagLst>
</file>

<file path=ppt/tags/tag153.xml><?xml version="1.0" encoding="utf-8"?>
<p:tagLst xmlns:a="http://schemas.openxmlformats.org/drawingml/2006/main" xmlns:r="http://schemas.openxmlformats.org/officeDocument/2006/relationships" xmlns:p="http://schemas.openxmlformats.org/presentationml/2006/main">
  <p:tag name="SHAPETYPE" val="VotingKey"/>
  <p:tag name="QUESTIONGUID" val="fc4f8288-8718-4e41-a981-874e1d8f9ea8"/>
</p:tagLst>
</file>

<file path=ppt/tags/tag154.xml><?xml version="1.0" encoding="utf-8"?>
<p:tagLst xmlns:a="http://schemas.openxmlformats.org/drawingml/2006/main" xmlns:r="http://schemas.openxmlformats.org/officeDocument/2006/relationships" xmlns:p="http://schemas.openxmlformats.org/presentationml/2006/main">
  <p:tag name="SHAPETYPE" val="ChoiceText"/>
  <p:tag name="QUESTIONGUID" val="fc4f8288-8718-4e41-a981-874e1d8f9ea8"/>
</p:tagLst>
</file>

<file path=ppt/tags/tag155.xml><?xml version="1.0" encoding="utf-8"?>
<p:tagLst xmlns:a="http://schemas.openxmlformats.org/drawingml/2006/main" xmlns:r="http://schemas.openxmlformats.org/officeDocument/2006/relationships" xmlns:p="http://schemas.openxmlformats.org/presentationml/2006/main">
  <p:tag name="SHAPETYPE" val="DataLabel"/>
  <p:tag name="QUESTIONGUID" val="fc4f8288-8718-4e41-a981-874e1d8f9ea8"/>
</p:tagLst>
</file>

<file path=ppt/tags/tag156.xml><?xml version="1.0" encoding="utf-8"?>
<p:tagLst xmlns:a="http://schemas.openxmlformats.org/drawingml/2006/main" xmlns:r="http://schemas.openxmlformats.org/officeDocument/2006/relationships" xmlns:p="http://schemas.openxmlformats.org/presentationml/2006/main">
  <p:tag name="SHAPETYPE" val="Bars"/>
  <p:tag name="QUESTIONGUID" val="fc4f8288-8718-4e41-a981-874e1d8f9ea8"/>
  <p:tag name="SHAPEDETAILS" val="&lt;?xml version=&quot;1.0&quot; encoding=&quot;utf-8&quot;?&gt;&lt;ShapeDetails xmlns:xsi=&quot;http://www.w3.org/2001/XMLSchema-instance&quot; xmlns:xsd=&quot;http://www.w3.org/2001/XMLSchema&quot;&gt;&lt;GUID&gt;fd8d7169-a2ce-408f-83be-35217de91e26&lt;/GUID&gt;&lt;Name /&gt;&lt;ScreenPosition&gt;BottomRight&lt;/ScreenPosition&gt;&lt;BorderThickness&gt;10&lt;/BorderThickness&gt;&lt;Top&gt;312.799133&lt;/Top&gt;&lt;Left&gt;73.1088943&lt;/Left&gt;&lt;Height&gt;16.25181&lt;/Height&gt;&lt;Width&gt;575.2969&lt;/Width&gt;&lt;/ShapeDetails&gt;"/>
</p:tagLst>
</file>

<file path=ppt/tags/tag157.xml><?xml version="1.0" encoding="utf-8"?>
<p:tagLst xmlns:a="http://schemas.openxmlformats.org/drawingml/2006/main" xmlns:r="http://schemas.openxmlformats.org/officeDocument/2006/relationships" xmlns:p="http://schemas.openxmlformats.org/presentationml/2006/main">
  <p:tag name="SHAPETYPE" val="VotingKey"/>
  <p:tag name="QUESTIONGUID" val="fc4f8288-8718-4e41-a981-874e1d8f9ea8"/>
</p:tagLst>
</file>

<file path=ppt/tags/tag158.xml><?xml version="1.0" encoding="utf-8"?>
<p:tagLst xmlns:a="http://schemas.openxmlformats.org/drawingml/2006/main" xmlns:r="http://schemas.openxmlformats.org/officeDocument/2006/relationships" xmlns:p="http://schemas.openxmlformats.org/presentationml/2006/main">
  <p:tag name="SHAPETYPE" val="ChoiceText"/>
  <p:tag name="QUESTIONGUID" val="fc4f8288-8718-4e41-a981-874e1d8f9ea8"/>
</p:tagLst>
</file>

<file path=ppt/tags/tag159.xml><?xml version="1.0" encoding="utf-8"?>
<p:tagLst xmlns:a="http://schemas.openxmlformats.org/drawingml/2006/main" xmlns:r="http://schemas.openxmlformats.org/officeDocument/2006/relationships" xmlns:p="http://schemas.openxmlformats.org/presentationml/2006/main">
  <p:tag name="SHAPETYPE" val="DataLabel"/>
  <p:tag name="QUESTIONGUID" val="fc4f8288-8718-4e41-a981-874e1d8f9ea8"/>
</p:tagLst>
</file>

<file path=ppt/tags/tag16.xml><?xml version="1.0" encoding="utf-8"?>
<p:tagLst xmlns:a="http://schemas.openxmlformats.org/drawingml/2006/main" xmlns:r="http://schemas.openxmlformats.org/officeDocument/2006/relationships" xmlns:p="http://schemas.openxmlformats.org/presentationml/2006/main">
  <p:tag name="SHAPETYPE" val="Columns"/>
  <p:tag name="QUESTIONGUID" val="5295dd27-473f-44ae-aeec-6dfd07b20869"/>
  <p:tag name="SHAPEDETAILS" val="&lt;?xml version=&quot;1.0&quot; encoding=&quot;utf-8&quot;?&gt;&lt;ShapeDetails xmlns:xsi=&quot;http://www.w3.org/2001/XMLSchema-instance&quot; xmlns:xsd=&quot;http://www.w3.org/2001/XMLSchema&quot;&gt;&lt;GUID&gt;63262aa6-cc1d-499f-b1a1-3d35fe507a9c&lt;/GUID&gt;&lt;Name /&gt;&lt;ScreenPosition&gt;BottomRight&lt;/ScreenPosition&gt;&lt;BorderThickness&gt;10&lt;/BorderThickness&gt;&lt;Top&gt;190.558746&lt;/Top&gt;&lt;Left&gt;366.48&lt;/Left&gt;&lt;Height&gt;247.888184&lt;/Height&gt;&lt;Width&gt;58.32&lt;/Width&gt;&lt;/ShapeDetails&gt;"/>
</p:tagLst>
</file>

<file path=ppt/tags/tag160.xml><?xml version="1.0" encoding="utf-8"?>
<p:tagLst xmlns:a="http://schemas.openxmlformats.org/drawingml/2006/main" xmlns:r="http://schemas.openxmlformats.org/officeDocument/2006/relationships" xmlns:p="http://schemas.openxmlformats.org/presentationml/2006/main">
  <p:tag name="SHAPETYPE" val="Bars"/>
  <p:tag name="QUESTIONGUID" val="fc4f8288-8718-4e41-a981-874e1d8f9ea8"/>
  <p:tag name="SHAPEDETAILS" val="&lt;?xml version=&quot;1.0&quot; encoding=&quot;utf-8&quot;?&gt;&lt;ShapeDetails xmlns:xsi=&quot;http://www.w3.org/2001/XMLSchema-instance&quot; xmlns:xsd=&quot;http://www.w3.org/2001/XMLSchema&quot;&gt;&lt;GUID&gt;0fa9e05e-6d3e-4b0f-b0e4-1011a972286a&lt;/GUID&gt;&lt;Name /&gt;&lt;ScreenPosition&gt;BottomRight&lt;/ScreenPosition&gt;&lt;BorderThickness&gt;10&lt;/BorderThickness&gt;&lt;Top&gt;360.385284&lt;/Top&gt;&lt;Left&gt;73.1088943&lt;/Left&gt;&lt;Height&gt;16.25181&lt;/Height&gt;&lt;Width&gt;575.2969&lt;/Width&gt;&lt;/ShapeDetails&gt;"/>
</p:tagLst>
</file>

<file path=ppt/tags/tag161.xml><?xml version="1.0" encoding="utf-8"?>
<p:tagLst xmlns:a="http://schemas.openxmlformats.org/drawingml/2006/main" xmlns:r="http://schemas.openxmlformats.org/officeDocument/2006/relationships" xmlns:p="http://schemas.openxmlformats.org/presentationml/2006/main">
  <p:tag name="SHAPETYPE" val="VotingKey"/>
  <p:tag name="QUESTIONGUID" val="fc4f8288-8718-4e41-a981-874e1d8f9ea8"/>
</p:tagLst>
</file>

<file path=ppt/tags/tag162.xml><?xml version="1.0" encoding="utf-8"?>
<p:tagLst xmlns:a="http://schemas.openxmlformats.org/drawingml/2006/main" xmlns:r="http://schemas.openxmlformats.org/officeDocument/2006/relationships" xmlns:p="http://schemas.openxmlformats.org/presentationml/2006/main">
  <p:tag name="SHAPETYPE" val="ChoiceText"/>
  <p:tag name="QUESTIONGUID" val="fc4f8288-8718-4e41-a981-874e1d8f9ea8"/>
</p:tagLst>
</file>

<file path=ppt/tags/tag163.xml><?xml version="1.0" encoding="utf-8"?>
<p:tagLst xmlns:a="http://schemas.openxmlformats.org/drawingml/2006/main" xmlns:r="http://schemas.openxmlformats.org/officeDocument/2006/relationships" xmlns:p="http://schemas.openxmlformats.org/presentationml/2006/main">
  <p:tag name="SHAPETYPE" val="DataLabel"/>
  <p:tag name="QUESTIONGUID" val="fc4f8288-8718-4e41-a981-874e1d8f9ea8"/>
</p:tagLst>
</file>

<file path=ppt/tags/tag164.xml><?xml version="1.0" encoding="utf-8"?>
<p:tagLst xmlns:a="http://schemas.openxmlformats.org/drawingml/2006/main" xmlns:r="http://schemas.openxmlformats.org/officeDocument/2006/relationships" xmlns:p="http://schemas.openxmlformats.org/presentationml/2006/main">
  <p:tag name="SHAPETYPE" val="Bars"/>
  <p:tag name="QUESTIONGUID" val="fc4f8288-8718-4e41-a981-874e1d8f9ea8"/>
  <p:tag name="SHAPEDETAILS" val="&lt;?xml version=&quot;1.0&quot; encoding=&quot;utf-8&quot;?&gt;&lt;ShapeDetails xmlns:xsi=&quot;http://www.w3.org/2001/XMLSchema-instance&quot; xmlns:xsd=&quot;http://www.w3.org/2001/XMLSchema&quot;&gt;&lt;GUID&gt;8216ed30-1949-4be4-9cb7-4ff424725df8&lt;/GUID&gt;&lt;Name /&gt;&lt;ScreenPosition&gt;BottomRight&lt;/ScreenPosition&gt;&lt;BorderThickness&gt;10&lt;/BorderThickness&gt;&lt;Top&gt;407.9714&lt;/Top&gt;&lt;Left&gt;73.1088943&lt;/Left&gt;&lt;Height&gt;16.25181&lt;/Height&gt;&lt;Width&gt;575.2969&lt;/Width&gt;&lt;/ShapeDetails&gt;"/>
</p:tagLst>
</file>

<file path=ppt/tags/tag165.xml><?xml version="1.0" encoding="utf-8"?>
<p:tagLst xmlns:a="http://schemas.openxmlformats.org/drawingml/2006/main" xmlns:r="http://schemas.openxmlformats.org/officeDocument/2006/relationships" xmlns:p="http://schemas.openxmlformats.org/presentationml/2006/main">
  <p:tag name="SLIDETYPE" val="&lt;?xml version=&quot;1.0&quot; encoding=&quot;utf-8&quot;?&gt;&lt;SlideType&gt;Question&lt;/SlideType&gt;"/>
  <p:tag name="VOTENOWOPTIONS" val="&lt;?xml version=&quot;1.0&quot; encoding=&quot;utf-8&quot;?&gt;&lt;VoteNowOptions xmlns:xsi=&quot;http://www.w3.org/2001/XMLSchema-instance&quot; xmlns:xsd=&quot;http://www.w3.org/2001/XMLSchema&quot;&gt;&lt;GUID&gt;e2d2904e-bd0d-4e72-b2a7-4e2e614dec64&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i=&quot;http://www.w3.org/2001/XMLSchema-instance&quot; xmlns:xsd=&quot;http://www.w3.org/2001/XMLSchema&quot;&gt;&lt;GUID&gt;7ecab920-9388-40c0-a96b-3185b198d0e9&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RAWRESULTS" val="&lt;?xml version=&quot;1.0&quot; encoding=&quot;utf-8&quot;?&gt;&lt;ArrayOfResponse xmlns:xsi=&quot;http://www.w3.org/2001/XMLSchema-instance&quot; xmlns:xsd=&quot;http://www.w3.org/2001/XMLSchema&quot; /&gt;"/>
  <p:tag name="RESULTRENDERING" val="&lt;?xml version=&quot;1.0&quot; encoding=&quot;utf-8&quot;?&gt;&lt;DataRendering xmlns:xsi=&quot;http://www.w3.org/2001/XMLSchema-instance&quot; xmlns:xsd=&quot;http://www.w3.org/2001/XMLSchema&quot;&gt;&lt;GUID&gt;99eaab89-dee9-4b10-ba4a-82b0ecb1672e&lt;/GUID&gt;&lt;Name /&gt;&lt;ShowAverage&gt;false&lt;/ShowAverage&gt;&lt;DisplayType&gt;NoResultShown&lt;/DisplayType&gt;&lt;DisplayNumbersAs&gt;Percentages&lt;/DisplayNumbersAs&gt;&lt;DecimalPlaces&gt;0&lt;/DecimalPlaces&gt;&lt;ShowResultsAxis&gt;false&lt;/ShowResultsAxis&gt;&lt;ShowRangeAxis&gt;true&lt;/ShowRangeAxis&gt;&lt;ShowTotal&gt;false&lt;/ShowTotal&gt;&lt;ShowResults&gt;true&lt;/ShowResults&gt;&lt;CalculatePercentageAs&gt;PercentageOfVotesCast&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COUNTDOWNOPTIONS" val="&lt;?xml version=&quot;1.0&quot; encoding=&quot;utf-8&quot;?&gt;&lt;CountdownOptions xmlns:xsi=&quot;http://www.w3.org/2001/XMLSchema-instance&quot; xmlns:xsd=&quot;http://www.w3.org/2001/XMLSchema&quot;&gt;&lt;GUID&gt;2e8ba51f-1970-4708-a7ec-47ca7e76f953&lt;/GUID&gt;&lt;Name /&gt;&lt;HasCountdown&gt;false&lt;/HasCountdown&gt;&lt;DoesCountdownClosePoll&gt;false&lt;/DoesCountdownClosePoll&gt;&lt;Length&gt;10&lt;/Length&gt;&lt;Value&gt;10&lt;/Value&gt;&lt;CountdownType&gt;Analogue&lt;/CountdownType&gt;&lt;Location&gt;&lt;GUID&gt;38c46982-bab7-4e33-babc-8125dda0519d&lt;/GUID&gt;&lt;Name /&gt;&lt;ScreenPosition&gt;BottomRight&lt;/ScreenPosition&gt;&lt;BorderThickness&gt;10&lt;/BorderThickness&gt;&lt;Top&gt;0&lt;/Top&gt;&lt;Left&gt;0&lt;/Left&gt;&lt;Height&gt;35&lt;/Height&gt;&lt;Width&gt;50&lt;/Width&gt;&lt;/Location&gt;&lt;/CountdownOptions&gt;"/>
  <p:tag name="SOUNDOPTIONS" val="&lt;?xml version=&quot;1.0&quot; encoding=&quot;utf-8&quot;?&gt;&lt;SoundOptions xmlns:xsi=&quot;http://www.w3.org/2001/XMLSchema-instance&quot; xmlns:xsd=&quot;http://www.w3.org/2001/XMLSchema&quot;&gt;&lt;GUID&gt;0fcfb2ff-c787-4894-9c58-0edab1a2fc58&lt;/GUID&gt;&lt;Name /&gt;&lt;PlaySound&gt;false&lt;/PlaySound&gt;&lt;CountdownSoundTag /&gt;&lt;PlayTimesUpSound&gt;false&lt;/PlayTimesUpSound&gt;&lt;TimesUpSoundTag /&gt;&lt;Loop&gt;false&lt;/Loop&gt;&lt;/SoundOptions&gt;"/>
  <p:tag name="SEQUENCECOUNT" val="&lt;?xml version=&quot;1.0&quot; encoding=&quot;utf-8&quot;?&gt;&lt;int&gt;28&lt;/int&gt;"/>
  <p:tag name="QUESTIONDEFINITION" val="&lt;?xml version=&quot;1.0&quot; encoding=&quot;utf-8&quot;?&gt;&lt;TextVoteQuestionNoResult xmlns:xsi=&quot;http://www.w3.org/2001/XMLSchema-instance&quot; xmlns:xsd=&quot;http://www.w3.org/2001/XMLSchema&quot;&gt;&lt;GUID&gt;64f0b062-c026-49aa-bde2-a1794525db38&lt;/GUID&gt;&lt;Name /&gt;&lt;ReactorQuestionId&gt;2736206&lt;/ReactorQuestionId&gt;&lt;Text&gt;Anmerkungen, Rückmeldungen, Wünsche und Email für den Newsletter&lt;/Text&gt;&lt;SubChoiceDefinitions&gt;&lt;SubChoiceDefinition&gt;&lt;Name&gt;_default&lt;/Name&gt;&lt;SubChoiceSourceReferences /&gt;&lt;/SubChoiceDefinition&gt;&lt;/SubChoiceDefinitions&gt;&lt;SubText /&gt;&lt;IndividualWeightingText /&gt;&lt;QuestionType&gt;TextVoteNoResult&lt;/QuestionType&gt;&lt;Source&gt;Handsets&lt;/Source&gt;&lt;Choices&gt;&lt;Choice xsi:type=&quot;DiscreteChoice&quot;&gt;&lt;GUID&gt;3a7d11e8-9d87-4da9-a6f8-7727e02dadf3&lt;/GUID&gt;&lt;Name /&gt;&lt;IsSelected&gt;true&lt;/IsSelected&gt;&lt;Description&gt;Text Vote Response 1&lt;/Description&gt;&lt;Key&gt;1&lt;/Key&gt;&lt;IsAnswer&gt;false&lt;/IsAnswer&gt;&lt;SubChoiceData&gt;&lt;SubChoices&gt;&lt;SubChoice&gt;&lt;NumVotes&gt;0&lt;/NumVotes&gt;&lt;PercentageOfVotesCast&gt;0&lt;/PercentageOfVotesCast&gt;&lt;PercentageOfVoters&gt;0&lt;/PercentageOfVoters&gt;&lt;/SubChoice&gt;&lt;/SubChoices&gt;&lt;/SubChoiceData&gt;&lt;Score&gt;0&lt;/Score&gt;&lt;ChoiceRankings /&gt;&lt;AnswerSequenceNo&gt;0&lt;/AnswerSequenceNo&gt;&lt;/Choice&gt;&lt;Choice xsi:type=&quot;DiscreteChoice&quot;&gt;&lt;GUID&gt;1595a69f-d72e-4b24-aa6f-b1320afbb539&lt;/GUID&gt;&lt;Name /&gt;&lt;IsSelected&gt;true&lt;/IsSelected&gt;&lt;Description&gt;Text Vote Response 2&lt;/Description&gt;&lt;Key&gt;2&lt;/Key&gt;&lt;IsAnswer&gt;false&lt;/IsAnswer&gt;&lt;SubChoiceData&gt;&lt;SubChoices&gt;&lt;SubChoice&gt;&lt;NumVotes&gt;0&lt;/NumVotes&gt;&lt;PercentageOfVotesCast&gt;0&lt;/PercentageOfVotesCast&gt;&lt;PercentageOfVoters&gt;0&lt;/PercentageOfVoters&gt;&lt;/SubChoice&gt;&lt;/SubChoices&gt;&lt;/SubChoiceData&gt;&lt;Score&gt;0&lt;/Score&gt;&lt;ChoiceRankings /&gt;&lt;AnswerSequenceNo&gt;0&lt;/AnswerSequenceNo&gt;&lt;/Choice&gt;&lt;Choice xsi:type=&quot;DiscreteChoice&quot;&gt;&lt;GUID&gt;c3bd7f31-6dd6-46ca-bae0-5526927f66c6&lt;/GUID&gt;&lt;Name /&gt;&lt;IsSelected&gt;true&lt;/IsSelected&gt;&lt;Description&gt;Text Vote Response 3&lt;/Description&gt;&lt;Key&gt;3&lt;/Key&gt;&lt;IsAnswer&gt;false&lt;/IsAnswer&gt;&lt;SubChoiceData&gt;&lt;SubChoices&gt;&lt;SubChoice&gt;&lt;NumVotes&gt;0&lt;/NumVotes&gt;&lt;PercentageOfVotesCast&gt;0&lt;/PercentageOfVotesCast&gt;&lt;PercentageOfVoters&gt;0&lt;/PercentageOfVoters&gt;&lt;/SubChoice&gt;&lt;/SubChoices&gt;&lt;/SubChoiceData&gt;&lt;Score&gt;0&lt;/Score&gt;&lt;ChoiceRankings /&gt;&lt;AnswerSequenceNo&gt;0&lt;/AnswerSequenceNo&gt;&lt;/Choice&gt;&lt;Choice xsi:type=&quot;DiscreteChoice&quot;&gt;&lt;GUID&gt;54c020e6-2bc7-48a8-9286-dc13ba9eb390&lt;/GUID&gt;&lt;Name /&gt;&lt;IsSelected&gt;true&lt;/IsSelected&gt;&lt;Description&gt;Text Vote Response 4&lt;/Description&gt;&lt;Key&gt;4&lt;/Key&gt;&lt;IsAnswer&gt;false&lt;/IsAnswer&gt;&lt;SubChoiceData&gt;&lt;SubChoices&gt;&lt;SubChoice&gt;&lt;NumVotes&gt;0&lt;/NumVotes&gt;&lt;PercentageOfVotesCast&gt;0&lt;/PercentageOfVotesCast&gt;&lt;PercentageOfVoters&gt;0&lt;/PercentageOfVoters&gt;&lt;/SubChoice&gt;&lt;/SubChoices&gt;&lt;/SubChoiceData&gt;&lt;Score&gt;0&lt;/Score&gt;&lt;ChoiceRankings /&gt;&lt;AnswerSequenceNo&gt;0&lt;/AnswerSequenceNo&gt;&lt;/Choice&gt;&lt;Choice xsi:type=&quot;DiscreteChoice&quot;&gt;&lt;GUID&gt;c541e9cd-1dd0-4877-81f5-afaf40d9d1ab&lt;/GUID&gt;&lt;Name /&gt;&lt;IsSelected&gt;true&lt;/IsSelected&gt;&lt;Description&gt;Text Vote Response 5&lt;/Description&gt;&lt;Key&gt;5&lt;/Key&gt;&lt;IsAnswer&gt;false&lt;/IsAnswer&gt;&lt;SubChoiceData&gt;&lt;SubChoices&gt;&lt;SubChoice&gt;&lt;NumVotes&gt;0&lt;/NumVotes&gt;&lt;PercentageOfVotesCast&gt;0&lt;/PercentageOfVotesCast&gt;&lt;PercentageOfVoters&gt;0&lt;/PercentageOfVoters&gt;&lt;/SubChoice&gt;&lt;/SubChoices&gt;&lt;/SubChoiceData&gt;&lt;Score&gt;0&lt;/Score&gt;&lt;ChoiceRankings /&gt;&lt;AnswerSequenceNo&gt;0&lt;/AnswerSequenceNo&gt;&lt;/Choice&gt;&lt;Choice xsi:type=&quot;DiscreteChoice&quot;&gt;&lt;GUID&gt;057183ff-992c-4ca2-8639-07b31f7ae01c&lt;/GUID&gt;&lt;Name /&gt;&lt;IsSelected&gt;true&lt;/IsSelected&gt;&lt;Description&gt;Text Vote Response 6&lt;/Description&gt;&lt;Key&gt;6&lt;/Key&gt;&lt;IsAnswer&gt;false&lt;/IsAnswer&gt;&lt;SubChoiceData&gt;&lt;SubChoices&gt;&lt;SubChoice&gt;&lt;NumVotes&gt;0&lt;/NumVotes&gt;&lt;PercentageOfVotesCast&gt;0&lt;/PercentageOfVotesCast&gt;&lt;PercentageOfVoters&gt;0&lt;/PercentageOfVoters&gt;&lt;/SubChoice&gt;&lt;/SubChoices&gt;&lt;/SubChoiceData&gt;&lt;Score&gt;0&lt;/Score&gt;&lt;ChoiceRankings /&gt;&lt;AnswerSequenceNo&gt;0&lt;/AnswerSequenceNo&gt;&lt;/Choice&gt;&lt;Choice xsi:type=&quot;DiscreteChoice&quot;&gt;&lt;GUID&gt;4c6e33b2-5e68-4b69-bfcf-82bdc9cc764d&lt;/GUID&gt;&lt;Name /&gt;&lt;IsSelected&gt;true&lt;/IsSelected&gt;&lt;Description&gt;Text Vote Response 7&lt;/Description&gt;&lt;Key&gt;7&lt;/Key&gt;&lt;IsAnswer&gt;false&lt;/IsAnswer&gt;&lt;SubChoiceData&gt;&lt;SubChoices&gt;&lt;SubChoice&gt;&lt;NumVotes&gt;0&lt;/NumVotes&gt;&lt;PercentageOfVotesCast&gt;0&lt;/PercentageOfVotesCast&gt;&lt;PercentageOfVoters&gt;0&lt;/PercentageOfVoters&gt;&lt;/SubChoice&gt;&lt;/SubChoices&gt;&lt;/SubChoiceData&gt;&lt;Score&gt;0&lt;/Score&gt;&lt;ChoiceRankings /&gt;&lt;AnswerSequenceNo&gt;0&lt;/AnswerSequenceNo&gt;&lt;/Choice&gt;&lt;Choice xsi:type=&quot;DiscreteChoice&quot;&gt;&lt;GUID&gt;7e604a6b-0ed4-4a87-b9bc-8565ae4c1d9a&lt;/GUID&gt;&lt;Name /&gt;&lt;IsSelected&gt;true&lt;/IsSelected&gt;&lt;Description&gt;Text Vote Response 8&lt;/Description&gt;&lt;Key&gt;8&lt;/Key&gt;&lt;IsAnswer&gt;false&lt;/IsAnswer&gt;&lt;SubChoiceData&gt;&lt;SubChoices&gt;&lt;SubChoice&gt;&lt;NumVotes&gt;0&lt;/NumVotes&gt;&lt;PercentageOfVotesCast&gt;0&lt;/PercentageOfVotesCast&gt;&lt;PercentageOfVoters&gt;0&lt;/PercentageOfVoters&gt;&lt;/SubChoice&gt;&lt;/SubChoices&gt;&lt;/SubChoiceData&gt;&lt;Score&gt;0&lt;/Score&gt;&lt;ChoiceRankings /&gt;&lt;AnswerSequenceNo&gt;0&lt;/AnswerSequenceNo&gt;&lt;/Choice&gt;&lt;Choice xsi:type=&quot;DiscreteChoice&quot;&gt;&lt;GUID&gt;3e5d790c-8bb7-49ab-8a78-4fc5ddea8090&lt;/GUID&gt;&lt;Name /&gt;&lt;IsSelected&gt;true&lt;/IsSelected&gt;&lt;Description&gt;Text Vote Response 9&lt;/Description&gt;&lt;Key&gt;9&lt;/Key&gt;&lt;IsAnswer&gt;false&lt;/IsAnswer&gt;&lt;SubChoiceData&gt;&lt;SubChoices&gt;&lt;SubChoice&gt;&lt;NumVotes&gt;0&lt;/NumVotes&gt;&lt;PercentageOfVotesCast&gt;0&lt;/PercentageOfVotesCast&gt;&lt;PercentageOfVoters&gt;0&lt;/PercentageOfVoters&gt;&lt;/SubChoice&gt;&lt;/SubChoices&gt;&lt;/SubChoiceData&gt;&lt;Score&gt;0&lt;/Score&gt;&lt;ChoiceRankings /&gt;&lt;AnswerSequenceNo&gt;0&lt;/AnswerSequenceNo&gt;&lt;/Choice&gt;&lt;Choice xsi:type=&quot;DiscreteChoice&quot;&gt;&lt;GUID&gt;bdd25f29-d772-4ae6-9c74-7021aeda21f3&lt;/GUID&gt;&lt;Name /&gt;&lt;IsSelected&gt;true&lt;/IsSelected&gt;&lt;Description&gt;Text Vote Response 10&lt;/Description&gt;&lt;Key&gt;10&lt;/Key&gt;&lt;IsAnswer&gt;false&lt;/IsAnswer&gt;&lt;SubChoiceData&gt;&lt;SubChoices&gt;&lt;SubChoice&gt;&lt;NumVotes&gt;0&lt;/NumVotes&gt;&lt;PercentageOfVotesCast&gt;0&lt;/PercentageOfVotesCast&gt;&lt;PercentageOfVoters&gt;0&lt;/PercentageOfVoters&gt;&lt;/SubChoice&gt;&lt;/SubChoices&gt;&lt;/SubChoiceData&gt;&lt;Score&gt;0&lt;/Score&gt;&lt;ChoiceRankings /&gt;&lt;AnswerSequenceNo&gt;0&lt;/AnswerSequenceNo&gt;&lt;/Choice&gt;&lt;/Choices&gt;&lt;HasData&gt;true&lt;/HasData&gt;&lt;MasterQuestionNumSubChoices&gt;0&lt;/MasterQuestionNumSubChoices&gt;&lt;TimeOpenMS&gt;1018280&lt;/TimeOpenMS&gt;&lt;IsQuestionWeighted&gt;false&lt;/IsQuestionWeighted&gt;&lt;CorrectAnswerVotesNumber&gt;0&lt;/CorrectAnswerVotesNumber&gt;&lt;CorrectAnswerVotesPercent&gt;0&lt;/CorrectAnswerVotesPercent&gt;&lt;ReactorPollDetails&gt;&lt;MeetingId&gt;415269&lt;/MeetingId&gt;&lt;SessionId&gt;419218&lt;/SessionId&gt;&lt;TenancyId&gt;134137&lt;/TenancyId&gt;&lt;LatestPollId&gt;7&lt;/LatestPollId&gt;&lt;/ReactorPollDetails&gt;&lt;TextVoteScores /&gt;&lt;/TextVoteQuestionNoResult&gt;"/>
  <p:tag name="LASTMODE" val="&lt;?xml version=&quot;1.0&quot; encoding=&quot;utf-8&quot;?&gt;&lt;int&gt;0&lt;/int&gt;"/>
  <p:tag name="JOININSTRUCTIONS" val="&lt;?xml version=&quot;1.0&quot; encoding=&quot;utf-8&quot;?&gt;&lt;JoinInstructions xmlns:xsi=&quot;http://www.w3.org/2001/XMLSchema-instance&quot; xmlns:xsd=&quot;http://www.w3.org/2001/XMLSchema&quot;&gt;&lt;GUID&gt;88775824-b93f-4d7a-a69c-b9a95eb56d71&lt;/GUID&gt;&lt;Name /&gt;&lt;Position&gt;&lt;GUID&gt;251d4eb1-959c-4aab-8d28-dcda1e1d5372&lt;/GUID&gt;&lt;Name /&gt;&lt;ScreenPosition&gt;BottomRight&lt;/ScreenPosition&gt;&lt;BorderThickness&gt;10&lt;/BorderThickness&gt;&lt;Top&gt;485.457&lt;/Top&gt;&lt;Left&gt;26.94622&lt;/Left&gt;&lt;Height&gt;29.08126&lt;/Height&gt;&lt;Width&gt;252.562683&lt;/Width&gt;&lt;/Position&gt;&lt;/JoinInstructions&gt;"/>
  <p:tag name="MEETOO" val="817590bc-034f-4170-8c19-f4b9b013d91e"/>
</p:tagLst>
</file>

<file path=ppt/tags/tag166.xml><?xml version="1.0" encoding="utf-8"?>
<p:tagLst xmlns:a="http://schemas.openxmlformats.org/drawingml/2006/main" xmlns:r="http://schemas.openxmlformats.org/officeDocument/2006/relationships" xmlns:p="http://schemas.openxmlformats.org/presentationml/2006/main">
  <p:tag name="MEETINGNUMBER" val="127-897-214"/>
</p:tagLst>
</file>

<file path=ppt/tags/tag167.xml><?xml version="1.0" encoding="utf-8"?>
<p:tagLst xmlns:a="http://schemas.openxmlformats.org/drawingml/2006/main" xmlns:r="http://schemas.openxmlformats.org/officeDocument/2006/relationships" xmlns:p="http://schemas.openxmlformats.org/presentationml/2006/main">
  <p:tag name="STARTANIMATION" val="OpenQuestion"/>
  <p:tag name="QUESTIONGUID" val="64f0b062-c026-49aa-bde2-a1794525db38"/>
</p:tagLst>
</file>

<file path=ppt/tags/tag17.xml><?xml version="1.0" encoding="utf-8"?>
<p:tagLst xmlns:a="http://schemas.openxmlformats.org/drawingml/2006/main" xmlns:r="http://schemas.openxmlformats.org/officeDocument/2006/relationships" xmlns:p="http://schemas.openxmlformats.org/presentationml/2006/main">
  <p:tag name="SHAPETYPE" val="DataLabel"/>
  <p:tag name="QUESTIONGUID" val="5295dd27-473f-44ae-aeec-6dfd07b20869"/>
</p:tagLst>
</file>

<file path=ppt/tags/tag18.xml><?xml version="1.0" encoding="utf-8"?>
<p:tagLst xmlns:a="http://schemas.openxmlformats.org/drawingml/2006/main" xmlns:r="http://schemas.openxmlformats.org/officeDocument/2006/relationships" xmlns:p="http://schemas.openxmlformats.org/presentationml/2006/main">
  <p:tag name="SHAPETYPE" val="Columns"/>
  <p:tag name="QUESTIONGUID" val="5295dd27-473f-44ae-aeec-6dfd07b20869"/>
  <p:tag name="SHAPEDETAILS" val="&lt;?xml version=&quot;1.0&quot; encoding=&quot;utf-8&quot;?&gt;&lt;ShapeDetails xmlns:xsi=&quot;http://www.w3.org/2001/XMLSchema-instance&quot; xmlns:xsd=&quot;http://www.w3.org/2001/XMLSchema&quot;&gt;&lt;GUID&gt;6f9c6040-6a9b-4f87-a558-6a403205c125&lt;/GUID&gt;&lt;Name /&gt;&lt;ScreenPosition&gt;BottomRight&lt;/ScreenPosition&gt;&lt;BorderThickness&gt;10&lt;/BorderThickness&gt;&lt;Top&gt;190.558746&lt;/Top&gt;&lt;Left&gt;431.28&lt;/Left&gt;&lt;Height&gt;247.888184&lt;/Height&gt;&lt;Width&gt;58.32&lt;/Width&gt;&lt;/ShapeDetails&gt;"/>
</p:tagLst>
</file>

<file path=ppt/tags/tag19.xml><?xml version="1.0" encoding="utf-8"?>
<p:tagLst xmlns:a="http://schemas.openxmlformats.org/drawingml/2006/main" xmlns:r="http://schemas.openxmlformats.org/officeDocument/2006/relationships" xmlns:p="http://schemas.openxmlformats.org/presentationml/2006/main">
  <p:tag name="SHAPETYPE" val="DataLabel"/>
  <p:tag name="QUESTIONGUID" val="5295dd27-473f-44ae-aeec-6dfd07b20869"/>
</p:tagLst>
</file>

<file path=ppt/tags/tag2.xml><?xml version="1.0" encoding="utf-8"?>
<p:tagLst xmlns:a="http://schemas.openxmlformats.org/drawingml/2006/main" xmlns:r="http://schemas.openxmlformats.org/officeDocument/2006/relationships" xmlns:p="http://schemas.openxmlformats.org/presentationml/2006/main">
  <p:tag name="SLIDETYPE" val="&lt;?xml version=&quot;1.0&quot; encoding=&quot;utf-8&quot;?&gt;&lt;SlideType&gt;Question&lt;/SlideType&gt;"/>
  <p:tag name="VOTENOWOPTIONS" val="&lt;?xml version=&quot;1.0&quot; encoding=&quot;utf-8&quot;?&gt;&lt;VoteNowOptions xmlns:xsi=&quot;http://www.w3.org/2001/XMLSchema-instance&quot; xmlns:xsd=&quot;http://www.w3.org/2001/XMLSchema&quot;&gt;&lt;GUID&gt;e2d2904e-bd0d-4e72-b2a7-4e2e614dec64&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RESULTRENDERING" val="&lt;?xml version=&quot;1.0&quot; encoding=&quot;utf-8&quot;?&gt;&lt;DataRendering xmlns:xsi=&quot;http://www.w3.org/2001/XMLSchema-instance&quot; xmlns:xsd=&quot;http://www.w3.org/2001/XMLSchema&quot;&gt;&lt;GUID&gt;e3e3c3a0-9bf7-4ce7-93c8-29dab28a18cc&lt;/GUID&gt;&lt;Name /&gt;&lt;ShowAverage&gt;true&lt;/ShowAverage&gt;&lt;DisplayType&gt;ColumnsLargeNumeric&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HASAVERAGE" val="true"/>
  <p:tag name="SCORINGOPTIONS" val="&lt;?xml version=&quot;1.0&quot; encoding=&quot;utf-8&quot;?&gt;&lt;ScoringOptions xmlns:xsi=&quot;http://www.w3.org/2001/XMLSchema-instance&quot; xmlns:xsd=&quot;http://www.w3.org/2001/XMLSchema&quot;&gt;&lt;GUID&gt;7ecab920-9388-40c0-a96b-3185b198d0e9&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RAWRESULTS" val="&lt;?xml version=&quot;1.0&quot; encoding=&quot;utf-8&quot;?&gt;&lt;ArrayOfResponse xmlns:xsi=&quot;http://www.w3.org/2001/XMLSchema-instance&quot; xmlns:xsd=&quot;http://www.w3.org/2001/XMLSchema&quot;&gt;&lt;Response&gt;&lt;Index&gt;0&lt;/Index&gt;&lt;SmartcardUID&gt;0&lt;/SmartcardUID&gt;&lt;Key&gt;1&lt;/Key&gt;&lt;Valid&gt;true&lt;/Valid&gt;&lt;TimeStamp&gt;0001-01-01T00:00:00&lt;/TimeStamp&gt;&lt;Value&gt;0&lt;/Value&gt;&lt;ValueAsPercentage&gt;0&lt;/ValueAsPercentage&gt;&lt;ValueAsPercentageString&gt;0%&lt;/ValueAsPercentageString&gt;&lt;PersonId&gt;0&lt;/PersonId&gt;&lt;ResponseDelay&gt;0&lt;/ResponseDelay&gt;&lt;/Response&gt;&lt;Response&gt;&lt;Index&gt;1&lt;/Index&gt;&lt;SmartcardUID&gt;0&lt;/SmartcardUID&gt;&lt;Key&gt;2&lt;/Key&gt;&lt;Valid&gt;true&lt;/Valid&gt;&lt;TimeStamp&gt;0001-01-01T00:00:00&lt;/TimeStamp&gt;&lt;Value&gt;0&lt;/Value&gt;&lt;ValueAsPercentage&gt;0&lt;/ValueAsPercentage&gt;&lt;ValueAsPercentageString&gt;0%&lt;/ValueAsPercentageString&gt;&lt;PersonId&gt;0&lt;/PersonId&gt;&lt;ResponseDelay&gt;0&lt;/ResponseDelay&gt;&lt;/Response&gt;&lt;Response&gt;&lt;Index&gt;2&lt;/Index&gt;&lt;SmartcardUID&gt;0&lt;/SmartcardUID&gt;&lt;Key&gt;3&lt;/Key&gt;&lt;Valid&gt;true&lt;/Valid&gt;&lt;TimeStamp&gt;0001-01-01T00:00:00&lt;/TimeStamp&gt;&lt;Value&gt;0&lt;/Value&gt;&lt;ValueAsPercentage&gt;0&lt;/ValueAsPercentage&gt;&lt;ValueAsPercentageString&gt;0%&lt;/ValueAsPercentageString&gt;&lt;PersonId&gt;0&lt;/PersonId&gt;&lt;ResponseDelay&gt;0&lt;/ResponseDelay&gt;&lt;/Response&gt;&lt;Response&gt;&lt;Index&gt;3&lt;/Index&gt;&lt;SmartcardUID&gt;0&lt;/SmartcardUID&gt;&lt;Key&gt;4&lt;/Key&gt;&lt;Valid&gt;true&lt;/Valid&gt;&lt;TimeStamp&gt;0001-01-01T00:00:00&lt;/TimeStamp&gt;&lt;Value&gt;0&lt;/Value&gt;&lt;ValueAsPercentage&gt;0&lt;/ValueAsPercentage&gt;&lt;ValueAsPercentageString&gt;0%&lt;/ValueAsPercentageString&gt;&lt;PersonId&gt;0&lt;/PersonId&gt;&lt;ResponseDelay&gt;0&lt;/ResponseDelay&gt;&lt;/Response&gt;&lt;Response&gt;&lt;Index&gt;4&lt;/Index&gt;&lt;SmartcardUID&gt;0&lt;/SmartcardUID&gt;&lt;Key&gt;5&lt;/Key&gt;&lt;Valid&gt;true&lt;/Valid&gt;&lt;TimeStamp&gt;0001-01-01T00:00:00&lt;/TimeStamp&gt;&lt;Value&gt;0&lt;/Value&gt;&lt;ValueAsPercentage&gt;0&lt;/ValueAsPercentage&gt;&lt;ValueAsPercentageString&gt;0%&lt;/ValueAsPercentageString&gt;&lt;PersonId&gt;0&lt;/PersonId&gt;&lt;ResponseDelay&gt;0&lt;/ResponseDelay&gt;&lt;/Response&gt;&lt;Response&gt;&lt;Index&gt;5&lt;/Index&gt;&lt;SmartcardUID&gt;0&lt;/SmartcardUID&gt;&lt;Key&gt;6&lt;/Key&gt;&lt;Valid&gt;true&lt;/Valid&gt;&lt;TimeStamp&gt;0001-01-01T00:00:00&lt;/TimeStamp&gt;&lt;Value&gt;0&lt;/Value&gt;&lt;ValueAsPercentage&gt;0&lt;/ValueAsPercentage&gt;&lt;ValueAsPercentageString&gt;0%&lt;/ValueAsPercentageString&gt;&lt;PersonId&gt;0&lt;/PersonId&gt;&lt;ResponseDelay&gt;0&lt;/ResponseDelay&gt;&lt;/Response&gt;&lt;Response&gt;&lt;Index&gt;6&lt;/Index&gt;&lt;SmartcardUID&gt;0&lt;/SmartcardUID&gt;&lt;Key&gt;7&lt;/Key&gt;&lt;Valid&gt;true&lt;/Valid&gt;&lt;TimeStamp&gt;0001-01-01T00:00:00&lt;/TimeStamp&gt;&lt;Value&gt;0&lt;/Value&gt;&lt;ValueAsPercentage&gt;0&lt;/ValueAsPercentage&gt;&lt;ValueAsPercentageString&gt;0%&lt;/ValueAsPercentageString&gt;&lt;PersonId&gt;0&lt;/PersonId&gt;&lt;ResponseDelay&gt;0&lt;/ResponseDelay&gt;&lt;/Response&gt;&lt;Response&gt;&lt;Index&gt;7&lt;/Index&gt;&lt;SmartcardUID&gt;0&lt;/SmartcardUID&gt;&lt;Key&gt;8&lt;/Key&gt;&lt;Valid&gt;true&lt;/Valid&gt;&lt;TimeStamp&gt;0001-01-01T00:00:00&lt;/TimeStamp&gt;&lt;Value&gt;0&lt;/Value&gt;&lt;ValueAsPercentage&gt;0&lt;/ValueAsPercentage&gt;&lt;ValueAsPercentageString&gt;0%&lt;/ValueAsPercentageString&gt;&lt;PersonId&gt;0&lt;/PersonId&gt;&lt;ResponseDelay&gt;0&lt;/ResponseDelay&gt;&lt;/Response&gt;&lt;Response&gt;&lt;Index&gt;8&lt;/Index&gt;&lt;SmartcardUID&gt;0&lt;/SmartcardUID&gt;&lt;Key&gt;9&lt;/Key&gt;&lt;Valid&gt;true&lt;/Valid&gt;&lt;TimeStamp&gt;0001-01-01T00:00:00&lt;/TimeStamp&gt;&lt;Value&gt;0&lt;/Value&gt;&lt;ValueAsPercentage&gt;0&lt;/ValueAsPercentage&gt;&lt;ValueAsPercentageString&gt;0%&lt;/ValueAsPercentageString&gt;&lt;PersonId&gt;0&lt;/PersonId&gt;&lt;ResponseDelay&gt;0&lt;/ResponseDelay&gt;&lt;/Response&gt;&lt;Response&gt;&lt;Index&gt;9&lt;/Index&gt;&lt;SmartcardUID&gt;0&lt;/SmartcardUID&gt;&lt;Key&gt;10&lt;/Key&gt;&lt;Valid&gt;true&lt;/Valid&gt;&lt;TimeStamp&gt;0001-01-01T00:00:00&lt;/TimeStamp&gt;&lt;Value&gt;0&lt;/Value&gt;&lt;ValueAsPercentage&gt;0&lt;/ValueAsPercentage&gt;&lt;ValueAsPercentageString&gt;0%&lt;/ValueAsPercentageString&gt;&lt;PersonId&gt;0&lt;/PersonId&gt;&lt;ResponseDelay&gt;0&lt;/ResponseDelay&gt;&lt;/Response&gt;&lt;Response&gt;&lt;Index&gt;99999&lt;/Index&gt;&lt;SmartcardUID&gt;0&lt;/SmartcardUID&gt;&lt;Key&gt;NUMERIC_SUMMARY&lt;/Key&gt;&lt;Valid&gt;true&lt;/Valid&gt;&lt;TimeStamp&gt;0001-01-01T00:00:00&lt;/TimeStamp&gt;&lt;Value&gt;{&quot;Average&quot;:0.0,&quot;AverageFormatted&quot;:&quot;0&quot;,&quot;AnswerCount&quot;:0,&quot;LowestResponse&quot;:null,&quot;HighestResponse&quot;:null,&quot;CorrectAnswerCount&quot;:0,&quot;CorrectAnswerPercentageText&quot;:&quot;0&quot;,&quot;Median&quot;:null,&quot;Modes&quot;:[],&quot;@type&quot;:&quot;NumericResultSummary&quot;}&lt;/Value&gt;&lt;ValueAsPercentage&gt;0&lt;/ValueAsPercentage&gt;&lt;PersonId&gt;0&lt;/PersonId&gt;&lt;ResponseDelay&gt;0&lt;/ResponseDelay&gt;&lt;/Response&gt;&lt;/ArrayOfResponse&gt;"/>
  <p:tag name="COUNTDOWNOPTIONS" val="&lt;?xml version=&quot;1.0&quot; encoding=&quot;utf-8&quot;?&gt;&lt;CountdownOptions xmlns:xsi=&quot;http://www.w3.org/2001/XMLSchema-instance&quot; xmlns:xsd=&quot;http://www.w3.org/2001/XMLSchema&quot;&gt;&lt;GUID&gt;78d70e64-9192-4430-9a9e-34adffd0e73a&lt;/GUID&gt;&lt;Name /&gt;&lt;HasCountdown&gt;false&lt;/HasCountdown&gt;&lt;DoesCountdownClosePoll&gt;false&lt;/DoesCountdownClosePoll&gt;&lt;Length&gt;10&lt;/Length&gt;&lt;Value&gt;10&lt;/Value&gt;&lt;CountdownType&gt;Analogue&lt;/CountdownType&gt;&lt;Location&gt;&lt;GUID&gt;46f15a42-c62c-47e8-9cb8-3230870b3e7f&lt;/GUID&gt;&lt;Name /&gt;&lt;ScreenPosition&gt;BottomRight&lt;/ScreenPosition&gt;&lt;BorderThickness&gt;10&lt;/BorderThickness&gt;&lt;Top&gt;0&lt;/Top&gt;&lt;Left&gt;0&lt;/Left&gt;&lt;Height&gt;35&lt;/Height&gt;&lt;Width&gt;50&lt;/Width&gt;&lt;/Location&gt;&lt;/CountdownOptions&gt;"/>
  <p:tag name="SOUNDOPTIONS" val="&lt;?xml version=&quot;1.0&quot; encoding=&quot;utf-8&quot;?&gt;&lt;SoundOptions xmlns:xsi=&quot;http://www.w3.org/2001/XMLSchema-instance&quot; xmlns:xsd=&quot;http://www.w3.org/2001/XMLSchema&quot;&gt;&lt;GUID&gt;34cde017-0123-47f7-9381-159c46ad3b04&lt;/GUID&gt;&lt;Name /&gt;&lt;PlaySound&gt;false&lt;/PlaySound&gt;&lt;CountdownSoundTag /&gt;&lt;PlayTimesUpSound&gt;false&lt;/PlayTimesUpSound&gt;&lt;TimesUpSoundTag /&gt;&lt;Loop&gt;false&lt;/Loop&gt;&lt;/SoundOptions&gt;"/>
  <p:tag name="LASTMODE" val="&lt;?xml version=&quot;1.0&quot; encoding=&quot;utf-8&quot;?&gt;&lt;int&gt;0&lt;/int&gt;"/>
  <p:tag name="QUESTIONDEFINITION" val="&lt;?xml version=&quot;1.0&quot; encoding=&quot;utf-8&quot;?&gt;&lt;ValueQuestionLarge xmlns:xsi=&quot;http://www.w3.org/2001/XMLSchema-instance&quot; xmlns:xsd=&quot;http://www.w3.org/2001/XMLSchema&quot;&gt;&lt;GUID&gt;b2d4af7d-e542-4bfc-b918-086f386f813d&lt;/GUID&gt;&lt;Name /&gt;&lt;ReactorQuestionId /&gt;&lt;Text&gt;Auf einer Skala von 1 bis 10, wie gut kennen Sie das deutsche Steuersystem?&lt;/Text&gt;&lt;SubChoiceDefinitions&gt;&lt;SubChoiceDefinition&gt;&lt;Name&gt;_default&lt;/Name&gt;&lt;SubChoiceSourceReferences /&gt;&lt;/SubChoiceDefinition&gt;&lt;/SubChoiceDefinitions&gt;&lt;SubText /&gt;&lt;IndividualWeightingText /&gt;&lt;QuestionType&gt;ValueLarge&lt;/QuestionType&gt;&lt;Source&gt;Handsets&lt;/Source&gt;&lt;Choices&gt;&lt;Choice xsi:type=&quot;BandChoice&quot;&gt;&lt;GUID&gt;5474bb37-fad7-4384-bcbe-2762f9dfb583&lt;/GUID&gt;&lt;Name /&gt;&lt;IsSelected&gt;true&lt;/IsSelected&gt;&lt;Description&gt;1&lt;/Description&gt;&lt;Key&gt;0&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1&lt;/LowerBound&gt;&lt;UpperBound&gt;1&lt;/UpperBound&gt;&lt;/Choice&gt;&lt;Choice xsi:type=&quot;BandChoice&quot;&gt;&lt;GUID&gt;8027bdf3-315d-40a8-8eca-b88c166cb43c&lt;/GUID&gt;&lt;Name /&gt;&lt;IsSelected&gt;true&lt;/IsSelected&gt;&lt;Description&gt;2&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2&lt;/LowerBound&gt;&lt;UpperBound&gt;2&lt;/UpperBound&gt;&lt;/Choice&gt;&lt;Choice xsi:type=&quot;BandChoice&quot;&gt;&lt;GUID&gt;eeb3bfcf-e278-484c-bde2-7babff0509ac&lt;/GUID&gt;&lt;Name /&gt;&lt;IsSelected&gt;true&lt;/IsSelected&gt;&lt;Description&gt;3&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3&lt;/LowerBound&gt;&lt;UpperBound&gt;3&lt;/UpperBound&gt;&lt;/Choice&gt;&lt;Choice xsi:type=&quot;BandChoice&quot;&gt;&lt;GUID&gt;f6fc6272-5719-43c8-b2e5-0d16676d177e&lt;/GUID&gt;&lt;Name /&gt;&lt;IsSelected&gt;true&lt;/IsSelected&gt;&lt;Description&gt;4&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4&lt;/LowerBound&gt;&lt;UpperBound&gt;4&lt;/UpperBound&gt;&lt;/Choice&gt;&lt;Choice xsi:type=&quot;BandChoice&quot;&gt;&lt;GUID&gt;6c89c9c3-c5ee-4e8e-b569-2be141d5b41d&lt;/GUID&gt;&lt;Name /&gt;&lt;IsSelected&gt;true&lt;/IsSelected&gt;&lt;Description&gt;5&lt;/Description&gt;&lt;Key&gt;4&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5&lt;/LowerBound&gt;&lt;UpperBound&gt;5&lt;/UpperBound&gt;&lt;/Choice&gt;&lt;Choice xsi:type=&quot;BandChoice&quot;&gt;&lt;GUID&gt;2799d17e-812c-4eb3-9587-a5bb70846925&lt;/GUID&gt;&lt;Name /&gt;&lt;IsSelected&gt;true&lt;/IsSelected&gt;&lt;Description&gt;6&lt;/Description&gt;&lt;Key&gt;5&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6&lt;/LowerBound&gt;&lt;UpperBound&gt;6&lt;/UpperBound&gt;&lt;/Choice&gt;&lt;Choice xsi:type=&quot;BandChoice&quot;&gt;&lt;GUID&gt;3373a629-a55b-42fb-b6f9-a81da6329896&lt;/GUID&gt;&lt;Name /&gt;&lt;IsSelected&gt;true&lt;/IsSelected&gt;&lt;Description&gt;7&lt;/Description&gt;&lt;Key&gt;6&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7&lt;/LowerBound&gt;&lt;UpperBound&gt;7&lt;/UpperBound&gt;&lt;/Choice&gt;&lt;Choice xsi:type=&quot;BandChoice&quot;&gt;&lt;GUID&gt;73790d33-c7ac-4bf7-b806-73ffefd3ffc6&lt;/GUID&gt;&lt;Name /&gt;&lt;IsSelected&gt;true&lt;/IsSelected&gt;&lt;Description&gt;8&lt;/Description&gt;&lt;Key&gt;7&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8&lt;/LowerBound&gt;&lt;UpperBound&gt;8&lt;/UpperBound&gt;&lt;/Choice&gt;&lt;Choice xsi:type=&quot;BandChoice&quot;&gt;&lt;GUID&gt;033718e3-73a9-4ee4-ab06-151a30439372&lt;/GUID&gt;&lt;Name /&gt;&lt;IsSelected&gt;true&lt;/IsSelected&gt;&lt;Description&gt;9&lt;/Description&gt;&lt;Key&gt;8&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9&lt;/LowerBound&gt;&lt;UpperBound&gt;9&lt;/UpperBound&gt;&lt;/Choice&gt;&lt;Choice xsi:type=&quot;BandChoice&quot;&gt;&lt;GUID&gt;1755bbae-3edd-4d7e-9ffe-999727d0da67&lt;/GUID&gt;&lt;Name /&gt;&lt;IsSelected&gt;true&lt;/IsSelected&gt;&lt;Description&gt;10&lt;/Description&gt;&lt;Key&gt;9&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10&lt;/LowerBound&gt;&lt;UpperBound&gt;10&lt;/UpperBound&gt;&lt;/Choice&gt;&lt;/Choices&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DataRangeMinValue&gt;1&lt;/DataRangeMinValue&gt;&lt;DataRangeMaxValue&gt;10&lt;/DataRangeMaxValue&gt;&lt;LowestValueDescription /&gt;&lt;HighestValueDescription /&gt;&lt;Modes /&gt;&lt;Median&gt;0&lt;/Median&gt;&lt;Mean&gt;0&lt;/Mean&gt;&lt;Lowest&gt;0&lt;/Lowest&gt;&lt;Highest&gt;0&lt;/Highest&gt;&lt;Total&gt;0&lt;/Total&gt;&lt;ValueRangeScores&gt;&lt;ValueRangeScore&gt;&lt;GUID&gt;13fcafd3-61af-4645-87fc-723e7b676d47&lt;/GUID&gt;&lt;Name /&gt;&lt;IsAnswer&gt;true&lt;/IsAnswer&gt;&lt;Score&gt;0&lt;/Score&gt;&lt;LowerBound xsi:nil=&quot;true&quot; /&gt;&lt;UpperBound xsi:nil=&quot;true&quot; /&gt;&lt;/ValueRangeScore&gt;&lt;/ValueRangeScores&gt;&lt;DecimalPlacesRequested&gt;0&lt;/DecimalPlacesRequested&gt;&lt;ValueQuestionCorrectAnswer&gt;0&lt;/ValueQuestionCorrectAnswer&gt;&lt;ValueQuestionCorrectAnswerTolerance&gt;0&lt;/ValueQuestionCorrectAnswerTolerance&gt;&lt;/ValueQuestionLarge&gt;"/>
  <p:tag name="JOININSTRUCTIONS" val="&lt;?xml version=&quot;1.0&quot; encoding=&quot;utf-8&quot;?&gt;&lt;JoinInstructions xmlns:xsi=&quot;http://www.w3.org/2001/XMLSchema-instance&quot; xmlns:xsd=&quot;http://www.w3.org/2001/XMLSchema&quot;&gt;&lt;GUID&gt;68c4332d-71ea-424f-9254-5ec531c0365f&lt;/GUID&gt;&lt;Name /&gt;&lt;Position&gt;&lt;GUID&gt;85d94aa7-3481-4e4d-b797-6a90f5459944&lt;/GUID&gt;&lt;Name /&gt;&lt;ScreenPosition&gt;BottomRight&lt;/ScreenPosition&gt;&lt;BorderThickness&gt;10&lt;/BorderThickness&gt;&lt;Top&gt;491.126923&lt;/Top&gt;&lt;Left&gt;233.2567&lt;/Left&gt;&lt;Height&gt;29.08126&lt;/Height&gt;&lt;Width&gt;252.562683&lt;/Width&gt;&lt;/Position&gt;&lt;/JoinInstructions&gt;"/>
  <p:tag name="SEQUENCECOUNT" val="&lt;?xml version=&quot;1.0&quot; encoding=&quot;utf-8&quot;?&gt;&lt;int&gt;68&lt;/int&gt;"/>
  <p:tag name="MEETOO" val="817590bc-034f-4170-8c19-f4b9b013d91e"/>
</p:tagLst>
</file>

<file path=ppt/tags/tag20.xml><?xml version="1.0" encoding="utf-8"?>
<p:tagLst xmlns:a="http://schemas.openxmlformats.org/drawingml/2006/main" xmlns:r="http://schemas.openxmlformats.org/officeDocument/2006/relationships" xmlns:p="http://schemas.openxmlformats.org/presentationml/2006/main">
  <p:tag name="SHAPETYPE" val="Columns"/>
  <p:tag name="QUESTIONGUID" val="5295dd27-473f-44ae-aeec-6dfd07b20869"/>
  <p:tag name="SHAPEDETAILS" val="&lt;?xml version=&quot;1.0&quot; encoding=&quot;utf-8&quot;?&gt;&lt;ShapeDetails xmlns:xsi=&quot;http://www.w3.org/2001/XMLSchema-instance&quot; xmlns:xsd=&quot;http://www.w3.org/2001/XMLSchema&quot;&gt;&lt;GUID&gt;507e211a-820b-4adc-8ea4-6afc1e6b53e1&lt;/GUID&gt;&lt;Name /&gt;&lt;ScreenPosition&gt;BottomRight&lt;/ScreenPosition&gt;&lt;BorderThickness&gt;10&lt;/BorderThickness&gt;&lt;Top&gt;190.558746&lt;/Top&gt;&lt;Left&gt;496.079926&lt;/Left&gt;&lt;Height&gt;247.888184&lt;/Height&gt;&lt;Width&gt;58.32&lt;/Width&gt;&lt;/ShapeDetails&gt;"/>
</p:tagLst>
</file>

<file path=ppt/tags/tag21.xml><?xml version="1.0" encoding="utf-8"?>
<p:tagLst xmlns:a="http://schemas.openxmlformats.org/drawingml/2006/main" xmlns:r="http://schemas.openxmlformats.org/officeDocument/2006/relationships" xmlns:p="http://schemas.openxmlformats.org/presentationml/2006/main">
  <p:tag name="SHAPETYPE" val="DataLabel"/>
  <p:tag name="QUESTIONGUID" val="5295dd27-473f-44ae-aeec-6dfd07b20869"/>
</p:tagLst>
</file>

<file path=ppt/tags/tag22.xml><?xml version="1.0" encoding="utf-8"?>
<p:tagLst xmlns:a="http://schemas.openxmlformats.org/drawingml/2006/main" xmlns:r="http://schemas.openxmlformats.org/officeDocument/2006/relationships" xmlns:p="http://schemas.openxmlformats.org/presentationml/2006/main">
  <p:tag name="SHAPETYPE" val="Columns"/>
  <p:tag name="QUESTIONGUID" val="5295dd27-473f-44ae-aeec-6dfd07b20869"/>
  <p:tag name="SHAPEDETAILS" val="&lt;?xml version=&quot;1.0&quot; encoding=&quot;utf-8&quot;?&gt;&lt;ShapeDetails xmlns:xsi=&quot;http://www.w3.org/2001/XMLSchema-instance&quot; xmlns:xsd=&quot;http://www.w3.org/2001/XMLSchema&quot;&gt;&lt;GUID&gt;e1dfc567-577d-4408-b22a-34c5f9e5139a&lt;/GUID&gt;&lt;Name /&gt;&lt;ScreenPosition&gt;BottomRight&lt;/ScreenPosition&gt;&lt;BorderThickness&gt;10&lt;/BorderThickness&gt;&lt;Top&gt;190.558746&lt;/Top&gt;&lt;Left&gt;560.879944&lt;/Left&gt;&lt;Height&gt;247.888184&lt;/Height&gt;&lt;Width&gt;58.32&lt;/Width&gt;&lt;/ShapeDetails&gt;"/>
</p:tagLst>
</file>

<file path=ppt/tags/tag23.xml><?xml version="1.0" encoding="utf-8"?>
<p:tagLst xmlns:a="http://schemas.openxmlformats.org/drawingml/2006/main" xmlns:r="http://schemas.openxmlformats.org/officeDocument/2006/relationships" xmlns:p="http://schemas.openxmlformats.org/presentationml/2006/main">
  <p:tag name="SHAPETYPE" val="DataLabel"/>
  <p:tag name="QUESTIONGUID" val="5295dd27-473f-44ae-aeec-6dfd07b20869"/>
</p:tagLst>
</file>

<file path=ppt/tags/tag24.xml><?xml version="1.0" encoding="utf-8"?>
<p:tagLst xmlns:a="http://schemas.openxmlformats.org/drawingml/2006/main" xmlns:r="http://schemas.openxmlformats.org/officeDocument/2006/relationships" xmlns:p="http://schemas.openxmlformats.org/presentationml/2006/main">
  <p:tag name="SHAPETYPE" val="Columns"/>
  <p:tag name="QUESTIONGUID" val="5295dd27-473f-44ae-aeec-6dfd07b20869"/>
  <p:tag name="SHAPEDETAILS" val="&lt;?xml version=&quot;1.0&quot; encoding=&quot;utf-8&quot;?&gt;&lt;ShapeDetails xmlns:xsi=&quot;http://www.w3.org/2001/XMLSchema-instance&quot; xmlns:xsd=&quot;http://www.w3.org/2001/XMLSchema&quot;&gt;&lt;GUID&gt;7677b216-7c8d-42c7-822e-888d44b27ecb&lt;/GUID&gt;&lt;Name /&gt;&lt;ScreenPosition&gt;BottomRight&lt;/ScreenPosition&gt;&lt;BorderThickness&gt;10&lt;/BorderThickness&gt;&lt;Top&gt;190.558746&lt;/Top&gt;&lt;Left&gt;625.679932&lt;/Left&gt;&lt;Height&gt;247.888184&lt;/Height&gt;&lt;Width&gt;58.32&lt;/Width&gt;&lt;/ShapeDetails&gt;"/>
</p:tagLst>
</file>

<file path=ppt/tags/tag25.xml><?xml version="1.0" encoding="utf-8"?>
<p:tagLst xmlns:a="http://schemas.openxmlformats.org/drawingml/2006/main" xmlns:r="http://schemas.openxmlformats.org/officeDocument/2006/relationships" xmlns:p="http://schemas.openxmlformats.org/presentationml/2006/main">
  <p:tag name="QUESTIONGUID" val="5295dd27-473f-44ae-aeec-6dfd07b20869"/>
  <p:tag name="SHAPEDETAILS" val="&lt;?xml version=&quot;1.0&quot; encoding=&quot;utf-8&quot;?&gt;&lt;ShapeDetails xmlns:xsi=&quot;http://www.w3.org/2001/XMLSchema-instance&quot; xmlns:xsd=&quot;http://www.w3.org/2001/XMLSchema&quot;&gt;&lt;GUID&gt;29be0a02-4ddc-499b-bc0a-7a22abb718da&lt;/GUID&gt;&lt;Name /&gt;&lt;ScreenPosition&gt;BottomRight&lt;/ScreenPosition&gt;&lt;BorderThickness&gt;10&lt;/BorderThickness&gt;&lt;Top&gt;126&lt;/Top&gt;&lt;Left&gt;36&lt;/Left&gt;&lt;Height&gt;35.47748&lt;/Height&gt;&lt;Width&gt;648&lt;/Width&gt;&lt;/ShapeDetails&gt;"/>
</p:tagLst>
</file>

<file path=ppt/tags/tag26.xml><?xml version="1.0" encoding="utf-8"?>
<p:tagLst xmlns:a="http://schemas.openxmlformats.org/drawingml/2006/main" xmlns:r="http://schemas.openxmlformats.org/officeDocument/2006/relationships" xmlns:p="http://schemas.openxmlformats.org/presentationml/2006/main">
  <p:tag name="SHAPETYPE" val="VotingKey"/>
  <p:tag name="QUESTIONGUID" val="26ffc5b0-adc3-47b2-8be5-8376d1032fd7"/>
  <p:tag name="SHAPEDETAILS" val="&lt;?xml version=&quot;1.0&quot; encoding=&quot;utf-8&quot;?&gt;&lt;ShapeDetails xmlns:xsi=&quot;http://www.w3.org/2001/XMLSchema-instance&quot; xmlns:xsd=&quot;http://www.w3.org/2001/XMLSchema&quot;&gt;&lt;GUID&gt;70b0efd8-d8cd-44d3-b868-0af7af74ef7e&lt;/GUID&gt;&lt;Name /&gt;&lt;ScreenPosition&gt;BottomRight&lt;/ScreenPosition&gt;&lt;BorderThickness&gt;10&lt;/BorderThickness&gt;&lt;Top&gt;36&lt;/Top&gt;&lt;Left&gt;126&lt;/Left&gt;&lt;Height&gt;322.44693&lt;/Height&gt;&lt;Width&gt;648&lt;/Width&gt;&lt;/ShapeDetails&gt;"/>
</p:tagLst>
</file>

<file path=ppt/tags/tag27.xml><?xml version="1.0" encoding="utf-8"?>
<p:tagLst xmlns:a="http://schemas.openxmlformats.org/drawingml/2006/main" xmlns:r="http://schemas.openxmlformats.org/officeDocument/2006/relationships" xmlns:p="http://schemas.openxmlformats.org/presentationml/2006/main">
  <p:tag name="SHAPETYPE" val="RangeAxis"/>
  <p:tag name="AXISTAG" val="5295dd27-473f-44ae-aeec-6dfd07b20869"/>
</p:tagLst>
</file>

<file path=ppt/tags/tag28.xml><?xml version="1.0" encoding="utf-8"?>
<p:tagLst xmlns:a="http://schemas.openxmlformats.org/drawingml/2006/main" xmlns:r="http://schemas.openxmlformats.org/officeDocument/2006/relationships" xmlns:p="http://schemas.openxmlformats.org/presentationml/2006/main">
  <p:tag name="SHAPETYPE" val="RangeAxisText"/>
  <p:tag name="AXISTAG" val="5295dd27-473f-44ae-aeec-6dfd07b20869"/>
</p:tagLst>
</file>

<file path=ppt/tags/tag29.xml><?xml version="1.0" encoding="utf-8"?>
<p:tagLst xmlns:a="http://schemas.openxmlformats.org/drawingml/2006/main" xmlns:r="http://schemas.openxmlformats.org/officeDocument/2006/relationships" xmlns:p="http://schemas.openxmlformats.org/presentationml/2006/main">
  <p:tag name="SHAPETYPE" val="RangeAxis"/>
  <p:tag name="AXISTAG" val="5295dd27-473f-44ae-aeec-6dfd07b20869"/>
</p:tagLst>
</file>

<file path=ppt/tags/tag3.xml><?xml version="1.0" encoding="utf-8"?>
<p:tagLst xmlns:a="http://schemas.openxmlformats.org/drawingml/2006/main" xmlns:r="http://schemas.openxmlformats.org/officeDocument/2006/relationships" xmlns:p="http://schemas.openxmlformats.org/presentationml/2006/main">
  <p:tag name="MEETINGNUMBER" val="127-897-214"/>
</p:tagLst>
</file>

<file path=ppt/tags/tag30.xml><?xml version="1.0" encoding="utf-8"?>
<p:tagLst xmlns:a="http://schemas.openxmlformats.org/drawingml/2006/main" xmlns:r="http://schemas.openxmlformats.org/officeDocument/2006/relationships" xmlns:p="http://schemas.openxmlformats.org/presentationml/2006/main">
  <p:tag name="SHAPETYPE" val="RangeAxisText"/>
  <p:tag name="AXISTAG" val="5295dd27-473f-44ae-aeec-6dfd07b20869"/>
</p:tagLst>
</file>

<file path=ppt/tags/tag31.xml><?xml version="1.0" encoding="utf-8"?>
<p:tagLst xmlns:a="http://schemas.openxmlformats.org/drawingml/2006/main" xmlns:r="http://schemas.openxmlformats.org/officeDocument/2006/relationships" xmlns:p="http://schemas.openxmlformats.org/presentationml/2006/main">
  <p:tag name="SHAPETYPE" val="RangeAxis"/>
  <p:tag name="AXISTAG" val="5295dd27-473f-44ae-aeec-6dfd07b20869"/>
</p:tagLst>
</file>

<file path=ppt/tags/tag32.xml><?xml version="1.0" encoding="utf-8"?>
<p:tagLst xmlns:a="http://schemas.openxmlformats.org/drawingml/2006/main" xmlns:r="http://schemas.openxmlformats.org/officeDocument/2006/relationships" xmlns:p="http://schemas.openxmlformats.org/presentationml/2006/main">
  <p:tag name="SHAPETYPE" val="RangeAxisText"/>
  <p:tag name="AXISTAG" val="5295dd27-473f-44ae-aeec-6dfd07b20869"/>
</p:tagLst>
</file>

<file path=ppt/tags/tag33.xml><?xml version="1.0" encoding="utf-8"?>
<p:tagLst xmlns:a="http://schemas.openxmlformats.org/drawingml/2006/main" xmlns:r="http://schemas.openxmlformats.org/officeDocument/2006/relationships" xmlns:p="http://schemas.openxmlformats.org/presentationml/2006/main">
  <p:tag name="SHAPETYPE" val="RangeAxis"/>
  <p:tag name="AXISTAG" val="5295dd27-473f-44ae-aeec-6dfd07b20869"/>
</p:tagLst>
</file>

<file path=ppt/tags/tag34.xml><?xml version="1.0" encoding="utf-8"?>
<p:tagLst xmlns:a="http://schemas.openxmlformats.org/drawingml/2006/main" xmlns:r="http://schemas.openxmlformats.org/officeDocument/2006/relationships" xmlns:p="http://schemas.openxmlformats.org/presentationml/2006/main">
  <p:tag name="SHAPETYPE" val="RangeAxisText"/>
  <p:tag name="AXISTAG" val="5295dd27-473f-44ae-aeec-6dfd07b20869"/>
</p:tagLst>
</file>

<file path=ppt/tags/tag35.xml><?xml version="1.0" encoding="utf-8"?>
<p:tagLst xmlns:a="http://schemas.openxmlformats.org/drawingml/2006/main" xmlns:r="http://schemas.openxmlformats.org/officeDocument/2006/relationships" xmlns:p="http://schemas.openxmlformats.org/presentationml/2006/main">
  <p:tag name="SHAPETYPE" val="RangeAxis"/>
  <p:tag name="AXISTAG" val="5295dd27-473f-44ae-aeec-6dfd07b20869"/>
</p:tagLst>
</file>

<file path=ppt/tags/tag36.xml><?xml version="1.0" encoding="utf-8"?>
<p:tagLst xmlns:a="http://schemas.openxmlformats.org/drawingml/2006/main" xmlns:r="http://schemas.openxmlformats.org/officeDocument/2006/relationships" xmlns:p="http://schemas.openxmlformats.org/presentationml/2006/main">
  <p:tag name="SHAPETYPE" val="RangeAxisText"/>
  <p:tag name="AXISTAG" val="5295dd27-473f-44ae-aeec-6dfd07b20869"/>
</p:tagLst>
</file>

<file path=ppt/tags/tag37.xml><?xml version="1.0" encoding="utf-8"?>
<p:tagLst xmlns:a="http://schemas.openxmlformats.org/drawingml/2006/main" xmlns:r="http://schemas.openxmlformats.org/officeDocument/2006/relationships" xmlns:p="http://schemas.openxmlformats.org/presentationml/2006/main">
  <p:tag name="SHAPETYPE" val="RangeAxis"/>
  <p:tag name="AXISTAG" val="5295dd27-473f-44ae-aeec-6dfd07b20869"/>
</p:tagLst>
</file>

<file path=ppt/tags/tag38.xml><?xml version="1.0" encoding="utf-8"?>
<p:tagLst xmlns:a="http://schemas.openxmlformats.org/drawingml/2006/main" xmlns:r="http://schemas.openxmlformats.org/officeDocument/2006/relationships" xmlns:p="http://schemas.openxmlformats.org/presentationml/2006/main">
  <p:tag name="SHAPETYPE" val="RangeAxisText"/>
  <p:tag name="AXISTAG" val="5295dd27-473f-44ae-aeec-6dfd07b20869"/>
</p:tagLst>
</file>

<file path=ppt/tags/tag39.xml><?xml version="1.0" encoding="utf-8"?>
<p:tagLst xmlns:a="http://schemas.openxmlformats.org/drawingml/2006/main" xmlns:r="http://schemas.openxmlformats.org/officeDocument/2006/relationships" xmlns:p="http://schemas.openxmlformats.org/presentationml/2006/main">
  <p:tag name="SHAPETYPE" val="RangeAxis"/>
  <p:tag name="AXISTAG" val="5295dd27-473f-44ae-aeec-6dfd07b20869"/>
</p:tagLst>
</file>

<file path=ppt/tags/tag4.xml><?xml version="1.0" encoding="utf-8"?>
<p:tagLst xmlns:a="http://schemas.openxmlformats.org/drawingml/2006/main" xmlns:r="http://schemas.openxmlformats.org/officeDocument/2006/relationships" xmlns:p="http://schemas.openxmlformats.org/presentationml/2006/main">
  <p:tag name="STARTANIMATION" val="OpenQuestion"/>
  <p:tag name="QUESTIONGUID" val="5295dd27-473f-44ae-aeec-6dfd07b20869"/>
</p:tagLst>
</file>

<file path=ppt/tags/tag40.xml><?xml version="1.0" encoding="utf-8"?>
<p:tagLst xmlns:a="http://schemas.openxmlformats.org/drawingml/2006/main" xmlns:r="http://schemas.openxmlformats.org/officeDocument/2006/relationships" xmlns:p="http://schemas.openxmlformats.org/presentationml/2006/main">
  <p:tag name="SHAPETYPE" val="RangeAxisText"/>
  <p:tag name="AXISTAG" val="5295dd27-473f-44ae-aeec-6dfd07b20869"/>
</p:tagLst>
</file>

<file path=ppt/tags/tag41.xml><?xml version="1.0" encoding="utf-8"?>
<p:tagLst xmlns:a="http://schemas.openxmlformats.org/drawingml/2006/main" xmlns:r="http://schemas.openxmlformats.org/officeDocument/2006/relationships" xmlns:p="http://schemas.openxmlformats.org/presentationml/2006/main">
  <p:tag name="SHAPETYPE" val="RangeAxis"/>
  <p:tag name="AXISTAG" val="5295dd27-473f-44ae-aeec-6dfd07b20869"/>
</p:tagLst>
</file>

<file path=ppt/tags/tag42.xml><?xml version="1.0" encoding="utf-8"?>
<p:tagLst xmlns:a="http://schemas.openxmlformats.org/drawingml/2006/main" xmlns:r="http://schemas.openxmlformats.org/officeDocument/2006/relationships" xmlns:p="http://schemas.openxmlformats.org/presentationml/2006/main">
  <p:tag name="SHAPETYPE" val="RangeAxisText"/>
  <p:tag name="AXISTAG" val="5295dd27-473f-44ae-aeec-6dfd07b20869"/>
</p:tagLst>
</file>

<file path=ppt/tags/tag43.xml><?xml version="1.0" encoding="utf-8"?>
<p:tagLst xmlns:a="http://schemas.openxmlformats.org/drawingml/2006/main" xmlns:r="http://schemas.openxmlformats.org/officeDocument/2006/relationships" xmlns:p="http://schemas.openxmlformats.org/presentationml/2006/main">
  <p:tag name="SHAPETYPE" val="RangeAxis"/>
  <p:tag name="AXISTAG" val="5295dd27-473f-44ae-aeec-6dfd07b20869"/>
</p:tagLst>
</file>

<file path=ppt/tags/tag44.xml><?xml version="1.0" encoding="utf-8"?>
<p:tagLst xmlns:a="http://schemas.openxmlformats.org/drawingml/2006/main" xmlns:r="http://schemas.openxmlformats.org/officeDocument/2006/relationships" xmlns:p="http://schemas.openxmlformats.org/presentationml/2006/main">
  <p:tag name="SHAPETYPE" val="RangeAxisText"/>
  <p:tag name="AXISTAG" val="5295dd27-473f-44ae-aeec-6dfd07b20869"/>
</p:tagLst>
</file>

<file path=ppt/tags/tag45.xml><?xml version="1.0" encoding="utf-8"?>
<p:tagLst xmlns:a="http://schemas.openxmlformats.org/drawingml/2006/main" xmlns:r="http://schemas.openxmlformats.org/officeDocument/2006/relationships" xmlns:p="http://schemas.openxmlformats.org/presentationml/2006/main">
  <p:tag name="SHAPETYPE" val="RangeAxis"/>
  <p:tag name="AXISTAG" val="5295dd27-473f-44ae-aeec-6dfd07b20869"/>
</p:tagLst>
</file>

<file path=ppt/tags/tag46.xml><?xml version="1.0" encoding="utf-8"?>
<p:tagLst xmlns:a="http://schemas.openxmlformats.org/drawingml/2006/main" xmlns:r="http://schemas.openxmlformats.org/officeDocument/2006/relationships" xmlns:p="http://schemas.openxmlformats.org/presentationml/2006/main">
  <p:tag name="SHAPETYPE" val="RangeAxisText"/>
  <p:tag name="AXISTAG" val="5295dd27-473f-44ae-aeec-6dfd07b20869"/>
</p:tagLst>
</file>

<file path=ppt/tags/tag47.xml><?xml version="1.0" encoding="utf-8"?>
<p:tagLst xmlns:a="http://schemas.openxmlformats.org/drawingml/2006/main" xmlns:r="http://schemas.openxmlformats.org/officeDocument/2006/relationships" xmlns:p="http://schemas.openxmlformats.org/presentationml/2006/main">
  <p:tag name="SHAPETYPE" val="RangeAxis"/>
  <p:tag name="AXISTAG" val="5295dd27-473f-44ae-aeec-6dfd07b20869"/>
</p:tagLst>
</file>

<file path=ppt/tags/tag48.xml><?xml version="1.0" encoding="utf-8"?>
<p:tagLst xmlns:a="http://schemas.openxmlformats.org/drawingml/2006/main" xmlns:r="http://schemas.openxmlformats.org/officeDocument/2006/relationships" xmlns:p="http://schemas.openxmlformats.org/presentationml/2006/main">
  <p:tag name="SHAPEDETAILS" val="&lt;?xml version=&quot;1.0&quot; encoding=&quot;utf-8&quot;?&gt;&lt;ShapeDetails xmlns:xsi=&quot;http://www.w3.org/2001/XMLSchema-instance&quot; xmlns:xsd=&quot;http://www.w3.org/2001/XMLSchema&quot;&gt;&lt;GUID&gt;17575c7d-5190-4dee-9c25-278601927a77&lt;/GUID&gt;&lt;Name /&gt;&lt;ScreenPosition&gt;BottomRight&lt;/ScreenPosition&gt;&lt;BorderThickness&gt;10&lt;/BorderThickness&gt;&lt;Top&gt;126&lt;/Top&gt;&lt;Left&gt;36&lt;/Left&gt;&lt;Height&gt;29.08126&lt;/Height&gt;&lt;Width&gt;324&lt;/Width&gt;&lt;/ShapeDetails&gt;"/>
</p:tagLst>
</file>

<file path=ppt/tags/tag49.xml><?xml version="1.0" encoding="utf-8"?>
<p:tagLst xmlns:a="http://schemas.openxmlformats.org/drawingml/2006/main" xmlns:r="http://schemas.openxmlformats.org/officeDocument/2006/relationships" xmlns:p="http://schemas.openxmlformats.org/presentationml/2006/main">
  <p:tag name="SHAPEDETAILS" val="&lt;?xml version=&quot;1.0&quot; encoding=&quot;utf-8&quot;?&gt;&lt;ShapeDetails xmlns:xsi=&quot;http://www.w3.org/2001/XMLSchema-instance&quot; xmlns:xsd=&quot;http://www.w3.org/2001/XMLSchema&quot;&gt;&lt;GUID&gt;a13a139c-7def-4497-b0ca-56ca7183998f&lt;/GUID&gt;&lt;Name /&gt;&lt;ScreenPosition&gt;BottomRight&lt;/ScreenPosition&gt;&lt;BorderThickness&gt;10&lt;/BorderThickness&gt;&lt;Top&gt;126&lt;/Top&gt;&lt;Left&gt;360&lt;/Left&gt;&lt;Height&gt;29.08126&lt;/Height&gt;&lt;Width&gt;324&lt;/Width&gt;&lt;/ShapeDetails&gt;"/>
</p:tagLst>
</file>

<file path=ppt/tags/tag5.xml><?xml version="1.0" encoding="utf-8"?>
<p:tagLst xmlns:a="http://schemas.openxmlformats.org/drawingml/2006/main" xmlns:r="http://schemas.openxmlformats.org/officeDocument/2006/relationships" xmlns:p="http://schemas.openxmlformats.org/presentationml/2006/main">
  <p:tag name="SHAPETYPE" val="DataLabel"/>
  <p:tag name="QUESTIONGUID" val="5295dd27-473f-44ae-aeec-6dfd07b20869"/>
</p:tagLst>
</file>

<file path=ppt/tags/tag50.xml><?xml version="1.0" encoding="utf-8"?>
<p:tagLst xmlns:a="http://schemas.openxmlformats.org/drawingml/2006/main" xmlns:r="http://schemas.openxmlformats.org/officeDocument/2006/relationships" xmlns:p="http://schemas.openxmlformats.org/presentationml/2006/main">
  <p:tag name="SLIDETYPE" val="&lt;?xml version=&quot;1.0&quot; encoding=&quot;utf-8&quot;?&gt;&lt;SlideType&gt;Question&lt;/SlideType&gt;"/>
  <p:tag name="VOTENOWOPTIONS" val="&lt;?xml version=&quot;1.0&quot; encoding=&quot;utf-8&quot;?&gt;&lt;VoteNowOptions xmlns:xsi=&quot;http://www.w3.org/2001/XMLSchema-instance&quot; xmlns:xsd=&quot;http://www.w3.org/2001/XMLSchema&quot;&gt;&lt;GUID&gt;e2d2904e-bd0d-4e72-b2a7-4e2e614dec64&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i=&quot;http://www.w3.org/2001/XMLSchema-instance&quot; xmlns:xsd=&quot;http://www.w3.org/2001/XMLSchema&quot;&gt;&lt;GUID&gt;7ecab920-9388-40c0-a96b-3185b198d0e9&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RAWRESULTS" val="&lt;?xml version=&quot;1.0&quot; encoding=&quot;utf-8&quot;?&gt;&lt;ArrayOfResponse xmlns:xsi=&quot;http://www.w3.org/2001/XMLSchema-instance&quot; xmlns:xsd=&quot;http://www.w3.org/2001/XMLSchema&quot;&gt;&lt;Response&gt;&lt;Index&gt;0&lt;/Index&gt;&lt;SmartcardUID&gt;0&lt;/SmartcardUID&gt;&lt;Key&gt;KEY&lt;/Key&gt;&lt;Valid&gt;true&lt;/Valid&gt;&lt;TimeStamp&gt;0001-01-01T00:00:00&lt;/TimeStamp&gt;&lt;Value&gt;erbschaftsteuer&lt;/Value&gt;&lt;ValueAsPercentage&gt;0&lt;/ValueAsPercentage&gt;&lt;PersonId&gt;0&lt;/PersonId&gt;&lt;ResponseDelay&gt;0&lt;/ResponseDelay&gt;&lt;/Response&gt;&lt;Response&gt;&lt;Index&gt;1&lt;/Index&gt;&lt;SmartcardUID&gt;0&lt;/SmartcardUID&gt;&lt;Key&gt;KEY&lt;/Key&gt;&lt;Valid&gt;true&lt;/Valid&gt;&lt;TimeStamp&gt;0001-01-01T00:00:00&lt;/TimeStamp&gt;&lt;Value&gt;erbschaftsteuer&lt;/Value&gt;&lt;ValueAsPercentage&gt;0&lt;/ValueAsPercentage&gt;&lt;PersonId&gt;0&lt;/PersonId&gt;&lt;ResponseDelay&gt;0&lt;/ResponseDelay&gt;&lt;/Response&gt;&lt;Response&gt;&lt;Index&gt;2&lt;/Index&gt;&lt;SmartcardUID&gt;0&lt;/SmartcardUID&gt;&lt;Key&gt;KEY&lt;/Key&gt;&lt;Valid&gt;true&lt;/Valid&gt;&lt;TimeStamp&gt;0001-01-01T00:00:00&lt;/TimeStamp&gt;&lt;Value&gt;erbschaftsteuer&lt;/Value&gt;&lt;ValueAsPercentage&gt;0&lt;/ValueAsPercentage&gt;&lt;PersonId&gt;0&lt;/PersonId&gt;&lt;ResponseDelay&gt;0&lt;/ResponseDelay&gt;&lt;/Response&gt;&lt;Response&gt;&lt;Index&gt;3&lt;/Index&gt;&lt;SmartcardUID&gt;0&lt;/SmartcardUID&gt;&lt;Key&gt;KEY&lt;/Key&gt;&lt;Valid&gt;true&lt;/Valid&gt;&lt;TimeStamp&gt;0001-01-01T00:00:00&lt;/TimeStamp&gt;&lt;Value&gt;erbschaftssteuer&lt;/Value&gt;&lt;ValueAsPercentage&gt;0&lt;/ValueAsPercentage&gt;&lt;PersonId&gt;0&lt;/PersonId&gt;&lt;ResponseDelay&gt;0&lt;/ResponseDelay&gt;&lt;/Response&gt;&lt;Response&gt;&lt;Index&gt;4&lt;/Index&gt;&lt;SmartcardUID&gt;0&lt;/SmartcardUID&gt;&lt;Key&gt;KEY&lt;/Key&gt;&lt;Valid&gt;true&lt;/Valid&gt;&lt;TimeStamp&gt;0001-01-01T00:00:00&lt;/TimeStamp&gt;&lt;Value&gt;erbschaftssteuer&lt;/Value&gt;&lt;ValueAsPercentage&gt;0&lt;/ValueAsPercentage&gt;&lt;PersonId&gt;0&lt;/PersonId&gt;&lt;ResponseDelay&gt;0&lt;/ResponseDelay&gt;&lt;/Response&gt;&lt;Response&gt;&lt;Index&gt;5&lt;/Index&gt;&lt;SmartcardUID&gt;0&lt;/SmartcardUID&gt;&lt;Key&gt;KEY&lt;/Key&gt;&lt;Valid&gt;true&lt;/Valid&gt;&lt;TimeStamp&gt;0001-01-01T00:00:00&lt;/TimeStamp&gt;&lt;Value&gt;steuerkriminalität&lt;/Value&gt;&lt;ValueAsPercentage&gt;0&lt;/ValueAsPercentage&gt;&lt;PersonId&gt;0&lt;/PersonId&gt;&lt;ResponseDelay&gt;0&lt;/ResponseDelay&gt;&lt;/Response&gt;&lt;Response&gt;&lt;Index&gt;6&lt;/Index&gt;&lt;SmartcardUID&gt;0&lt;/SmartcardUID&gt;&lt;Key&gt;KEY&lt;/Key&gt;&lt;Valid&gt;true&lt;/Valid&gt;&lt;TimeStamp&gt;0001-01-01T00:00:00&lt;/TimeStamp&gt;&lt;Value&gt;steuerkriminalität&lt;/Value&gt;&lt;ValueAsPercentage&gt;0&lt;/ValueAsPercentage&gt;&lt;PersonId&gt;0&lt;/PersonId&gt;&lt;ResponseDelay&gt;0&lt;/ResponseDelay&gt;&lt;/Response&gt;&lt;Response&gt;&lt;Index&gt;7&lt;/Index&gt;&lt;SmartcardUID&gt;0&lt;/SmartcardUID&gt;&lt;Key&gt;KEY&lt;/Key&gt;&lt;Valid&gt;true&lt;/Valid&gt;&lt;TimeStamp&gt;0001-01-01T00:00:00&lt;/TimeStamp&gt;&lt;Value&gt;einkommensteuer&lt;/Value&gt;&lt;ValueAsPercentage&gt;0&lt;/ValueAsPercentage&gt;&lt;PersonId&gt;0&lt;/PersonId&gt;&lt;ResponseDelay&gt;0&lt;/ResponseDelay&gt;&lt;/Response&gt;&lt;Response&gt;&lt;Index&gt;8&lt;/Index&gt;&lt;SmartcardUID&gt;0&lt;/SmartcardUID&gt;&lt;Key&gt;KEY&lt;/Key&gt;&lt;Valid&gt;true&lt;/Valid&gt;&lt;TimeStamp&gt;0001-01-01T00:00:00&lt;/TimeStamp&gt;&lt;Value&gt;einkommensteuer&lt;/Value&gt;&lt;ValueAsPercentage&gt;0&lt;/ValueAsPercentage&gt;&lt;PersonId&gt;0&lt;/PersonId&gt;&lt;ResponseDelay&gt;0&lt;/ResponseDelay&gt;&lt;/Response&gt;&lt;Response&gt;&lt;Index&gt;9&lt;/Index&gt;&lt;SmartcardUID&gt;0&lt;/SmartcardUID&gt;&lt;Key&gt;KEY&lt;/Key&gt;&lt;Valid&gt;true&lt;/Valid&gt;&lt;TimeStamp&gt;0001-01-01T00:00:00&lt;/TimeStamp&gt;&lt;Value&gt;spitzensteuersatz&lt;/Value&gt;&lt;ValueAsPercentage&gt;0&lt;/ValueAsPercentage&gt;&lt;PersonId&gt;0&lt;/PersonId&gt;&lt;ResponseDelay&gt;0&lt;/ResponseDelay&gt;&lt;/Response&gt;&lt;Response&gt;&lt;Index&gt;10&lt;/Index&gt;&lt;SmartcardUID&gt;0&lt;/SmartcardUID&gt;&lt;Key&gt;KEY&lt;/Key&gt;&lt;Valid&gt;true&lt;/Valid&gt;&lt;TimeStamp&gt;0001-01-01T00:00:00&lt;/TimeStamp&gt;&lt;Value&gt;spitzensteuersatz&lt;/Value&gt;&lt;ValueAsPercentage&gt;0&lt;/ValueAsPercentage&gt;&lt;PersonId&gt;0&lt;/PersonId&gt;&lt;ResponseDelay&gt;0&lt;/ResponseDelay&gt;&lt;/Response&gt;&lt;Response&gt;&lt;Index&gt;11&lt;/Index&gt;&lt;SmartcardUID&gt;0&lt;/SmartcardUID&gt;&lt;Key&gt;KEY&lt;/Key&gt;&lt;Valid&gt;true&lt;/Valid&gt;&lt;TimeStamp&gt;0001-01-01T00:00:00&lt;/TimeStamp&gt;&lt;Value&gt;vermögenssteuer&lt;/Value&gt;&lt;ValueAsPercentage&gt;0&lt;/ValueAsPercentage&gt;&lt;PersonId&gt;0&lt;/PersonId&gt;&lt;ResponseDelay&gt;0&lt;/ResponseDelay&gt;&lt;/Response&gt;&lt;Response&gt;&lt;Index&gt;12&lt;/Index&gt;&lt;SmartcardUID&gt;0&lt;/SmartcardUID&gt;&lt;Key&gt;KEY&lt;/Key&gt;&lt;Valid&gt;true&lt;/Valid&gt;&lt;TimeStamp&gt;0001-01-01T00:00:00&lt;/TimeStamp&gt;&lt;Value&gt;vermögenssteuer&lt;/Value&gt;&lt;ValueAsPercentage&gt;0&lt;/ValueAsPercentage&gt;&lt;PersonId&gt;0&lt;/PersonId&gt;&lt;ResponseDelay&gt;0&lt;/ResponseDelay&gt;&lt;/Response&gt;&lt;Response&gt;&lt;Index&gt;13&lt;/Index&gt;&lt;SmartcardUID&gt;0&lt;/SmartcardUID&gt;&lt;Key&gt;KEY&lt;/Key&gt;&lt;Valid&gt;true&lt;/Valid&gt;&lt;TimeStamp&gt;0001-01-01T00:00:00&lt;/TimeStamp&gt;&lt;Value&gt;ehegattensplitting&lt;/Value&gt;&lt;ValueAsPercentage&gt;0&lt;/ValueAsPercentage&gt;&lt;PersonId&gt;0&lt;/PersonId&gt;&lt;ResponseDelay&gt;0&lt;/ResponseDelay&gt;&lt;/Response&gt;&lt;Response&gt;&lt;Index&gt;14&lt;/Index&gt;&lt;SmartcardUID&gt;0&lt;/SmartcardUID&gt;&lt;Key&gt;KEY&lt;/Key&gt;&lt;Valid&gt;true&lt;/Valid&gt;&lt;TimeStamp&gt;0001-01-01T00:00:00&lt;/TimeStamp&gt;&lt;Value&gt;betriebsvermögen&lt;/Value&gt;&lt;ValueAsPercentage&gt;0&lt;/ValueAsPercentage&gt;&lt;PersonId&gt;0&lt;/PersonId&gt;&lt;ResponseDelay&gt;0&lt;/ResponseDelay&gt;&lt;/Response&gt;&lt;Response&gt;&lt;Index&gt;15&lt;/Index&gt;&lt;SmartcardUID&gt;0&lt;/SmartcardUID&gt;&lt;Key&gt;KEY&lt;/Key&gt;&lt;Valid&gt;true&lt;/Valid&gt;&lt;TimeStamp&gt;0001-01-01T00:00:00&lt;/TimeStamp&gt;&lt;Value&gt;vermögen&lt;/Value&gt;&lt;ValueAsPercentage&gt;0&lt;/ValueAsPercentage&gt;&lt;PersonId&gt;0&lt;/PersonId&gt;&lt;ResponseDelay&gt;0&lt;/ResponseDelay&gt;&lt;/Response&gt;&lt;Response&gt;&lt;Index&gt;16&lt;/Index&gt;&lt;SmartcardUID&gt;0&lt;/SmartcardUID&gt;&lt;Key&gt;KEY&lt;/Key&gt;&lt;Valid&gt;true&lt;/Valid&gt;&lt;TimeStamp&gt;0001-01-01T00:00:00&lt;/TimeStamp&gt;&lt;Value&gt;keine vermögensteuer&lt;/Value&gt;&lt;ValueAsPercentage&gt;0&lt;/ValueAsPercentage&gt;&lt;PersonId&gt;0&lt;/PersonId&gt;&lt;ResponseDelay&gt;0&lt;/ResponseDelay&gt;&lt;/Response&gt;&lt;Response&gt;&lt;Index&gt;17&lt;/Index&gt;&lt;SmartcardUID&gt;0&lt;/SmartcardUID&gt;&lt;Key&gt;KEY&lt;/Key&gt;&lt;Valid&gt;true&lt;/Valid&gt;&lt;TimeStamp&gt;0001-01-01T00:00:00&lt;/TimeStamp&gt;&lt;Value&gt;ruhendes kapital&lt;/Value&gt;&lt;ValueAsPercentage&gt;0&lt;/ValueAsPercentage&gt;&lt;PersonId&gt;0&lt;/PersonId&gt;&lt;ResponseDelay&gt;0&lt;/ResponseDelay&gt;&lt;/Response&gt;&lt;Response&gt;&lt;Index&gt;18&lt;/Index&gt;&lt;SmartcardUID&gt;0&lt;/SmartcardUID&gt;&lt;Key&gt;KEY&lt;/Key&gt;&lt;Valid&gt;true&lt;/Valid&gt;&lt;TimeStamp&gt;0001-01-01T00:00:00&lt;/TimeStamp&gt;&lt;Value&gt;immobilien&lt;/Value&gt;&lt;ValueAsPercentage&gt;0&lt;/ValueAsPercentage&gt;&lt;PersonId&gt;0&lt;/PersonId&gt;&lt;ResponseDelay&gt;0&lt;/ResponseDelay&gt;&lt;/Response&gt;&lt;Response&gt;&lt;Index&gt;19&lt;/Index&gt;&lt;SmartcardUID&gt;0&lt;/SmartcardUID&gt;&lt;Key&gt;KEY&lt;/Key&gt;&lt;Valid&gt;true&lt;/Valid&gt;&lt;TimeStamp&gt;0001-01-01T00:00:00&lt;/TimeStamp&gt;&lt;Value&gt;steuergerechtigkeit&lt;/Value&gt;&lt;ValueAsPercentage&gt;0&lt;/ValueAsPercentage&gt;&lt;PersonId&gt;0&lt;/PersonId&gt;&lt;ResponseDelay&gt;0&lt;/ResponseDelay&gt;&lt;/Response&gt;&lt;Response&gt;&lt;Index&gt;20&lt;/Index&gt;&lt;SmartcardUID&gt;0&lt;/SmartcardUID&gt;&lt;Key&gt;KEY&lt;/Key&gt;&lt;Valid&gt;true&lt;/Valid&gt;&lt;TimeStamp&gt;0001-01-01T00:00:00&lt;/TimeStamp&gt;&lt;Value&gt;vermögensteuer&lt;/Value&gt;&lt;ValueAsPercentage&gt;0&lt;/ValueAsPercentage&gt;&lt;PersonId&gt;0&lt;/PersonId&gt;&lt;ResponseDelay&gt;0&lt;/ResponseDelay&gt;&lt;/Response&gt;&lt;Response&gt;&lt;Index&gt;21&lt;/Index&gt;&lt;SmartcardUID&gt;0&lt;/SmartcardUID&gt;&lt;Key&gt;KEY&lt;/Key&gt;&lt;Valid&gt;true&lt;/Valid&gt;&lt;TimeStamp&gt;0001-01-01T00:00:00&lt;/TimeStamp&gt;&lt;Value&gt;kapitalertragssteuer&lt;/Value&gt;&lt;ValueAsPercentage&gt;0&lt;/ValueAsPercentage&gt;&lt;PersonId&gt;0&lt;/PersonId&gt;&lt;ResponseDelay&gt;0&lt;/ResponseDelay&gt;&lt;/Response&gt;&lt;Response&gt;&lt;Index&gt;22&lt;/Index&gt;&lt;SmartcardUID&gt;0&lt;/SmartcardUID&gt;&lt;Key&gt;KEY&lt;/Key&gt;&lt;Valid&gt;true&lt;/Valid&gt;&lt;TimeStamp&gt;0001-01-01T00:00:00&lt;/TimeStamp&gt;&lt;Value&gt;vermögensverteilung&lt;/Value&gt;&lt;ValueAsPercentage&gt;0&lt;/ValueAsPercentage&gt;&lt;PersonId&gt;0&lt;/PersonId&gt;&lt;ResponseDelay&gt;0&lt;/ResponseDelay&gt;&lt;/Response&gt;&lt;Response&gt;&lt;Index&gt;23&lt;/Index&gt;&lt;SmartcardUID&gt;0&lt;/SmartcardUID&gt;&lt;Key&gt;KEY&lt;/Key&gt;&lt;Valid&gt;true&lt;/Valid&gt;&lt;TimeStamp&gt;0001-01-01T00:00:00&lt;/TimeStamp&gt;&lt;Value&gt;indirekte steuern&lt;/Value&gt;&lt;ValueAsPercentage&gt;0&lt;/ValueAsPercentage&gt;&lt;PersonId&gt;0&lt;/PersonId&gt;&lt;ResponseDelay&gt;0&lt;/ResponseDelay&gt;&lt;/Response&gt;&lt;Response&gt;&lt;Index&gt;24&lt;/Index&gt;&lt;SmartcardUID&gt;0&lt;/SmartcardUID&gt;&lt;Key&gt;KEY&lt;/Key&gt;&lt;Valid&gt;true&lt;/Valid&gt;&lt;TimeStamp&gt;0001-01-01T00:00:00&lt;/TimeStamp&gt;&lt;Value&gt;kapitalertragsteuer&lt;/Value&gt;&lt;ValueAsPercentage&gt;0&lt;/ValueAsPercentage&gt;&lt;PersonId&gt;0&lt;/PersonId&gt;&lt;ResponseDelay&gt;0&lt;/ResponseDelay&gt;&lt;/Response&gt;&lt;Response&gt;&lt;Index&gt;25&lt;/Index&gt;&lt;SmartcardUID&gt;0&lt;/SmartcardUID&gt;&lt;Key&gt;KEY&lt;/Key&gt;&lt;Valid&gt;true&lt;/Valid&gt;&lt;TimeStamp&gt;0001-01-01T00:00:00&lt;/TimeStamp&gt;&lt;Value&gt;.&lt;/Value&gt;&lt;ValueAsPercentage&gt;0&lt;/ValueAsPercentage&gt;&lt;PersonId&gt;0&lt;/PersonId&gt;&lt;ResponseDelay&gt;0&lt;/ResponseDelay&gt;&lt;/Response&gt;&lt;Response&gt;&lt;Index&gt;26&lt;/Index&gt;&lt;SmartcardUID&gt;0&lt;/SmartcardUID&gt;&lt;Key&gt;KEY&lt;/Key&gt;&lt;Valid&gt;true&lt;/Valid&gt;&lt;TimeStamp&gt;0001-01-01T00:00:00&lt;/TimeStamp&gt;&lt;Value&gt;lackoferbschaftssteu&lt;/Value&gt;&lt;ValueAsPercentage&gt;0&lt;/ValueAsPercentage&gt;&lt;PersonId&gt;0&lt;/PersonId&gt;&lt;ResponseDelay&gt;0&lt;/ResponseDelay&gt;&lt;/Response&gt;&lt;Response&gt;&lt;Index&gt;27&lt;/Index&gt;&lt;SmartcardUID&gt;0&lt;/SmartcardUID&gt;&lt;Key&gt;KEY&lt;/Key&gt;&lt;Valid&gt;true&lt;/Valid&gt;&lt;TimeStamp&gt;0001-01-01T00:00:00&lt;/TimeStamp&gt;&lt;Value&gt;die fdp&lt;/Value&gt;&lt;ValueAsPercentage&gt;0&lt;/ValueAsPercentage&gt;&lt;PersonId&gt;0&lt;/PersonId&gt;&lt;ResponseDelay&gt;0&lt;/ResponseDelay&gt;&lt;/Response&gt;&lt;Response&gt;&lt;Index&gt;99999&lt;/Index&gt;&lt;SmartcardUID&gt;0&lt;/SmartcardUID&gt;&lt;Key&gt;WORD_CLOUD&lt;/Key&gt;&lt;Valid&gt;true&lt;/Valid&gt;&lt;TimeStamp&gt;0001-01-01T00:00:00&lt;/TimeStamp&gt;&lt;Value&gt;iVBORw0KGgoAAAANSUhEUgAABdwAAAOUCAYAAAC47vFfAAAABmJLR0QA/wD/AP+gvaeTAAAgAElEQVR4nOzdeZSfVZ0n/vd9vpWFJQQQFRS0+6fTR9EWHbGVyJIg0kJWIElr24gLjaMz42ifOd22tlDQi/bM2O04jhuCgGP3kQSyQ9MsSRQSUHFDRGbG1lHZZGBYDNmqnvv7o6qSb4XsVSExvF7n1Dl1n7t97vN9EsitT90n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A9ouztAAAAAIAdW37O9JeV/tzTdWnh5IVLzvpNnOuZXMu+MC8Azx7N3g4AAAAAAAD2Bz17OwAAAACSFbOmfyvJ8UPlOmb8hCnz5v16L4bEfshztmPuEQAjIcMdAAAAAABGgQx3AAAAYJgp1yz5cfbD977tr+sCYN9hwx0AAGCU3Txr1ks66f+TpExKrUem5PAkDyXlZ7XWr6eTpZNf9dpvlt7edsWs6UuSTNtyjLJx3ZMrZk3fVK6PPTlmyooVfUPlG+fMmTimb+17Si0zavLKJIcleSIpd5XSfq2d+OvLplyxYl33mMvPmvGWUuv1m+ao5fOnLFr8vk3175w8vjw2YW1XFN+bvHDxa7aMbbfm3srLKuuY8ec2G9Z9tJbMTvKi1Hxn8qIlJww1uOWs6ac0NR9JckKSTmp+UJr6mVMWLP3qipnT16Zk/MDNyYOTFy05am/FuTvzDPn29OkHrmlybk1mpeQ1g30fT+r/KmmubtNcOWXhwse21jdJ7p4zZ+zDG9d/MKnnJXlpkjVJbm9rc/GpixbdMdRuV5+znX256Eg/o21ZedaMd9daL83Qb+aX3Ne0zeknL1r0o01znz3jjU1bz09yUpIjM7DH8WBSb25LPn3qgqXf33Lc7a1rd/8sAkA3R8oAAACMolvOmnZcJ/3fSfL+pL46JUcmGZvkmKSeVEo+WtqsXvG9b5+8u3OsOHv668ZsXHdXavlkTU5J8pwM/Pvu0KSeVGv5THl8wh0rZ848ZnRWtQfmLplYNq67tZZ8OAMbxWO7q5fPmv7OpuaWJKcnmZDkwJS8odbyP1bOmv73+0qcI5nn6zNmvOrXnfyglnw+JW9J8vzB8Z+blEk19VNN+i/admiZ8PDGdTcn9W+THDvY97AkZzSlXXnLrKmv3dF9GomRfkbbHHfm9POHbbYnPyl9OWlos7329jYrZk3/701bb03yziQvSXJQknFJXpyUdze13Lli5vQPjWR9ALA7bLgDAACMoibNXyQ5ZLD4/VLaYw9+3lFjm2bMC5rU15eU/5jk1lJrf5JMXrhk+uSFS0qSb3ePU8eMnzB54ZIy9DWUUXvztGkvTJvrkwxt4P6qbcq0Omb8hJRyepKHBwbIq2ppFy2fPHmbv9lcS627srbRnDs1U5IcWks5Y/z6vomTFy4pQ1njy8+Z/rKSfD6b/836ZFsya+OY8Yem1rNrcv6mzOm9GOdI5lk+58wj26bemIHN4oFWqR+vnbz84P4cVGrzqpRc1KY+su3Q8qakHNyW+uran+eWWj7fVT2uk+bPhwq7+pztyEg/o21ZOWvGBaXkC13j/rBpxpx0ypIlPx1q8/Xv3vnXSd6/aQ3JlaU2L+pry5FJvXzwcicln7xl1vRzdnbu0b5HADw7OVIGAABgNNX6sq7S/zz5uNfdW3p72yQPDH59M8knd3f4np58uA5kUQ/54KnXLl42+P2Ny8+admGp5XOD5deUQye8LclXth5qaffW3ElqbcvsKYsXf3vLitKfD2UgW3nwQu09dcHSRYOlBStmzfjLwazuvRrniObZ2Hw4yfM2TZJcPmXh0o90jXXX4Nf2tG2bt566eOm9SXLTWWf9RU/t+zddYx6/g/67baSf0dasnDn9vTX1cxk8Y70kd4wZs+HMSfOWPDrU5tYZM17QV+qfbJ43d+f/PXn+KYOb4HfPmfO+hzeue3MGfghSmuRva3JtSXbph0sAsLtkuAMAAIyu+7u+n7Pye3c+tHLW9IUrZk2/ZPms6bNunTHjBSMZvKbM6CpuPLg/i7rrm9SVwzqUYe23qKq7tOE+mnMn+fHWNrEHnTZsmL6yoLvc6fTP3xfiHMk8JWXW8Lr2U9uJYVvuPnXx4nuHCqctWPBIkg1d9RN3Y8ydNaLPaCtOrCWbNtuT3NKOGX/apHk3PNrdqK+0v5/hx/os6s44f8W8eRuSrO6qf8mKs6a+YhdjAYDdJsMdAABgFJWU62rq6V2XjqjJzCQzS5K+ptYVs6Yva8b0vfvkedc/vCtjDx5JcnTXpTG/7mTNsBc6bpnHW/PSbY1Xs/Mb7qM9d2r+z3am6z7vvB4xfvx93ZWHNwf+8uH+dTWbN2ef8ThHMs/Vc+Z0snFd9xrbteva/7XNGLbtl1u5tjZbnDO/h+z2Z7QNR3R9/3972jLrxHnzfv30ZuW3hhVrPrJi1vSPPL1dd5PmJUl+uJNxAMCIyHAHAAAYRScvXPzplPqnSbZ19nZJMq3tG/PZXR374ec+dzeOxagHb7uqGZaE1bfmueO21XTU5y5Zt7OjrD3ssJ2e+5mKc9Tn2T3rt3Jt4yjPsVN25TPaCUf0N/XL2z1bfxeUWiaMxjgAsDNkuAMAAIyiktQsWPqf754z578+3L/uuLTl+KT+bpLXpftM7Vqn7OrYc+fN618xa/ovkrx48NKag5931GHHf/GLO7XJWtv+WsrmvKtS2gO663v6njpmW3lZI517F/08m18mWtY89NCRSX4xVPlo+9TRSbPVzOlnKs6RzDPY9+dJhrK1mwPGN/8qv1lZ2Lv9GW3DLUkOTvJ7SVKTc8rEg79y9Zw5fzR33rz+zc3qz4Ylzdd8dPKiJX+zu4sAgNEmwx0AAGAPeMW8eRsmX7vkW5MXLv7c5IVL3j954ZLXpdTFXU0OH57BW9Z29+/v69tqtnmtZWlX8aA1Dz84fWvttqrT2eKIjnL0sFLtnLW97iOaexeUWm7sLrelzuwu9/d3Zm+v/zMV50jmqanDznsvaf7DqAW2XTv3nO1wlBF+RlvxRF/pOTPdP3Qo5a3P61t/ee3t3bR30VObG9J9Tn3J7NHKhN9sdO4RAM9OMtwBAABG0YpZ079Qk3FNKYv7++q9Y9r2/ifb9qmDx3WOa2t5dVfTH3S/7DElP03NSUPFMW3f7OvOOOOKM6+/ftixIW1/+/FOT3lrkuckSa31iyvPmnFo29N3XQ566rGeJw96Qbuxc3RtckpSz0gpF01esPjGJBnblx/0laxLyfjB4U5ZPmv6rL4x45f39K0/I7X+2fbWNpK5d0V/zaea5J1DcZbUS1bOnPYvG8YecNuYDWtPTerH9oU4RzTPmPYT2dh5W5LnJUlq3rPirOm/qk2+MmFDfv5E8tulJ9ObpHPKgiV/vauxbdNOPmc7MtLPaGtOW7Dgka+fffbpbbvxGxnKnq/1HSu/f+eGmlxQknri4sX3Lz9r+t+XmqFn9TXl0Anzls868+K16+s9Y8eMOXRs8vxa6itryVtS6sTJC5bO3OakWzNK9wiAZycZ7gAAAKOplMNLcl6t9Zqmkx/2j2kePXBcz7o25Y4kLxps9VRbMiyjuda6YFi55PMHjutZt2LW9LrirBnzhq6/aenS+9LkjAwc6ZEkz6m1XlY2dh4oj01Y29/f/KQ2dWVSL0lyQk06Q31PXLz4yST/qWuacSVZMGbjusdKrf+QMqzuaUYy9644dfHie2vJ+5IMvdT1sFrKsjEb1z2WUq4tyZey9fPLn9E4RzLPlHnXPVjT//tJ/mXwUknNR0p/7vl1J2uaTn5Yaj6eOuxloiO2s8/Zjoz0M9qWk6+99oHSnzenZPNLWGvOXzlr+mfq4FkyD/eM/2iSzyYZOjd+VknnuweO61nX09QH26Z+v5Z8Ncm5acvzdjWG0bpHADw72XAHAAAYRZ0N/ReU5A+SXJHku6l5MAMvsry/pNyZmk/Xthx36oIlK7v7TVm4ZGEp5Z1JVid5IJs3E59m8rVLvtXTllcm+UCSG5P8anCOx1Pz45LcXFM/1tbmDQ/3jBuWuX3KoiW9JeW9SflekrVJnkjqTbU2p9eJT253w32kc++KKQuXXNGWnJrkn5M8mWRNktWl5u2dtlyYZPMxH6U8sbfiHMk8UxZe9731T61/VS31fan5p8FnZUOSh5O6qqR8sE3n4t2NbWt25TnbibFG9BltyylLlvy0pH1zkoe7Lr//67Om/10ycAb+5IVL/m2T+obUemmSHyV5IsnGlNxXUu5MckWpeXsztm/Gbqxr1O4RAM8+u/ICEwAAANjrbjlr2nFNLd8bKpeaZacsWjJtb8bEcD4jAJ6tZLgDAADwG6VTyzu7y22ycG/Fwtb5jAB4tvLSVAAAAPY5K2bN+FhSj25Try5N/73jOgc/0rd+/b/q79Q/rDUf6Gr6/QnPP+rKvRbos5jPCACezoY7AAAA+5xS6iG15oIm5YK0PdnQrkuapAw/TXt1T1tmH//FL27cS2E+q/mMAODpbLgDAACwzxm3ru8v148f88O0dU4t+Z3UHJOSvgy8SPNbpZSvPdQzbtHcefP693asz1Y+IwAAAAAAAAAAAAAAAAAAAAAAAAAAAAAAAAAAAAAAAAAAAAAAAAAAAAAAAAAAAAAAAAAAAAAAAAAAAAAAAAAAAAAAAAAAAAAAAAAAAAAAAAAAAAAAAAAAAAAAAAAAAAAAAAAAAAAAAAAAAIDfdGVvBwAA+7veC778srSdezZdKFnYe+k7ztqLIe11I70nO+o/0noAAADYHc3eDgAAAAAAAPYHNtwBAAAAAGAU2HAHAAAAAIBR0LO3AwCA/V3vF9/143hvyqga6T31mQAAALAn2HAHgD1shy/wfM9Vr0zJXd31eao5Lwe2vamZk+S5KflJqbn85Y+P/9TceXP7L/7jK8+qtflgUl+bgd9Yu6ukfOqiL537j8Pm3oNjD/n4+7562Ia+9oLa1mkpeXmSw5M8nuR/J7kh7ZjP9l7+tvt3dJ/+7kNXH/Dkk+v/tKb+YZLfSvJokn9OT/9FvZ9/18925Z7uyM72/8QFV09cV9e+J7XMSPLKJIcleSLJXSX5Wu3rv6z3inet29HYeWz8H+SQdR9Mk/NS89Ika1LL7U2nXnzhF99xx87GDQAAwL7NkTIAsO+ZmAPab6TmQ0mOTjIuNcfW5L/8aOL6y3rPv+rjtZZrk3pykoOSHJDk92rqP1x8/lfe90yOfcm7rzxh/cb+u2utn0jJiUmek4HM8UOTHJ/ko+lsvOfi86+cud2oag554sl1K2tqb5LfSTI2yZFJ3pG+zp29f/zlV+/03Rsll/zx/3jdunbdXanlk0lOycDamgys7aSafCY9nTv+6l2XH7PdgWqdkEPW3ZySv03NsRlY22Ep9Yy2zcpLzr/itXt6LQAAADwzbLgDwL6mZkqS+9Pkxenp/+0kP+mqPC/Jh5N8YuyGekRp66lJ+jZ3rRf19vZu+7/vozj2X73r8mPapixLclSSpOSJUurZ45vxhw72fWCw4yE15WuXvOfK12xn1aemZGzTlleP3VCPSM2fJamDdYendr72hQu+MGY7/UfVX/2bK1/Y1vb6JEOb6b8qtUzL2PETSsrpSR4evP6qvk7Pot7e5dv5rcHyppRy8Oa1lc92VY5ra/Pne2QRAAAAPOMcKQMA+56N6et/V+8V73owSXrf85VFKfVPuurv6f3SO4Y2aZf3vueq2wezy5Pk+Z1f/n8vTvLTPT12XzPmw0k9bKhjSbnwokvfsWBT3/Ov/EBS5g2Wx7WlXJJk+rYW3al528cuP3foKJb/1Hv+VZOSDGXG/86D7fizk3xtW/1HU19/PpyBjPYkSUn54EWXnbtssHhj7x9fdWFqPjdYfk35xS/eluQr2xiu7bR568cuP/feJPmbd1x54Yax5f2bakuOH/0VAAAAsDfIcAeAfU75wdCGeJKUJr/aosENw5uXB7uLtS2HPCNjlzptWF0t1wzr+/gBi9OVIZ/ktN53fnn8NgL78ce+9I57ui+UWhd0l2ty2jb6jr6BM9uHbKzNU4u6qzs1K4c3H9Z+S3cPbbYnyUeuOu+RJBu66ieOJFQAAAD2HTLcAWCfUx8aVmqzJqX7wuBRLUNK7dl0+EqSttNXsk2jM3Zv7/Ke/PIXR3e17D/28bHD+vbOm7uh9/yrHkrywsFL4zs9naOy1ez7et/TrjS5r3vupLx4W6saTVtZ25i0B6zpPf+qTRf6n97tpdscsJZfbuXq2gyc5Q4AAMB+RIY7AOxryrDs512v31tj7yeOvfvhuuNWW6oHb7Oqqeu3cnXjrs8BAADAvk6GOwCwy3p7p/T1nn/VL5O8aPBS50cTNxyVZFM2d++cq8cm657f1W1df1//8Az6TcoLn3alzQvrsFz9+n9GGvfOmDtvbn/v+Vf9IslQRv2ao5q1h733i++1SQ4AAMB2yXAHAHZPLUu7i6XUc4bVT1w7I8N/uH9T7xXvWreN0V72l+df9fJhwzdl1rDxk5t2P9hd1r22gx5oD9jmy14BAABgiAx3AGC39LQbP9HX6XlbksOSpKZecvEfX/nzceWAW9b3rf3XNeXTXc3XN7VeuL3x+kv+8ZJ3f+W8tqz/RTLu3al15qbKWv/XkZ111+6RhWxFT0/9eF9feWuS5wxe+mLve648NP3tdUkeSzP2BSkbjy6lnFJTzigpF130pXNvfKbiAwAAYN8kwx0A2C1/8eV3/6Jp69Rk8EWrNYfUWq5d1657rDblliRHJUlKnkgpcy+87Lzvbme4W1Kzvm3q91LGPpJS/3Oy6XWuj6bTvPWZPNLlLz5/3n1Nac5I8vPBS89JKZelp/NAejpr0/T/JKVZWVMuSXJCrek8U7EBAACw77LhDgDstgsvP2/1uDGdV6Tmz5J8I8kjSdokjyX5VpK/Tv+Yl/deeu7i7Q5U8sQhE8ZPLim9Se5NsiHJg0mu6iTH937x3O/s0YVsxYWX/tG3Dmg3vrKU+oEkNyb5VQZedvp4kh8n9eaUfKxp8oZjnxgnux0AAAAAAAAAAAAAAAAAANhHlB03AfZF0+evelmb3DNUrsnC62ZPOmt/nZfRM3X+qv+W5N8l+fWy2ZMmTLvmttm1lnlJUtO+7rrZJ35770YIAAAA8JvJGe4AAAAAADAKevZ2AACwr5k6f9W3khw/VD6wXT9h3twpv96LIQEAAAC/AWy4AzzLLJs96d8n+fdD5aXnvHF+HDEGAAAAMGI23IFdsmT2pB/H5iwAAAAAPI0Nd9hPTZ2/6t1JLs3mdzXc17bN6dfPfcOPhtqccc3qNza1PT8pJyU5MgN/JzyY5ObS9H966dknfX/LcXf00tSt1R/UTvyDtZ0nPlhrPS/JS1OyptTc3qZcfN3sE+7YWvynXf3tieObje9pS51Ral6Z5LAkTyS5qyZfe+rJ9ZeteNeUdTt7P6Zds+rPa83fbIqr5O3XnTPpH7acc1yz4YEkBwzG/oPrZk86biQxbf1+rD93bTPuozWZneRFJeU7S2efcMLUa297ZdpyV3fbuq45rxnf9iaZk+S5SX6SUi8/sP++T82bO7d/2jWrzqo1H0zy2iRNSu6qNZ+6bvakf9zafZj61W8clrHNBWkyLbW8PMnhSR5P8r+TekNnTP3s4pkn3r+1vtOvXnVKf5OPlOSEJJ2S8oPUfGbpnBO+OnX+qrVJxg82fXDZ7ElHbdl/9O7frj1PZyy47SVNX/MnKXVSBp7zw2vqQyXlZ0n9elvq0tff9cZv9vaWdtr8VUtqMm3LMZ5qxj05df6qTeU1z1k/ZsWUKX0jWduZ1656S2lzfdfaPn/d7EnvGypP/vLy8QdNGLe2q8v3ls2e9Jo9d1+3/lxuOR8AAACwbV6aCvuhM+etPj/DN9t/0rSdk4Y223t7azN13ur/3tR6a1LemeQlSQ5KMi7Ji5O8u7adO8+cv/pDI42lJBOe6jx2c631b5Mcm2Rsag6ryRkldeXUq29/7ZZ9pl9z2+vGNuvvqqmfLDWnJHnO4FoOTXJSST5z4IRxd8xc+M1jdjaOjem7IsmmDdKm5o+2bDOu2XBOBjfbMzDhpaMdU0mZ+FQz/taafDjJS5OM3V7bMr79RpIPJTk6A5/PsanlvzzVHH3ZtPmrPl5rrk1ycgY+vwNS83sl+Yep81e/b8vxpl192wkZ17k7pXwitZw4uIYyuIbjk/LR/o3NPWfOu23mln3PvGb1O9smt5Tk9CQTkhxYU99QS/0fU+et+vvtrXl079+uPU/Trv3GcU1/+U5KfX+SV2dgw31sSTkmyUlJ+WhTm9XffsXtJ+9oDXt6bXtz7l15LgEAAIBts+EO+5mp16y6oJT6hWz+8/3DvtJ30pK5r//pUJtvv3L1Xw9uQA65sqen50WdMc2RSS4fvNYpqZ88c/5t54wwpDelloNL0//qsU3niNTy2a66caWpf97deNrVq17Y1nL94IZoSvKrlDrtwHb9hNo0pyd5ePD6q/r7+hZNXr58p35T54ZzTn6gJkuHyjV584xFtz+/u02peXtXcW1d3//V0Y+pTknqobXJGe26ZuKy2ZPKtrOI65RSc3/Tti/u75TfTvKTrsrzavLhknxibNM5IqU9NV0/UEitF/X21k1/x89c+M1jaqcsSzKUef5EKTl7fTv20MG+DwxeP6SU8rUz5q/alEk9ff6ql5VaP5/Nz9STtdZZ69uxh5aSs1NyfjZntz/NKH+mu/Q81f7OXyQ5ZKBUvp+mHPvgI2PH9pW+F5Q2r0+p/zGl3lrT358kS2dPmr5s9qSS5Nvd4xzYrp+wbPakMvQ1lN0+mmsrqXU7636avfdcAgAAANviSBnYj5w5b9V7U/O5bD5j/Y6+NmfeMPfkR4fazFh06wv6N+ZPurrdveY5689fMWVSX5LMufru961pHnvz4CZeKSl/m1qvTSm7tBnYpe1v27f+0+yT7k2Ss6694x+PGc4AACAASURBVMINbf+mzf6aenx349rkwxnI0h3onHzwunPeuGyweOO0+asvrKmfG+ib1xz46Ni3JfnKzgTSpL20ppk1WOxpN7ZvTfJfk+SMa24/utZ28lDbksxf+vaT/t8eiKnWtLOvO/vEb2+jvtvGWnvetWTu7z2YJGfOv21RSen+7O5ZOnvS0Abz8qnX3Hb7YOZ6UvL8O4/95ouT/DRJ+jb2fzglh3Wt78Kl50xaMNR32jW3faDWMm+wPK6TXJJk+uB6P5SB7PrBvqV32ZxJiwaLC6Zds/ovBzPOt77g0b1/u/Q8peRlm7+v//N1Pzjh3t7e0mbgBwwPJPlmkk9uK/YdGc21lZR2b82dXXsuAQAAgG2Q4Q77iVLqiaVs3mwvNbcc2K4/7Ya5kx7tbtduKL+f7uMiSl3UfRb1vLmv2FBSVnd1ecnUBateMYLQ7v6nuSfeO1RYcPbrH0myoat+4hbtZ3R9v7Ezbuyi7sraZGV3ubSlu/12HdDef0NN/cWmsUrOHfq+k/qH6fo7sdb20q6uoxnTj6+bvZObmiU/uG5wsz1JSs2vhtXX3DCs3JYHh1X3bDhk81h12Lnk/aW5prt8QP+hi9OVIV+T0yZ/eflQ1vppw8JqmwXd5Zq++TtYyWjev116nmpyf1dhzrd+d9VDU+evWjj1mlWXTJ+/ataMRbe+YAex78iora3Wuksb7qM5d3bluQQAAAC2SYY77C9qOWLT96X+32ZMnTVv5pRfP71Z+a0tLnxk6vxVH9nu0P15SZIf7k5YJfnlVi6vzVbOiJ68fHlPHsnRXZfGtOs3rOl+WWXaLRLtS166s7HMmzu3f9q82y6vJRclSWpeO/Xa1S9fdvYJ99Rau890//Gy2W+8dY/EVPN/djbe1PLQsGFLWdM9U2nKA8Obp6d0ldu+piRbXUP/wf0/H9Z33txXbJg6f9VDSV44eGn8hIMOPCoDGfLd53/X8Tn4vu6+B/Yf/sunmsdrNv9mxSajff925XlKkia5rg6cOz8YfTkiyczUzGyTZGNTp81ftay/7Xv39XNPfnhb827NaK+tlp3PcN+rzyUAAACwTTLcYX9UyxHtxs6Xd/Z88x0pJRN2t2+brH/6gHXj1to+9+GHd+fYmoN3pXGp9fIk/Zsu1PaPZsy//VVJfrer0ZeGjtAZ7ZhqybqdHaSmbhhJ/Z7yL/9v7U7fk9G+f7vyPCXJ0nNO+HRN/jTJI9toUmoyrSk9n91G/TaN9tqaLX4I3nPQhHHbars3n0sAAABg22S4w36i1NxSmxycmt9Lkpp6zkGPjv/KnKuv/qN5c+f2b25Xf1ZLVyJyLR9dNueEv3nmI366eXPn9k+dv+oXSV48eGnNg4+MPezO9x6/zQ3VXbVk7ok/nzZ/1T/X5IwkSS1v70/bnR29oe3vv+qZjGlPWzFlSt/U+at+meRFg5c6v+686Kh0ZYvPufrusU/l8e6XyK57cs1TQ1nwP0/yksHvy9HPb4+8M9l0NM9TnUePTu08Lbs92QfuXyn1uuQ/z7n67v+6rvPYcW1tjk/a303K65JsPu+9ZMquDj3StZU2wzbNa3JAd3lcz/pj0m71tu79+wrAfm167/KXNaW9Z9OFkoWLLnzTWXsxpFE18+Kb12bzC98fXHTRm47aXvu96Tf1s9hX4t5X4gDg2UWGO+wn2pInxpbOmek++qXWt67pHH15b2/d9Ge9GVtvSNeZ16XU2aOVCT8aSrK0q3jQkYdvnL4HJuk+n/3FSf5dV3nhlkeLPCMx7Wm1dK8hndqe011e23lsRrp+CFuSm1a8a8q6JKnJjd1t+/v6ZnaXS3pmb2/qfeH+zZv7ig1Lznnjt5bNPuFzy2a/8f3LZk96XWpd3NXk8C3+HKzt7t/Xc+BWs81Hsra2lGFHPtUMOyIm6S/b/cfgvnBfAQAAgOH2mU02YOQWnP36R37/mq+f3lN7vpHBjORS845v/+6qDan1gpRSF8888f6p16z++9T6Z0lSk9cc+Mi4eWdefdvF9eDH7xmz8fBDszHP7yvtK5uat9RaJy6b88aZ2514NLX5eJq8NclzMrCAL06dv+rQ2vZc99SaNY8ddEjPC2qao0tbTkmTM2ppLrru7DfcuP1Bh3vg/45deuRzNjyY5MjBS+M3VZZy6dM6PAMx7Wk9Yzqf6Ovve1tqDkuSmlwy7ZpVP1/XP/aWcZ11/7rW8umu5uv7kwuHCm3bfqrTNO/M4H2qJZdMm3/rv6xrx982vrPh1Frrx7Y7+V68f1Pnr/pCknGpZXFT+u9t19f728OefKrz60OPqyWv3tyy/KD75cG15Kel5qTNN6R/9hnXXXfF9WeeOfxImxGsbUxP/w/6NzbrMnhfS3LK9PmrZq1txy4fV9afkZI/2+7i9oPnEgB49pp58U3fSsqm3zgcW5sJ83qf/g4qAPhNI8Md9jM3nHPyA03beXOSTS+2rLWcP3X+7Z9JrSVJDuz/xUdTy2eTgSMtSjKrNOW7zVOHruvf2D7Yn/b7pearNTm3lOZ5z2T8S+dOuq8p9YwMHGOSDGwmXlaavgcOmjBubWrnJ6WWlSm5JDUnJG1nV+e4873HbyzJFVup+pfX3fWGW/ZGTHvaolm/94vSX6cmGTom5pBac+24ZsNjqc0tSYZ+lfqJlDL3+tmTvjvU95/mnnhvLeV9SQZe6llzWE2zbFyz4bFac21qvpStna0+aK/ev5rDk5yXUq9p0/ww4zqPNk8duq42uSObj9h5qmnrf+ju1qlZ0F0uJZ9vnjp03dT5q+rUeavmjcbaFs888ckk/6lrmnFtsmBcs+GxlPIPW9Q9zf7wXAIAAMD+xoY77IeWzH39T9OUNyfZfDRKqe+fOn/13yUD5z8vm3PCvy1t3pCUS5P8KMkTSTYmuS8ldyb1ilry9v5244xnPP5z3vitzpj2lSnlA6n1xpL8ajC2x5P8OMnNtdSP1ZQ3HNT3y93K2G3aXJYMP0M7tVzW21vavRXTnrZ07htXZ33/K0opf5bkGxl4kWib5LGafCupf90Z07582TknLN6y73XnnHBF0+bUmvxzkieTrEnJ6lry9s7Y9sIkXUeu1Ce27L/X7t+G/gtqyh8k9YqSfDfJg0k2pub+lNxZUj7daXPckrmTVg6Ld/akhUl5Z0pWZ+CHFNt8SelI1rbsnBN6U/LeJN/LwDE2TyS5KaWcvubJ9dvdcB/p3AAAe8qS3ik/XnTRm8qmL+emA/AssvW3sQHATpp27TeOq23ne5su1CxbNmfStL0YEgDsd7b28sexbXPuhrQfTcnsJC9K6ncWXXTaCTN6b3pLKeX6TW1rPr+o903vGypO7l0+fmJpu95XUr+36KLTXrP9uR75g43N4R+stZyX5KVJ1tTk9lLKxYsuPPWOrcU85xM3Tly/obwntcwoySuTHJaBHy7fldSvPV47l63oHXhnzGjPPePim6Y0KX9ekzck6ST5fkn+28KL3vSPO/PS1N2JPUlm/eXNL6n99U9SMikpRyY5PCkPJfVnSb7e1mbpa7Pym729vVtN8tjSjl76OeOSW95dar00m5Pp7kutpy/qPe1HSXJW702/099kWknz5tT64iTHZCBR4tEk96bk+rFj28/N+/CbH9/RvGMPPuAP1z+59k9L8odJfivJo6n1n0s6Fy3snfKznY17xiU3Lyk1O/x/xcdrM2ZF78CRf6O5Dpv/AOxpMtwBGJHa33nnsHLKwr0VCwA8a9RMXF/aW1Py4QxsQo/dg3NNWF+OuLnW8rdJjh2c67CSnJFaV8665JbXbtll+iU3vW7D+s5dpZZPluSUDBx91iQ5NMlJSfnMxNLeMfOvbjhmtOeedfFN7ykpN9XkzUkmJDkwyQk1+YcZvTf//Y6Wu7uxn3XJLcfVNt9JKe9Pyqsz8L6gsUk9ZqBfPtqUdvX38saTdxTDzph5yc3nb7HZ/pO26TtpaLM9SdpS7i21fDK1viXJy5McnGRMkucnOTk1H9+wvvnBrN7lv7W9uUpyyMYn164sSW+S3xlYV45MKe+opb1zVu/yV2+v/0iN1joA4Jlgwx2AHZo6b9XHps5f9YVp81a96Yxrbj96ztWrDpgx//ZXTb1m9SdS8oHNLcv3H3p0zJV7L1IAeNaYUpJDa61nbKjrJw4c3XHaCVtrWMu2j0bbSW8qaQ9uSnl1W5vnpubzXXXjam3/vLvxtL+6+YVNLdcPbjQnya9qyrSxtZlQU0+vm489fFX6exZN7l3eszNzN2PqEan1s9ube2bvTcfWlM9m8791H2tqnT52XHtokhml5F3ZnN3+NCOJvU39iySHJElNvt807bHPP3Li2E7PmP+fvXuPrrq68///fH/OOUm8cNcRFHWm7fSr1hat2BGrQiDYIuSCQgRtR6e2OHY6ju2vv9HWAiex0zq9TFunq1ZQv/amI0EgAXSUJIR6QYu2XkfpjG3HGyAFuQjkcs7n/f0j58AnIQkJOSEQXo+1slb27bMvn50F2Wdn75PN+RvDv+rYEx5Yuov+dktZZf0cnLsi/Xw5Fk9cvHzup/7YNqc/b3CjW/jxwFMnnTRySF7o4emGzWPfkXmnuaW/11V97kwMIS/7Hsz85kj54W7hg3PuejbRnbbXzJtUXD1/koE/G43P82BQ9Bia7O72XPZDRETkUOjqPzYiIiKtjMHAHDfmBB6yOwAI255sbqyNxdMznrt+XEv/NFJEROSo4u7BjJpk4bMHymh0fEdND4QeBLOWzp24HmD6t2q/EbbY30dqGBvNHE9xixsj9tXPTdXzJ67MBFeVVNbNw7kzEz53qIWzgV90s+55YQtf7KxuzG4istvfYN7SZNGKTHB5WWVd0p1Od7n3qu3OGdlyAfx+TPrJ9cnrkyGt98FsAH4DfL+zururtKL2ene/k31HxD6T5y2XVd06aWv7vNGjgiLeAG4rragrp/W4HMAum5BcHW+7yN1WLAhnL507OXs8y3fKKmovdKw0E/7wpo3bLgcePLhedS2X/RAREelrWnAXEZEDChuD24ICfxn3mRgfpvXczBStu7zW4fbgseGb1VVXlPd6x5aIiIh0y2vdWWxv5b1dcH+lJrPgDbD060VbSivqmtm3sD2kTW1GSSTYkvbd1dH0mIVrQg/a5+9swb1HdYMVRXcEpD1sU3cQsDSd7nzBvVdtN97BWxd+HWb+zi4uLKuofTKEFwPntyHhb2qSl77TWd3d4lxE6yK3AZhRnwiD0qrkp9/vKHtJ8rGTjfg/YD7eYZS1HnNzbAdZjxlG83BaL2DvyGuRxXYAQlhqULo3wq2IPlpwz2E/RERE+pwW3EVE5IAe+cwFO4CfZb5ERESkv5n9b7ezQq8W3B3e6iB6Dx2cG996xEo4OhKVCOzYXaUVdXsjwvatcf9QLurOlIjW7aNGDdsQTY2ltmxI2whn3+7wnLXd3R827NJI6gmOlRqUuoER85LKupX58cTnqr5+yWYOzgmR7/8c5ueXVd18UYeL7cXJuo+bUQs+DDrocDtGXlf3ALy9X37n7ehDzTj9AFUclBz3Q0REpM/pDHcREREREZEjjjd2OyfWZqPViQWp/J7UZEZTB9EdHiF34lmbD+K8eDs+F3X3Vm/bXjNv0h2O/TOwpbPM5kxrTrX8pJP0njrBGhv/b2dn4AfGD4Bheyt3+7dYPHFy9ox08Kdz1I4+NVD6ISIiRw/tcBcRERERERlAzAKPHqtiHh4TTU81xk/t/bHuHasqL0+XVtS9CXt3O+86aeSQYQuuH3tI7nhxeNPgA5mgbdjw3ihaz/oGIB0fMYp0x5uke912M6+B785MLvpRYzB8TMxtbAgfNfz8NmfNO4UH07fWKqh353jgE5mYK4YQ/mLmokWfqSrfd7RfMpkMfgef3Fclm6vnF34Vs8iHCnZaD6o+pX2EG6dEB9Kdbv/VRXf1QT9ERET6nHa4i4iIiIiIDCButDlixAMb3Tbdp/dtC2xFJHDcxg07ivu2vkjNUNcmHATRM9lJpb3sAE/oddurkuXNy+cVrVs2f9KdNfMnfbF6ftH5GDWRLMM725V+IA47goRfBry8r8nMav6v4fcmk8m9v983MD4gcvqKQUt0kbqkorYQOLkHVZ8x/bZVZ0YjzKztWJrX9uB5gO2JhlJ56f3+8qIP+iEiItLntMNdRERERERkIMnPe5HGpkagAABnfFmytixR4Kubmm2Ku9/cl9WnY/7tWJpZwAgAM19QUlk/NBXaw7th2wjSJ7dgowOz8Y5PcXx+zfyiVbmoOzT7UeB+DZkz3s2pLE3W/yGvIP1kqtEuDrFkX7W9JFl7V2BBfujUeMD6MJF4Jzxu5+78rflj3DknW4fDiw3JwtTB9nHp14u2XP4vv740nWp5HPggrQ3929/5xc24z8HMG5KFqbKKuucczs8UO7m0ov7LeW4Lmwg/btjPon8F0R3pMHhgemX9NfGw+c3mIPE5fN+FqQb//Rcjhy7p0QPd/4jZxdlg2MKMKXc8fN8jN1629xihvuiHiIhIX9MOdxERERERkQGk5uaLduL2nUhUvpstbW4Ktpnb/Zh/p9PCObDiG5PeDs2nsO8olxHmfk/Cwg1DLNyTMnvdjDWOVwLjcGK5qnv5vImvmNk/sm8VdhjmK5ubgm2h2XJ37gM6Pf++N223wIY7fo2ZPxS4vxxvbt6a915+oxvPANljT3bHzP6pt/1ccuslG8IgNZnoZabG50sr6n6MuwGE+M20Oe/e/63Zwp1mrMF4HfzZ7tZnRr1BU+j+fLMltuB8l307z7emnVk9PTbIYGm7mJ/mvZffWFpR56WVdVXZ2Fz2Q0RE5FDQgruIiIiIiMgAUz2/MGlm14M/D+wBdmBWi/ul28NYny64AyyfV7TOC/LPNrjRYBXwLq2LptuB14A6N+ZidkH+WVtzsrs9a9m8iQtCpwizWmAnsAtYi9nVNclJX+6rtqcSeXPM7EpaF/V/B2zMlHsHeA73O9yDMUvnTVyTi34un/upPwZBONlh895Isy+WVNT/G0DN/KLVgfl48JWZNjQCr7oxNy/886ecoAcX77Ijb9AxExySwHqgGdiI+8/DIDV2eXLSb3va/mXJomWOXwusBd9AJ1vVc9kPERGRQ6HDy2JERERERERE5OhUnFx9RmDhq3sjjGXV8yb18dn/IiIiA4N2uIuIiIiIiIiIiIiI5IAW3EVEREREREREREREckAL7iIiIiIiIiIiIiIiOaAFdxERERERERERERERERERERERERERERERERERERERERERERERERERERERERERERERERERERERERERERERERERERERERERERERERERERERERERGYCsvxsgIiIiR5eyZN2/u/El4P3q+ZMGlSZrZ2BWBeAenF+TLHy2n5soIiIiIiIiclCC/m6AiIiIiIiIiIiIiMhAoAV3ERERERERERERERERERERERERERERERERERERERERERERkQFDl6aKiIgcAiUV9V8z/Ft7I8yurp438f5onpm3rxrS3BRsAI7JRL1YPX/SmGh6U7Ndh1uJwdnAMGAH8BL4g9s9dk9DsrAx+szi5OozAgtf3Vcvy/LC4LPNhLdizABOA/9t9fyicdOTq88OLXwpmrc5bLomz/KTwEzgROB1w+9NnLn1h1Xl5enSirrpwE3AebQeVfeSwQ+XzZ/0QEfjMPXbjw+LNzfPcWya4WcCw4Ht4P8D9qh7+ic1yUvf6ajs9Mr68SH+dZxxQAz8RYcf18wv+lVpRd0eoCCTdWP1/Emj2pfP3fhtubIlGH6Tu10DfAjY5fC0mVVUz5v4TEdtFxERERERkaODznAXERE5BOLx+H1AKht298+0z9PUHLuCfYvtuLEw+31xZe35zU2xl8zt+wbjgRG0/js+FLgY7MdDLHym9JuPntplQ5whTRY+gXELrYvFeV3lzbP8x4EvA6OBfOAsx77X8uoJ95Qm674NLAEuAY7LtP0TDveXVdTd0P5x0ytrx8Wbm14Bbjf8okwfrLUPNha41Sz2anFFfWn7smWVddeG7vU4lwKDgGPBLjDslyXJuh902WdyOn6DmuyEOnf7V+AsWsdvmMEU3NeUVdafd6C2iIiIiIiIyMClBXcREZFDYMmtl2zAWJENG0wu+Zfak6J5AvzqSHBPOpH3K4Bp36w7JXB7BDy7GPyuY9PyPBjk+KUOmzPxHyMdr56QXB3voimFBkPdfUqzNw2pnj/JqucXjessL2bvhB6ebh78FfB6NsHxazBuwbk9SPgJjk8k+oECzE8mk3v/n1H6zUdPDd1WgmV3nu8ALs/LD4e2lvUNmfjBAf5gSeWqc7Nli5Orz3Dnp+z7f8vOECvLyw+HApeb8Xn27W7fT47Hb5IRHh+YnRMk/ATcfxJJy3cPv9ZFWRERERERERnguvqFUkRERHIptIWYl2VCcVLMAn4EcHly9ei0hxMiuRev/NrF7wHEU9zixohsgsFN1fMnrswEV5VU1s3DuTMTPneohbOBX3TSCncPZtQkC5/tRotbWkL7u4eTkzcClCXrq938K5H0V6uTk7ILzKtLKuqfzuxcBzjpudi404E/ApCK3YIxbG8j8Hk184uWZsuWJmtvxKjKhPMhqASKW/ub/jJY/t6y5snl8yZVZ4JLyyprb8vsOO9Qjscv9CCYtXTuxPUA079VOy9s4Yv7km1sZ+0QERERERGRgU873EVERA6RvLP+/CjYm9mwYZ/Nfh8G6auI/rtsvvc4GTdKIo9pSfvu6kiYmIVrouF2+dt7rZuL7QAvPpws3Ljvuf5um3qcR6NhM98YDcc9MTiSOK1tWuyhaDiPrTVEdsibUzQhubogU7aoTb2WXhoNx0IWd9WJHI/fKzWZxXaApV8v2gI0R9KHdNUWERERERERGdi04C4iInKIVJWXpw2/NxJ13vTbVp0J4G7RM91fq5476QmAzPEmoyNpicCO3VVaUefZrzAM/qtNRe4f6rQRZv/b7QYbm9o81tgVDQfB3mNgstr85ZyHZp30IR07a3ObslXJ8mZoU1/BoFjzqNZmED1X3QvS299u0w62vgV4R13I9fg5vNVB9J7O8ouIiIiIiMjRRQvuIiIih1Daw3uBdDYcpmOfKUnWfgz4aDbO8Lsxc4ATz9rc4UJy1+z4ztO8sQcPau462Q6Q3jeGjfpAt8ck1+NnRlMH0S09r0NEREREREQGIp3hLiIicggtT05+o6Si7jGDKQCYX21ueZEszYlE3s+zgary8nRpRd2bwOmZqF0njRwybMH1Y4+YRd6GZGGqtKLuLeC0TFQs/V8njiKyW3xmclFeM0QvkW3cmc7L7oJ/A/hg5nvbtHnLSGDv0Twhw0cD1lHdA2H8RERERERE5MihHe4iIiKHmMHCSPB0jC9lA+4sq/r6JZvblVgRCRy3ccOO4r5tYR9wj/aBlKWviIabGV5CZCOAG7UNycLW3fjOqjaPCuOl0XA6YEbXlQ+A8RMREREREZEjgna4i4iIHGInjRyyYtPG7RuBkZmogmya4Qvb50/H/NuxNLOAEQBmvqCksn5oKrSHd8O2EaRPbsFGB2bjHZ/i+Pya+UWr2j+nX8XTt5OOzwaGARhWWVpR90Zefljf1GQfB+6I5G6CcF424DH7oYV+LZlxMqeyNFn/h7yC9JPNTcFEd+Z2VfWAGD8RERERERE5ImiHu4iIyCG24PqxLTj3tY93+MO5PFHfPn7FNya9HZpPofVoFYAR5n5PwsINQyzckzJ73Yw1jlcC43BifdyFHqv+xqfeDMynwt6LVgcDS5qbgm2G1YONysTvcLfymnmTf5ctWzN34nozbgDCTNQwzFc2NwXbgCXu3A0dnq0ODIzxExERERERkSODFtxFRET6gRPcA7S50NPM70kmk2FH+ZfPK1rnBflnG9xosAp4l9bLOrcDrwF1bszF7IL8s7Yelruzl84rWpvKy/+Imd8MPA5soXURfZvBOuBf3NNn1iQn1rQvu2zepPsCs4kYjwE7gV3AWsyu5pj8eUB+JPuO9uUHwviJiIiIiIjI4a/DC8ZEREREjhTTK+vHhO7P74vxldXzi6b1X4tERERERETkaKUd7iIiInJES7ee776P2bJ+aoqIiIiIiIgc5XRpqoiIiBz2yirq54Yejg4sWBS4rY8Nzt/StGP3X5vZVcCN2XwOL4w8acjP+rGpIiIiIiIichTTgruIiIgc9tx9sJnNcXxO2pz0zj2Y7Xcy3lo8PWPB9WNb+qONIiIiIiIiIlpwFxERkcNeM023Jch72WCmYR92OBVIgW1293VgD+af9efqqvLydH+3VURERERERERERERERERERERERHphv7/FFhEREREREZGDU5as+3c3vgS8Xz1/0qDSZO0MzKoA3IPza5KFz/ZzE+UwUJxcfUZg4at7I4xl1fMmTe9uuoiIHL6C/m6AiIiIiIiIiIiIiMhAoDPcRUREREREREQySitq14GNzYbzPBhUlSx8vz/bJCIiRw4tuIuIiIiIiIjkyLLkpH8E/jEbrk4WLUbHuYqIiBw1tOAuIiIiIiIiInIILU8WvoY+iBERGZC04C4iIiIiIiK9UlJR/zXDv7U3wuzq6nkT74/mmXn7qiHNTcEG4JhM1IvV8yeNiaY3Ndt1uJUYnA0MA3YAL4E/uN1j9zQkCxujz+zoYsm8MPhsM+GtGDOA08B/Wz2/aNz05OqzQwtfiuZtDpuuybP8JDATOBF43fB7E2du/WFVeXm6tKJuOnATcB6td6C9ZPDDZfMnPdDROEz99uPD4s3NcxybZviZwHBgO/j/gD3qnv5JTfLSdzoqO72yfnyIfx1nHBADf9HhxzXzi35VWlG3ByjIZN1YPX/SqPblczd+W65sCYbf5G7XAB8Cdjk8bWYV1fMmPtO+3rLb6j7oaf8KxoVgI1v7bJvA/wT8OvRgxXms+U0ymQwP93niZn82NYRplAAAIABJREFUZ1r7PjZbuLO0om5veLsHiYZkYSrXberJpaglydpPm9kjeyOcn1YnJ92QDU5Iri4YYuGefSX8+er5Red2PSY9e/fQ+3krIjIQ6dJUERERERER6ZV4PH4fsHcB0t0/0z5PU3PsCvYtouLGwuz3xZW15zc3xV4yt+8bjAdG0Pr76lDgYrAfD7HwmdJvPnpqlw1xhjRZ+ATGLbQuGOZ1lTfP8h8HvgyMBvKBsxz7XsurJ9xTmqz7NrAEuAQ4LtP2TzjcX1ZRd0P7x02vrB0Xb256Bbjd8IsyfbDWPthY4Faz2KvFFfWl7cuWVdZdG7rX41wKDAKOBbvAsF+WJOt+0GWfyen4DWqyE+rc7V+Bs2gdv2EGU3BfU1ZZf17bPteP8ZDfYvZFsHOAka1l/NTWerk1sHDt83zyEjhC58kB5KxN/a2H7x56P29FRAYqLbiLiIiIiIhIryy59ZINGCuyYYPJJf9Se1I0T4BfHQnuSSfyfgUw7Zt1pwRuj2QWaQHedWxangeDHL/UYXMm/mOk49UTkqu7+kvtQoOh7j6l2ZuGVM+fZNXzi8Z1lhezd0IPTzcP/gp4PZvg+DUYt+DcHiT8BMcnEl0ohvnJZHLv79Ol33z01NBtJVh2B+8O4PK8/HBoa1nfkIkfHOAPllSuarPT2J2fsu/3850hVpaXHw4FLjfj8+zbJbyfHI/fJCM8PjA7J0j4Cbj/JJKW7x5+LZo5xL8BDM6MyQtBEJ510sghebF44mRz/sbwrzr2hAeWhsN/ntTMm1RcPX+SgT8bzZznwaDWPK1f2d3tOW5Tr7jhvXxEj959b+etiMhApiNlREREREREpPdCW4h5WSYUJ8Us4EcAlydXj057OCGSe/HKr138HkA8xS1ujMgmGNxUPX/iykxwVUll3TycOzPhc4daOBv4RSetcPdgRk2y8NlO0qNaWkL7u4eTkzcClCXrq938K5H0V6uTk7KLjKtLKuqfzuxcBzjpudi404E/ApCK3YIxbG8j8Hk184uWZsuWJmtvxKjKhPMhqASKW/ub/jJY/t6y5snl8yZVZ4JLyyprb8vsOu5Qjscv9CCYtXTuxPUA079VOy9s4Yv7km1sm9zOGdlvA/j9mPST65PXJ0NgQ+brN8D329ZwxM2TTuW4Tb1iWNjLR/To3fd23oqIDGTa4S4iIiIiIiK9lnfWnx8FezMbNuyz2e/DIH0V0d8/zfceE+JGSeQxLWnfXR0JE7NwTTTcLn97r/VgEfXFh5OFG/c9199tU4/zaDRs5huj4bgnBkcSp7VNiz0UDeextYbIDnlziiYkVxdkyha1qdfSS6PhWMjirjqR4/F7pSaz4Aqw9OtFW4DmSPqQNrmNvefRO8z8nV28qayidllJRW1lWbK2rCT52MntKzgC50mnctym3ramtwvuPXz3vZu3IiIDmXa4i4iIiIiISK9VlZenyyrq7nWYn4k6b/ptq85cOnfyq+4WPav7teq5k55gHrQesRGOjqQlAjt2V/SCyrD9MqL7hzpthNn/drvBxqY2jzV2WeRQjiDYewxMVpvfnz00gw77kI6dtblN2apkeXNpRd0m4JRMVMGgWPMo4I8G0bO9vSC9/e1o2YCtb8EIp/U8+DZyPX4Ob3UQvYdOzjh394cNuzQSdYJjpQalbmDEvKSybmV+PPG5qq9fshmOwHnSiZy3qZcMerXg3tN335t5KyIy0GmHu4iIiIiIiORE2sN7gXQ2HKZjnylJ1n4M+Gg2zvC7sdal7RPP2nwQ507b8Z2neWMPHtTcdbIdIL1vDBv1gW6PSa7Hz4ymDqJbOstfM2/SHY79M7Cl00c605pTLdHzwI+0edKh3Lepdxxr84HQiQWp/M7ydqSn7769nsxbEZGBTjvcRUREREREJCeWJye/UVJR95jBFADMrza36A7Z5kQi7+fZQFV5ebq0ou5N4PRM1K6TRg4ZtuD6sd1e6OtvDcnCVGlF3VvAaZmoWPq/ThxFZMfwzOSivGaIXg7auDOdl90F/wbwwcz3tmnzlpHA3iNXQoaPppNdwv0+fmZeA9+dmVz0o8Zg+JiY29gQPmr4+W3O/HYKo8UGwjzp7zaZBU7knlTz8Jhoeqoxfmrvj3Xv0kHPWxGRgU473EVERERERCRnDBZGgqdjfCkbcGdZ9miRSIkVkcBxGzfsKO7bFvYB92gfSFn6imi4meElRDa8uVHbkCxs3WXtrGrzqDBeGg2nA2Z0XXn/j19Vsrx5+byidcvmT7qzZv6kL1bPLzofoyaSZXjrESz7HN7zxPZEQ6m8dCe7xftv7N14v004sNFt03163zagt/NWRGTg0g53ERERERERyZmTRg5ZsWnj9o3AyExUQTbN8IXt86dj/u1YmlnACAAzX1BSWT80FdrDu2HbCNInt2CjA7Pxjk9xfH7N/KJV7Z/Tr+Lp20nHZwPDAAyrLK2oeyMvP6xvarKPA3dEcjdBOC8b8Jj90EK/lsw4mVNZmqz/Q15B+snmpmCiO3O7qro/x68kWXtXYEF+6NR4wPowkXgnPG7n7vyt+WPcOWdvH+HFhmRhKlr2sJ4n7n/E7OJsMGxhxpQ7Hr7vkRsva3PsSr/O3fy8F2lsaiQ7bs74smRtWaLAVzc12xR3vzkn9XSit/NWRGQg0w53ERERERERyZkF149twbmvfbzDH87lifr28Su+Ment0HwKrUdUAIww93sSFm4YYuGelNnrZqxxvBIYhxPr4y70WPU3PvVmYD4V9l60OhhY0twUbDOsHmxUJn6Hu5XXzJv8u2zZmrkT15txA/suvRyG+crmpmAbsMSdu6HD87WB/h0/C2y449eY+UOB+8vx5uatee/lN7rxDPuO2NkdM/un9mUP53lisLRdzE/z3stvLK2o89LKuqr+aFN7NTdftBO370Si8t1saXNTsM3c7sf8O50WzkX9vZy3IiIDmRbcRUREREREJKec4B6iB0wDZn5PMpns8FDp5fOK1nlB/tkGNxqsAt6l9cLG7cBrQJ0bczG7IP+srYfX7vaMpfOK1qby8j9i5jcDj9N6kWgIbDNYB/yLe/rMmuTEmvZll82bdF9gNhHjMWAnsAtYi9nVHJM/D4geabKjffn+Gr9UIm+OmV2ZWTj/HbAxU+87wHO43+EejFk6b+KajsofrvNkWbJomePXAmszH6J0eiFof87d6vmFSTO7Hvx5YA+wA7Na3C/dHsb6dMEdej9vRUQGKl1gISIi3XbXo7PPCAJezYYdls2Z/EDfng8pA8aB5k9/zS/NaxEROZxNr6wfE7o/vy/GV1bPL5rWfy0SOTDNWxE5mmmHu4iIiIiIiMhhKt16TvY+Zsv6qSki3aZ5KyJHM12aKiIi0g0LV81eB4zNhpvjqUH/UFj1fm/zSs/oPYiIyEBUVlE/N/RwdGDBosBtfWxw/pamHbv/2syuAm7M5nN4YeRJQ37Wj00V2UvzVkSkY1pwFxEREREREelH7j7YzOY4PidtTnrnHsz2OwF2LZ6eseD6sS390UaR9jRvRUQ6pgV3EREROSxc/6kHXqMf7pfpr3pFRESymmm6LUHeywYzDfuww6lACmyzu68DezD/rD9XV5WXp/u7rSJZmrciIh3TL5ciIkepu1bNHGIWv86cEuBsYBiwA3gJ9wfjiYJ7/q7wvsY2ZTq4XHLoe6krdwyP3xQ61xh8CGOXhfZ02sOK6z/1H8/kqu6sBY/NHo/Z1w0fBxaD8EW34Mdziu7/1cJVs/cABZmsG78w+YFRbcrWXvlhCKaZMxk4ndZfCvKBrRjrcR4JSd15/eSq7dkyC1fNWg52wAue3o5vSJySGrm0u3mThQ2p3oxHLt7FXXVXfjAWBl9xuBAYCQwHNgF/An4NwYq3n/zr3ySTybCzOt8/LnXVoF2xfwa7CvhLYCvwWCrl82+Y8h9/OlCbu3tpal++h4Np18HM+97MXRERERERETky6NJUEZGj0ILaK88PiL9kzveB8cAIWv9NGApcjNmPU6mmZ+59dNapXT3HsEE7hsXr3PlXg7OAPJxhbj4lCGzNwkevOi+XdS947Kprzag3/FJgEPixYBeY+y8Xrpr9gwP12zxYn6n308CZwPFAAjgJ5xLg2wGJF+98ZNZfHuhZudJf7+Ke/7xyjIXBbx2+CJxD64J7Hq0fQlwM3Arh2lM++dolndZpDB60K7YGLAl8OFN+JPC38bg9t+Cxq8452HE5nB3UvO/l3BUREREREZEjg46UERE5ytxZN/MUC4NHaF3YBXjX8M81xdNr8tLxcTi/Ak4EPpYOrDq5esInorux2/JJDs8H6fCcVH7wdpCy28D/PpOYb4F/DZiRi7rvenT2GWb+U/Z9WLwT7LMhLQ3msYlm9nP27RDuzPMO9wb4Ey1h4u1gxDHv8d57owJLXIN7BWDgpyXi9r1su78w+T+KodsXcPYkb5+9i3g8/60Wb6nMLKZDB+8iDIJvGAwGcOMF83B2OGzI//Dn3SfEEuGpnvaLzShzo/M/AXYmutkLsVSmTlquc+f21nFkuJk/eNezc86+fuyCXp/Z2Zfvoed6NtY5mrsiIiIiIiJyBNCCu4jIUSYWxm5h3wIvODd9/tL/WJkJrVrw2Kx5ZnZnJnzu6JaRs4FfdPK4MIjFZl03+YH1AD+r/dtvNHtLdsEdjyx29rbuIPAvg+XvLWok5xTdX50JLr27dvZt7vxrV33/wuQHzu0g+g3gtoWrZpfTepwLDpclV0+Id764nRt9/C7mNXtLdhF4v3eBcca+b/n920+euT5zdMyGzNdvgO8fqA/m4ezrPv1g9riV7yxcNetCsNJM+MPBth2XAw8e6DlHmB6NdS7mroiIiIiIiBwZtOAuInKUMYIS8GywJWx6v7pNuvma6BUfjpXQ+SLvK9dN/OX6bOCaop9vWbhqdjOtR4sADMld3VbUJm86vjQaDrDFabzLRct7Hpt1chjwDzjjwUaBjWw92mM/x5zUfOpw4N2untdb/fkuHHvH8LMzgZmnfHJ94cJVs57EedEC+62F/pvrLv2Pdw7Qhde+MHnvYnumzbbUndJITBEDb8G9R2Odi7krIiIiIiIiRwYtuIuIHEWSqyfESfnoSFQiKDh+18JVszsvZHyo0yS3tzqI3sO+hcdc1h09w9yHbG98O5r1+K0tb20fFnc6uRD8rrorPx661eIMizym06rjeeF+fcil/nwXADgPY1waiTkBrBSj1B3czBeumrUy1pL+3Ocuq9rcSa1vt48JsbctOq4hp3fW5iNVj8e6l3NXREREREREjhy6NFVE5Chy1uYTO19h7pQf31lKaN7UQXSH53Xnuu73PjCsR88LPPhBdLHdnH8L07GTvzD5AfvC5AcM/Omet+/g9ee7APjC5PvvAP4Z2NJJFgOblo7Hf9KzNg58PR3r9no6d0VEREREROTIoR3uIiJHkfLyqvTCVbPfhL27jneFwwYNy8Wlloeg7jeAD2a+t8SWHSOBN7OJ7w9PjMa9wx3CyWQywNd/MhK1+brJD3zV2mzFttO62Y6c6M93AdDa9we+u2jRzB9tGx6MMY+NhfCjYOcTPYPcKOz8KX5K+5gAP8XbRvxv7lp9xDrouSsiIiIiIiJHFu1wFxE52pitiISOC957v/jIqNtWRUNhEJS2CeMzOi06viGg7XEdLdHF9ntqryoETj5AA/ZEA8enj8nvLGO38/bnu8goL69qnlP04LovTL7/zi9M/o8vfmHyA+cb1ESyDE+untDZB/RnLFx15ZnRiNApa5vFa3Pb4j54D32uF3NXREREREREjija4S4icpRJWcu34x6fBYxojfEFd6+aNTQWTz8Mx23zdPPJYZrRHmM87lMw5n+h6IFVXT70ENQdxIIfhun0tUABgJtXLnzsqj+E1vKkeWyiO3M7qzdZ2JBauGrWc5nd2wAn371q1peb4umF+c2Jj4fuP+tG8/8IXJwNtNAy446Hp9x342WPdHS8SLfy9ue7WLhq1l245WNW4zFfn9pt76SC93Yfmz9sjIeckz3f3o0Xk4UNqc6e4xY8cM9/XnmNE75JLPY5Z9+FqQb/nR46eEku2huR8/fQ13ozd0VEREREROTIoh3uIiJHmRsmVb3tFk4BeyMTNcKxe1Kp+IZUqmlP2v11D3wN7pXAOIPY4VD3dRN/ud7dbgBCAJxhmK8MiG8zsyXA3UCnC6mBBTcTOWfbsX/LS8V3euBrgNeBZ7tquxlLo2F3fnpMYmjjwlWzfeFjs6sOJm9/vgvchmNcA/6QpXk5ke9bj0kMbfTQnwHPHK9juwn5p06fYdRbSFMYC573WHyLY99l318SbE0H4axcH5HTF++hr/V27oqIiIiIiMiRQwvuIiJHoTlFD64Ljik42+FGnFXAu7QuRm8HXgOrc3xuGPoFg7emcrKjOhd1z7n0/vvcmejYY8BOYBew1vCrg2OOmQdEjwzZES17XdH9qwNjvMNK4B2gEXjV8blD3kt9ylrDnfp80QPLzLgWWAtsADq9+LInefvrXbQ02xyHK838PuB3wMZMve9gPIfbHZYOxsy59IE1nT3DnR07j09NAE8C64HmzHN+Thgfe/2kB3+bq/Zm9dV76Gu9mbsiIiIiIiJy5NAFXSIiMiDc859XjgljwfPZsMPKOZMfmNafbRpo7np09hlBwKvZsMOyOZMfmN6fbRoINHdFREREREQGDu1wFxGRASGMBddGw4GzrL/aItITmrsiIiIiIiIDhy5NFRGRI8bC2qvm4uFocxZ5IrZ+Z37zlkG7439t+FXu3JjN58YL4bBB3bkIVeSQ0NwVERERERE5OmjBXUREjhjuDDZsjhtzSIUMSrX+M+ZtT0hbGwt9xnU5vqxTpDc0d0VERERERI4OWnAXEZEjxrEtdltjnr8cOjMD+LDDqUAKfDPYOrAHh7zXUl1eXpXu77aKRGnuioiIiIiIiIiIiIiIiIiIiIiIiIiIiIiIiIiIiIiIiIiIiIiIiIiIiIgcUezAWURERET6zpqyaf/u2JeA9ycsWz5odem0GWZWBeChnV9YU/NsPzdRREREREREpFuC/m6AiIiIiIiIiIiIiMhAEO/vBoiIiIhI1xrKitcBY7NhTxQMKqyqer8fmyQiIiIiIiId0JEyIiIiIoc5LbiLiIiIiIgcGXSkjIiIiIiIiIiIiIhIDmiHu4iISD9oKCv5Gvi3smFzrh5fvfz+aJ5VM2cOSbQ0bgCOac3EixOWLh/TJj215zpzK3E4GxgG7AB7ySx8MBzy/j2F9zU0Rp+5+oriMyzNq5GoZZ4o+GzQ3HirGzOA03B+O6F6+bjV06eebR68FM1b0JS6prEgnsRtJviJwOuG3bspkf/D8qqqdEPptOkEdhPOebR+sP8S8MMJy5Y/0NE4PD516rAwHsxxYxpwJjAc2A78jzuPJtx+clFNzTsdla2fXjw+cL4OjANiOC9a4D8ev3TFrxpKi/dgFADgbJxQvXxU+/K5Gr8TEwVXbm5pugn8GuBDwC7g6dCDionV1c+0r7eurOyDMdJfAbsQ95EYw4FNYH9y918TY8WEj533G0smw4ay4uXAtI76H+XbdiYKGxpSverb9JJPm/sj2bC5/XR8dc0Ne9OvnVBg2wbt2VfCnp+wrObcvhrXzublgcZCRERERESkP2mHu4iISD8Igvh9wN4FUjc+0z5PXqrpCrKL7YC7Lcx+33B58fmJlsaXcPu+w3hgBK3/rg8Fv9jdfmzbBz2zprT01C4bYgyxlsYn3LiF1sXivK7yNhbEH8f5MvhoIB84y/HvndjSeM+a0uJvY7YE5xLguEzbPwHc31BWckP7xzVMnzYunQheceN24KJMH6y1D4w149ZU4K/WTy8ubV92dVnxtYFTD1wKDAKOxbjA3X65pqz4B132OYfjZzBoc0tjHfi/Amdlxm8YMCWwcE192dTzovnrp08bEyP9W+CL4OdgjMyUORX8YjNutZC1Dc8/e8mB+tDXfevXunsyL0VERERERA4jWnAXERHpB5csWbIBWBGJmlxbUnJSNI+7Xx0J7om3pH8FUDdt2imEPAJkFy3fDQOb5omCQZhdCmxufQAfcwurV0+Y0Pkl6U4hMNTNphQ0pYZMWLbcOt1F7BQS8k48zelO7K+A17NJBte4cYs5t6csfgKhTSTygQL4fE8m9/6/Y01p6am4rQSyO8934H55S6JgaKbshkz84MB5cE1Jyd6d1KuvKD7D4Kfs+3/MztAoa0kUDMX9cofP793d3oFcjp/DJLDjQ/NzUhY/AfhJJDk/RvC1aP6A4BvA4EzwBbPwrOP/YlReECRODvC/MeyrwBPmngaYsGx58YRlyw14tk29iYJBE5Ytt+xXdnd7Tvtm7p2ldaTf5qWIiIiIiMhhpPNfdERERKRPmftCNyvLBOOJgFnAjwBWXz5lNCETItkXX7xy5XsA8Ti3eOvO4aybJi6pWZn5ftXq6dPmmdudmfC5NnTQbOAXnTTDPbQZhTU1z3aSHtXieem/u6jq4Y0ADWUl1eBfiaS/Or56eXaBeXVDWfHTtO5cBzjp1889dzrwRwC38BZad4K3jgU2b3z18qXZsqtLp91oZlWZcL4HXgkUA1iaL9O6uz5T2JMTl66ozoSWNpSV3JbZcd6hHI9fGIbMmlizYj1A7fTp8+Ke+mI20SMXnbZG+BmR0O8vGXP+eksmQ1o/YNgA/Ab4fmdtP5Bc9s3dwv6qm57NSxERERERkcOGdriLiIj0k015xzwKvBmJ+mz2GwsTVxH9d9rDvcfJOFYSKdNyfJrqSJgAX9OmImuTv73XuruoadiLhZnFdgBzf7dtOo+2q3djNJiO++BIsM255GHQ8lA0/Bd5x9QQ3SHvFK2+dkJ213pRm2pStjQajsXSi7vqR47H75WJNTXrs4GipUu3AM2R9CHt8kfPo5+55vnnNq0pK17WUFZcubqsuOyJkpKTu2r7geSyb2beowX3/pqXIiIiIiIihxPtcBcREekn5VVV6dVlJfcaPh/A8fPWTJ965vilK18F33emu/Pa+OqVTwBkjuEYHXlM4v0YuxrKivdlb38QiPOhThvh/G932+v4pmg4NNtleCTdNrQt4G3+n2EeGnTYh/Tm2PFtyn6kqqq5YXrxJpxTWgtTEGwZNIrWHfLR87/9hIKCt6NlhwfHvrU53eh0cDl8zscP3uogbg+dnDlu2MOOXxqJOsGhFCg1IBW4N5QVrwwSqc9dUvXI5i7q3U+u++Z0f8G9P+eliIiIiIjI4UQ73EVERPpRIu33Auls2Ak+8+uSko8BH83GmdndRuvK9uYTT+zRudqZpx7faZLR2IMHNXeV6HiX6X1lz7Bh3R6TnI8fNHUQ19JZ5kuW1dyB+T8DWzrJYsC0MJX4SSfpncp53zxo84FJateJ+Z1l7ed5KSIiIiIictjQDncREZF+dNHy5W80lBU/BkwBwLnaY54X2TjebImWn2cD5VVV6Yay4jeB0zNRu47/i1HDxi5Y0Oki7+GmsKEh1VBW/BZwWiYqdmL6/VFEdou/MnNm3uaWxn2XyDqN4Yid2V3wbwAfzHxvuzZtGknkaJ6t4e7REOy3ux36f/wMnKUrvvvKzJk/2pxuHENoY8E/CpxP9Lx398KePru3ffMw7Wb79mKYhcdE0+Op3ad2tlejv8dVRERERETkcKEd7iIiIv3NfWEkdLqHfCkSXtb+aBF3WxEJHrdr88ZijjzRPhCEiSui4Xeb95QQ3Rhg1Bbe19AIYG6ronlD89JoOJ2Ozeiq4sNh/D5SVdU8YcnydROW1dw5YdnyL05Ytvx8zGsiWYZnjmnJsD3R8ulUqsPd5r3qWyz2ftsIG90m5LHpXRU/HMZVRERERESkv2mHu4iISD87/qSTV7y/acNGjJEAGNnLQXEPFrbPH6bDb8fiNgsY0ZrHF6yZXjI0jKce5rjd2+I7jzs5bImN9oDx4FMwmz9hac2q9s/pT+bB7W7hbGAYgOOVDaXT3mjJO6Y+0dT0cczviGRvstDmZQNp54cBXJsdJ8Mr15RO+0Nz3jFPJpr3TASf21Xd/Tl+DWXFdznkB2Y16ZSvT4ThOzvDcPfx+bExods5kawvFjY07Ls01vgjzsXZYCJMzXh4ypT7LnvkkTZH2vSmb3kpXkwZjZH5N351WXFZKlGwOp5qmoL7zV31bSDMSxERERERkd7SDncREZF+NnbBghaD+zpI+sOEc8+tbx85acWKtwmYQuvRKgAj3P0ea4ltsG2D9qTTwese+BrwSmCcQ6wv238wxldXv4n5VCB7TMxgzJYkWhq3EXg9MCoTv8NCKx9fU/O7bNmJNTXr3bgByF7qOczNViZaGrdhtsTgbjo+Wx3o5/EzG25wjbs/FMR4OZ0Ith6bH28MsWfYd8TO7tD4p2gxd1/aJmz89Nj8eGNDWbE3TC+pykXfLqqp2Ql8J1JNvsHSREvjNnO/H2uTtp+BMC/l6HNZ1drPT138lLf/mrB6tTYmiYiIiMhB0YK7iIjIYSB0uwdoe/Gkc48lk2FH+ScsWb4uHtrZwI3AKuBdWi/r3I7zmkGd43NDDy7YHM8/LHcRT1i6Ym2sJfwI2M1gj9N6kWgIbAPWufMv8dDOHF9TU9O+bOGy5feFxkTgMWAnsAtYa87Vsdbd8PuOXDHbsV/d/TR+seb0HIMraf2A5Xc4GzP1vmPYczh3eGhjJi5dvqZdf5eZ2bXAWlo/pOj0ktLe9G189fKkYdeDPQ/sAXaA17oHl/qQnV0uuPe2bhERERERkYGgwwvFRERERI5U9dOnjQncns+GzVk5vnr5tP5sk4gcni6rWvt5M9/v6K5dI5oSDYWFqfbxUxc/9SbQ7n4D++aKmeO6PMpKekfjLu1pToiIyOFMO9xFRERkQIm5XRsNh7Csv9oiIiIiIiIiRxedTSgiIiJHnIaykrngo0N8kQXp9fmx47ekmppPtfD2AAAgAElEQVT+Oh3zq9y5MZL1hUEnjfpZvzVUREREREREjipacBcREZEjjpkPdmdOgM0hjNMcNkIA1vZk87Xx0GaMXbCgpZ+aKSKHuYdnjrub1ouWRURERERyQgvuIiIicsTJb0zd1lSQeJnQZ7rxYZxTMVLAZmCdmT24KZ5fXV5Vle7vtoqIiIiIiMjRQ5emioiIiIhIn0kmPfjNR54qJghKA/dzHE4DhgAp4F2H3wK1qcCrHrv8k+929IwDXW465aG1nwwIb8DtYmAkznsYL5nzi7GvjPtlMmnhwTwX4LLFT91p8Pc97XdowamPXHHBW8WLnr4oDMLHe1oeAOeHK2de+OWOkpJJD9Z99Kkp7jbNsHHgJwPDgN0GG0LjmQCWjX1pXHVn/YcDj8G0JY+PwYMvudsk4BRgN+Yv48H9G7ck7n7u+rGd/hVRb959b8e9o7bkYrymLn7q34EvtYv+08oZF/5VJ/l3AsdH4xy+9vCMC2/vrI5D9W6nLn7qUxjXufsFhp0E5Hno5z5c/snns+3o7c8uwLTFT/91aOH5OJ8InI+6cSLOCIwRrcPBbuBPwEtmvuL9Hc0rGv6usHG//hymP4siIiLt6dJUERERERHpE6XLfnPqurPXPmNmy8z97xzOBUbQ+pe2BcBpBmUGP06E9vbUh5785dQlT57d3eefuPkvgqlVa78XuD+O29W0LgjmYZwEFLnxs3Vnr/319CXPjOiTDvaTaYueHLfu7LUv47aidQHSxwAn0jqugx3+jzl/686SdWevffGyRU+eczD1XPbQk9/wMPasu30e+CsgDxiK20XgPxk5orm2pPqJQR2V7et33xOHaryOmLb+ifjUxU/dDfwnzkzDTqX13eKBGeTu/V226MlznPD35vzK4J/cmAh8FONkID/zrOHAx4Fr3K3quEH5r0596InCno+eiIjI4UEL7iIiIiIiknvulkqnFgNju1kijtvVhFbV3Sp2B9tvx/z/o+u/3P1kc5iunfB/Vxd097mHs8seevKzHtivgTO7WeQjFtiTUx9aW9STeo7bWvBNc7uNro8hvSSdCr67X+whePfddYjGyw+c5cAO2bsdlPdvwHUdpcXN7DB4f3+JBysvW7z2b3L0PBERkUNKC+4iIiIiIpJzxUueGovziT6uprtHPJxz/KD8yj5tSR9wvDkaLl709EXmdg89v4vrWPBFn1669i+7X7nf3L18fO5TD/16VDTqEL37AzqE49XrBfdD+m6xGzpLCdNmh8n7O8bMf9DPbdir/c+iiIhIV3RpqoiIiIiI5JyHwYex/dYh/xC6fSl0f2Ywb21vyj/thLA5PNsDn5g5Eub0HteDP+hhrHLPiXt+P2T7caPSLS3Xudlc2m0ucviHTy166vZHyy/c2pPnPzzjwhuAGwCmLn7qTWB0NN3cvrli5ri5nZVfXn7BE3SxA3/aoqc+4QGrgMHt2ruu2fO/tS/CLXxo7Q+ARAePWeAhPz4O/mdnwk4KQq4x91vb5HWGBaFXANd03tv9NBAGXz2WQS+9z84PBUF4J3BJuzyJuCcuBX62t6ocvPvejvshHq/eLbj3w7s1eDd0uzUdtKwcnI5va4z52WnsSx6EoYXBGbn62Q3ioXsYfwF8lRGuDsPgzXh+uKUlsWNLPP0Xsebm3UMSnhjr+P8PXNx2XBg39aHHP7Dyiov/AIfRz6KIiMgBaMFdRERERERyrsMdoc6dj8wc90gkZlPmqy6Z9LnPnb22JITZ3a+Dxx6+4sLZ2N7VwTeB5LSqtTE3/0a77MfGA8qAe3vWk74zZfFT57rxn3jbBT6wF9Khf7q2fOz2bMxlDz15HgT7H/Hh9v2VM8d9NRLzJ6BiatVTIUabXf3mXFW06Nkbo8/twivHhlxWVX7Bnkz4vz69dO01sbT/cf+s3ubs7kPx7g/kEI9Xrxbc++Hd7jIY//DMca9F4taRWbCfWvXUh/Zvy8G9vxWXX/wC0NU587uB5dOXPPNUc5jeTLsFcQvj44A/dKNPvdKTn0UREZED0YK7iIiIiIjkXODhM6EFIdGd5sbfFi96+ukCBv2mqvwjbRZlk0kLgWWZr+7VQfijyGL7XmlvuSOwePsFd4BPcpgsuE9d8uTZuD+G27B2Sf8Vhi2THy2/pN1O/KCjc7pD99j3Onp+zHkg3W5RFojnx1rGAzUHbqF9t6p83J5ozH9OH/enqVVPbcpcShs1vE1LD8G7P7BDOV4eHlQT9zq079bg35fPuPC1ztL74v1NWfzUuTG3y53wbzD7MMZgnL1zvzlMd1jOAz/xQP3prZ7/LIqIiHRNC+4iIiIiIpJzy8svemPq4ifvande9EfDIHx8N9tbpi5+6m3c/xuzF8x5yWO2buXl417tSR1u3uGi4SPll2yeuvipzUCbxTpvdwRFf/n0oif+D6GtAk5om+K/T1m66NHySzZ3UKyjIzsCC1Ibpi5+ar+EjpcvAfwD3WpkED7XYbzxPrRfcLe8aOhQvPtuOGTjZR2cv9JDh/Tdpi2s7io9l++vaNGzQ/KD5nuBy92cvRvYuztibsd1M+dBOcifRRERkS5pwV1ERERERPrEseHb/7gnNvpNx7+CW3RBKwH8JWZ/CUx2A0Jn6uK1L2B8deUV42q78/yWXYM3dZG8iXYL7gE2uJO8h8zUhx7/AB7UAiPbJf0xtNikR6/45IaOyhkMyUkD3E84cCYId8fe6CRpd3fK9/W7P5BDOV4OeR3Fz1y0KLYbCg5U/lC/26DR1x8oTy7eXzLpwbpgbQ37n/vfbW5hp2eu99bB/iyKiIgcSHDgLCIiIiIiIj1XVV6eXnHFhd8+Nj30lCAMLjb4R+BezJ8A/nf/Ej4G90emVa2d0J3nJ47b0f5ok6j90kJ8Rzeb3ieKFz1xGh6rp91Oe8ffTMds4iNXXPBW56V9Wy7aYFisO/n2nLKn44V1+3/s3Xl8VNX5P/DPc2cmCUuAgKhs1rpQrbtVKwhiNAHZQQmQyJ4Ft9raX1u/rVUHtXurbbUqSUA2CRAQEFkDJlRErUsVrVtrtSKiKPuSZe69z++PmcBk5k4yk8wkBD7v12t8Meeec+4598xcJ2fOPAfh8dkdJHrsG9aM10vR1im5JunM7ohqkVvzju2Xh9ocaihPPMbvtYu2DobDZLsCK2yx+1TbSZ1Wj+krq8f0lbb2524ATQzNE72mvReJiIjqxxXuRERERESUUIGYz1sCj6OGL3z9FDvJ92tA84OS3Qr7FwAqGq7ZOB8OGyoOXvL3rghZ3Q4A4t9UtUWMWLmlu+UzNiE8fMhOA64b1oy++tP6yivkM4elvtV2lXHq2glXN98XCRrbBqGJG/uGmpmY66XQGkFIzYL2UJXQ/QRs0/xeS7Y1ktTeB6Mew6aMn6pkhvVL9Jt21o4xpWPH1omMc8Td43zYzbMgsKnvRSIiooZwhTsREREREcXd4OUvnT1k6UuLhjz7au9IeVblXPGNLZgbdkAkuolKlbugGjanZxiuH0YoEh4QOzZhq7sVdoPhQEasfOW0wATfOcHpAuyCITc8P+bqfzd8atsp1Eqykax3NlQya0l5+yFLX7pr6LKtTzV8nqZLwNg34ron5nqJitNq9HbDn33lsuCE68rL3Qq5p6FzJbKtjRWv8TMcvvSCSnVpVlb4SnaV+2NsZgu+F4mIiOrHFe5ERERERBR3Hp+IZWAcbGvs0KVbX1ToMsB4VW3ff9vjyz17cVb7Nqi5VBW/dVhuG1VoDAEGDlm2tcS1dMtDX+xO+ah7WlU32zByAfzcIfsR08aKpvUKewDU2ZhSBaOGL3t5zsEDVe9VTE2vCi0w+tlXu9T4rDIA54Uc2m3AyHzupquj2ix0zc3XvDF02ctvAri8zgHRh4cue/kiALNcbuu95OovvjqAnh09bquXqusKVc08AhkuQFvYWBdLZxsrAWMf83VP1PUSA++qQ6Nt6JNDlmzNa4eOH1YbB8+zdutvFHp1vRcqwW1trHiNnw0ccFi532PIspefsJe//LtUn3512LAvEBi/hGJkjM1ssfciERFRQzjhTkREREREiSQArhXItYBCDDeOoCeSURMI2OwY3WJb9JXLOBsy7vQuNfVGpBDgb+vH9t0TY9ud2nVFyPl72apvtEtNxtCltQvoZcHqMX0mAkCNZT8IwUUOdXWxYL99rIwDxZ9XZ/W921+lKEq3/AhibIJ/48pjTVAdD2C85TNwxOgJNwC1XbXta1RH4yReYx/zdU/U9dIqqwLJrkoAbeoewFViYNsR7K+3vKPjd2ybNH6GSIWq3upQ6a0uS289YgDS+B/dt9x7kYiIqAEMKUNERERERMcThejvosz7aJT53jp0sDrWkBVOlsRaQAw7KQ7nBQCszur3oijyAJjxqvM4E2nsY77uQGKu1+pb+u+FyhNRZn8cQIMblAInzNjWGb9DnauWAXg3upLyBGLre4u+F4mIiOrDCXciIiIiIoq757L6fCyQERDd0nDuow4AMnX1zdesjibzl7uT7oHKnxBhqS0AQHRLkuHKcAoxEavVY/quBxziVjej57P6zlNIPwDvxFBsH1T+ZKg9PVHtChbvsW/KdU/E9Wqreh+03hAuNkR+t/rmPne1dFsbI17jV5Gebhq2a4QAH9ZbUjCzrW6P6VodD+9FIiKiSBhShoiIiIiI4k9EnwdWAVg1YsnWc0wDYwzgGgUuhn8zxSQIDkCxUyDvK7DJ46oqWTE63WlTSkepvQ/q6vT0nwwt3bJSxLhVgWsAdAOwR4FtEF1w1Tt9n/F6JXyTxkZafXOfqUOWvbJGVCcBuAyCLgCS41V/NNaM6fMqVC8ZvHxrutgywoB8X6HfAtAJ/jAg+wB8DNU3YWC93Wb/xrVDhlQ3WwMTMPZNue7xvl6lY/tWZi1ZMuyw0WuiqE6Av1+dAHwhwN8tsZ9Ye3O/VwAA9YUpaYa2Nkocx2/V2O9/MnDe299ztz18uwA3Azgf/nHbCZFXVGT2mpuuLgOAekO6ODge3otEREROWjSgHxERERERUUOGlL6cJ6JFoemHu1R7KtLTW3MIDiIiIiI6wTCkDBERERERERERERFRHHDCnYiIiIiIiIiIiIgoDjjhTkREREREREREREQUB5xwJyIiIiIiIiIiIiKKA064ExERERERERERERHFASfciY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joJCYt3QAiIiI6ecxcn32eYeD92ucKrCjILBndkm2KxvHS7uOlHUREREREROTMaOkGEBERERERERERERGdCNwt3QAiIiKiE0FRWfZrAK6ofV7jNlPvSC891IJNSqiTrb/xxGtHRERERHTi4oQ7EREREREREcVN0YbsCRDMD0q6Oz+z5M8AUFSW7cOxuYjX8zNLrmz2BhIRESUQJ9yJiIiIGjB9UMkH4N43RERERERE1ABOuBMREdFxo7hs/DSFFOHYPjM7XGIMnJbxzHsAULhxXG/AGCaKTADfAtALQDKAPRB8CMVaG+aT0zNL9wfX67TZ6KF2Zk7qYdfPAMkBcCaAPQA2mKY+cNvgRZ82VL52s9KisvGrABkW2pck032wqCz76PMd7p0eb3qF2ZR+RGtmWVZHEXeuKEYAuBBAGoADAN6B6mK3J2XW1PQ5VQ310ec2JyaZ7nsBHQPIGYC+CeCbWPobbb35mYv6xOPaFG7IHgCRXwi0DyAuwN6mYjxekLHwmaKy7EoAKYGsX+ZnlnSrcw02jTvbZRs/VqAvgNMBdAbwFYBPAfwdMJ7f8dK5//B6vXZjyjTmtQI0bjyLN2bfqIq1x1LkqfzMhbfVPnu6fEqKaVZXBhV5Kz+z5LLQtiXytVQ75kREREREJxJOuBMREdFxoXhDdp4CM3Fssv1j2O7MaYPmf1KbR9T4MELx06A4DcC1Bjy3Pbl2/IDQSfNgIuiQeti1GZDgn7GfDmCS2y3DCjfk3FAwcOFbTe1TxPPHqR9OCjeOu1LUWAZFr5BDnQD0h0h/06wumL1+/LBpgxZtr6eqjh7LvQXAJXFe3F9vvU25NoUbcqaI6CxAA68hBSBXi+rVRWXZV4RXecysdeMusWzj7wp0CDnUK/DoD9j39rjmg3QAFY0tE6s4jmdLnjtRryUiIjqORfqi2Xaj6/T0km9aok1ERM2BE+5ERETU4oo25hSo6pM4Ntn+rm25Bk6/cf7OkKxvKTDbgG7x2Z4dRpc2e7F3bzdDPJOhOgOAAHqGxy1/BDAm4gkV16vI2y7TvtTtTv7cB1+uKn7rL4/OIrp45usFF06/otDXUNvzMxcNB2LeCDM+/Qjx5KasHmIbawF0CSTtEui0are1Ocly94HiGQBdAVxsGbLSW37dVcErqYMJkA7F/0QwOKXG2DphyDMHgo83duPPhupt7LWZuT77PBF9CsdeQwcBmWjDVyHqul5E5uHY6vYwtmH8UgIT5yp4W9TOttM6/gffHDnF5bF7qaX9RTBKBVZjy8T6WonneAK2Ruq7k+Z8LRHRiSd/YMkCAAscj2WWeJq5OURERM2KE+5ERETUooo3Zk8PTLYL/P95FZY5ZPqNJXtC8zqFvADwGYCHisqyx8If8gIKDPGWX+eOPPkIiNrZuTcurg178fuisvF9ARkZeN7b2HfgJgCLm9C1iOLZj2Au2/V/ODZBCih+lDdw0erAs7LCDePvF5EnA88v6+k7PRuos6ldMDVUx+RmLno9mnPHoN56G3ttDEPvBiT56EkE3oKMhSsDT5cXb8x+SBW/i9gqwXnH/omPdrx0/oeB0DE7A49/APhTk8vEIK7jKYbtmN4c507ca4mIiIiI6LjDCXciIiJqMQL0U8VI1MaZELxQ7TJH3pHpvFJ61obx3W0Dd0AxAJBugJwOaFuHrG1Oq+nVGcCuCKf+ID/z6GS7/9QiywNtqU3JQIIm3OPYjzoExgh/GBUAgM+uPrSyznHRzcEhPRQyApEnST/IHZiQCdJ66238tZGM4INiuZcHPzcgSy1oxAl3hXwh0AsDT7J6XPNhelHZ+Jeg2CaGvCm2/iN34KIvmlomFnEdT9WYJtxbyWuJiIiIiOi4wwl3IiIiakmnBP37GyOlzag7+s12nGyfuWnc5bbKRijSjqVGjpLhTrKTIp9WdoSm2JAdElyfjW9FLt948e3HMd7y69wwtWdQksdIaX84eDPOMIJz6qnyf9GctxEi1tvEaxMcZ1w77q+qM8bt9/g+35/mVkQKIq5YA8HAoJRTABkJwUhVQEW0qGz8apfPmjZtSOnXjS4TpXiPpwiinnBvRa8lIiIiIqLjDifciYiI6HhxilZWPu0tv268UwgVQ41HgydiRfGIZbv+OP3GBTsBoKhs/MuAXN2cDW6MRPXju1931f1pDeerS9tHPAJUxVpbVGesp954Xpu9Z6XFFLM8P3PhX4s3ZicBuAfBoVSOEUCGWW73EwCyGlsmWvEfT6nzub/GPJxsRPhToLW8loiCFa/PHq4GngtNV8H/K8goeSRSOW/5de4eZrcdAE6tWxD/yh9YcmGkck+XZ51u+ty3iOBa9Ye66gIgFcBuFXwhtmyGYS/Nz1j0Yn3tnlmW3c8AwvIo5I8FmQt/+sjWrDaph1zTIDIGQG8ApwFw2TbOnz6o5IPCjTkZoloWqfy89RPbVRtmPqA5gJyrgCHAfxW6zO2zZgZ/GagKKSobP0oE06ByKQSnAdgH4E0oFuzY+p2FgbBZDZpZlnWGAXeOAv0MwQW2orMA7QHsBbBLIa9D8YJWH1wyffiqI9HUCQCz12R1NZPcd4piOICzAPEIdAeAClvsooKMxa8BQFFZ9kH4zxfsg/zMkvMbOkdzjW3t9YbIJAGuhH9s9wN4D6JL3a6Uwqnpcxq8fz61IedcQ+xxonItBL0VSBOggwIHRLEdgjdEdWOK6VoZzR4aTa2vqCz7UQA/qu8chomvnb7E3eHe6YkURi9e41JclnOnQh8LTVeVqQUDF84JTf9beVb7JNN90KGqdfmZJYPrO1c8293Ue0VD7SSi+OKEOxEREbUcwQuw0R6CqwBAgZt7+rrNX7Ika8LYsaVHN6f0er0G9MNrgkp+nZtZ8hOpsyRdzoj+xNojNMWA9tC6CXFflRv/fhwzdmypVVSWvR04ujL/sJ2WmhbNxq/Hgzhcm88AnF2b0bP7wOkAttcePNTZ0xOqzqvbAfjPU/KHJUuy/rKvs3GJqOsKwL4IkCsRtMEpBOlNKROtpo6nraLBl05V2wQfd9lGLzXCisXl3EQt4fOknWsDE+d17u+imAAg4oR7D1/3gRA9NeyAoNgpv3/yzfMH09RpECQ5fLPXVRRdIXoJVO4qKsvebBt27vQbFn8cY5dQvH7chXrYKA3eL6KWYdgR72fB5asNcymA7xyL3AYAuFQgl1oe922FG8eNKshY/NrsNVldize654ngxuCM8G+OPAiCQT36fjjpb+VZN9W3QfbT5VM6mWb1XwDkAHALANU6Py3qAqCLQM+HYKKktP9jYVn2jPyMksfr3u/DFZXljLSgs0XR+ViqQoFzAZwrauQWluU88sVLve8BPmzo8oRpzrGduW5Ct+KN1jwRZIQc6gKgP1T6m2Z13qwN42+MFJos8GXRHwD9ASCu2otce60F6ADBBQAuUJFJlR67qqgsu0Rs+5G8QYvfTXR98dKc4xJPreleQUTxF+FjNhEREVHiqeJAkuEZAuDoH2oqGL8/zT3b6/Ue+5wyoMJA3VAgvuA/zGdtzEkH0D2GU59XVDauzio3WzEqpHUbY6gPACqDn7S32iSH5Yh/P+oSeT7oWTtj76Hhja6rYQ33NxZNvjZSZ4WnbRgj6zyHjommGWPHltYUZCx+LT9z4ZP5mYtuz88suVJQZ9VsZ2/5de4mlonu2jVhPA2VkAkxCQ4RA3W5RtdbQfO+loiazJteYQrkaYdDlxW+kH1BxIKiExxSq5LEE7Ynwez143slme43AL0VQFThvgAMMNR4rXjDLdc0nDWoWdAz1DDWA+ETaADgEne9k2hB5b9TT7buosaqmWVZZ1hJ7rVAYLI9cqWZyZYrbGVwrZmbxp1tWdX/BDAJ0S/u6yLAX4vLspeE3luDFW4YPwLQpUDwZHsYQ6A/6XnNhxHbGEnzji26Gy6rAgibbA91kS2yqM7noSA9rdMfhn8luSvKU6cAmAqXsao56ouH5hwXw9CYfhlXn9Z0ryCixOAKdyIiImpRkzPm7Z65bsJAw2W9iGMrlCf16PdhjSoKRKDe9AqzqGz8G4GVwwDQvbhs/N3VbqsoucZzua06N9bzqhgls9aNm6ywt8PlmqY4tmGqAP+2OnV4NsYqPwHQv/aJD74xf10zeM5dQ9ZW16Yloh/BTPH9xq3u8Tga3kQLi8vGd3K5rTVAu31q1XS3LfRUFwZAdTAED+RnlISFIohSg/2NRVOvjeEy/mxb1hT4JwCgog8Wbcj5ry2+l0Rd16vivvrKF5WNnwmVZIg8py790DwiX5jG3iNtk9MuURuX1saSV8G22p+7N6ZMQFTXrinjKW2Tt2llZVXt9RDogOKN2aMsNctFPIOhek9916OZX0tEcaG2azYM8xcIWVhm2DoRwP+F5p+1ZVqqXVk1MnyvCHl2csa83aF5rSOVa+EP1RBjw5CmYi9/cu34q24bvOjTKEuNre+g2fCq1XrLBznNgHsbFB2jyawqk5/akPPrWwcu/HdwemBl+xoFzozyvHUJxvQ0u+0CcEfooSc3ZfUQW55GlPMXCtwey6mbf2w1J4Yz9O/Z78OBANYFJ/pfu5V3xVBPveJdXzw097ioSlwm3FvhvYKIEoAr3ImIiKjFTb9xwU7Y7kwAxza6VOTN2pj9uKp/1bMhxj0AfMcOyyNJpvugGroZwMcAXo/6hIIXxEa17TLeUpd7t0L+gGOrq/dYhj0+1vAZIlge/FwVT7XxdKoqKsvWog3ZpbXpce1HiNtuKN2hYg8G5LNAUheFzDJN907TrK60VD9WQzdD9UEAfST6VWxhou1vLJpybXKvX/ChqtwGBDYHVaRBdLUB9z4ReRZAMYDIXwaodIZgMqDLxMK7nmTd08bTqUptfRXQQCgbOQIbP2xSGUR/7Zoynrn9Zh9Uwe+DTpOsiuUG3PtEdaFonWNhmvO1RBQv+YPmf6KQsF8nqUqO0yphraq8CdC2oemGQzgZ+8iRnwbCaYT6H4BpcBu9DrYz24ptXwTVWQ75urpd8ocou3KUAK+KYLANs5MNsxNErwWwxG0bUUwOyhGITLdhdnK7zW4i+EuEjIHJdnlTDPn+wXZmW0P1SgAfOVVqADeFJppm9T1wnmA8DNEf2par+w73Tg9gfxcKxy9QFbht1obxV4Smu9XzczivbK8CcDcEp1f69qUARh8BtkToY0QtNLYKwZ9gu8/quNdMFlsGwP//OYeMuDk0zao+chGANmGZBX8yXK7z7KpD7Q62M9uapn4bkJsFeAJAxM2741lffmbJ3fmZJZKfWSKAPu+Ux3aja22e4Efwl9PNPS6idlwm3FvnvYKI4o0r3ImIiOi4kD9o/idFZeMyAWMz/DFjocDtxRuza4CSu3MzFpbP2pg9wFLcK8Bl8P/x/YlCF3baa/3+QJp7U7R/UajiwKH25rDUw66fAZIN4NMms9sAACAASURBVNsA9gDYANvtnZ45/5NY25+XUbKieGP2FFVMh3+F3+moGyIFABDPfjgpyFj82qwt0y60KiuniGI4BJcASANwBMBOQHYo7Aq1UZa232r05H60/Y1FU69NwcCFcwo3ZH8CkV8ItA/8i0u2CfRxadN2lV1ZGbyJW52N3nw1UuBO1lJDdLCqXAKgG/yru7+GYCdseUls47H8Gxf8pyllgNiuXVPGM/+GEm/xppwdUL0NwHcU8AnwDxX5ndudtMU0q2fUczmb7bVEFE+GolgFA0OSe/Xq99EAAOXBieqP716HAP+edsPCitygtL+uGZwMEadNIHeJIQPyblgYvOfHuwDyijaMB0Ry6+QW3Fy4cVzvgozFThPZTjYf8e0bFPLrlxfhsHGiM70zP6OkNszO/iVLsn62P82di/DNRAHBXleN78agTVRfL9ww/v8CX1jWzSp6efDzp8unpJhm9Q+c2yC35GeUrAxKeB/AlKKybDeAW0Iz22L8BMD4kLonO9YMzc3LXLQwKOmVR7ZmDUw97H4VwEXO7amrpcZWFX8oyCwJ/qXR34s3Zt+pirUO2S8Lr8BoG/7LDP0kP2PRT0ISPw08nvWWX/fD7lb3MaIavltpvOtropYYF9swotoQuD6t915BRPHGCXciSihv7vxREF0edkBlsHfWxHUORVq91t7nXxXM72baKFAgE9De8E+u1P3/hY0rvbMncXKFYjZ9UMkHqGdSNj9z8fsAwjevC8jNKHkZwLAIh/tHSHf0476llQBmBB71aqjdtfIySuYCziv3gjW2H9G2I7ff7IMAHgs8ohJt3cGi6W+s9TZ1jAsGlmwGsDk0fda6cZfAdWyBqwJ1wiHcPmzhXgBLAo+oNKZMrWhfK0DjxhOo3dR1YSGAwkhZEnHuxryWiOKlwz7fyv1p7l0I+X+JpToBQRPuszaM727DYUNjQXHo5p1tkjpdC0VqaFZVzMmvO4F2rBo15qlobmgybNdgOK8cD6sesG9rbJguAF913GvOC04YO7a0pqgs+59wuJeKjaeDJtsBAB6P9bJpOkwZCE4Jfmr7Kq+FGO0cMr6Zn7lwZXg6IJbLqy4rdMIdEB24ZEmWq3bjdNOquhKQ8C8IgPdDJtsB+P/fXrQh+zcQhB1z0kJjeyhF3Q+GJrpcyRWmWa0IvX+qdA3Na5jGp+qyQlKle+HGnIyCjIWOe9AEVo8vCjwSWl9TtcS4GHFY4d5K7xVElACccCcioqNm5C64wWfby4Do4ngSEbUWtsuYEvzcUKxoqbYQUeKMHVtaU1iWM0+goStzxzyyNevOwJetUEEOwkMh+dThizBRvUQdvkMSwc+KyrJ/5tQODVstHChjaFjIlAjeDnwJ3Vj/rJ20rkv3O30fpob+IzStJjVtt7H3oEMVdcPwqMjFEdoQVmetvBsX/KeoLHsPQkPFKNJ2p7p6wb+KGlDjwvCV1wA0ct0uQ161otz/soXG9vVJg+YfDk2cmj6nqqgsuwphoV3Cwx7l3bjgP0Ubsv8BwVVBycmiWlZUlr0DwLuq+BSCfxm2vO1KSto2NX3OvkgNind9TdUS4xKPGO6t9F5BRAnACXciIgIAeKc83UnFXowYJ9u9efNeAxD6gfB1b/GkK53ytwYnYp+ITgZFG3Pug9o9RbFEPa4PDybX7E494j5XoDmqOLoZnArettNSm7RBLREdv1wuo9i2rP+HoJllATqkHnGNALAYAGyRCaHTawI8l5dR8lVofbZKV4nTbzZUJeKvuEJsa+Kpdjoni8MMOmCr7AhNS/vvXtmf1vCUQeTro583UPR/cIjN7vJoV9ROuEOdYrcD0M+c04H2e3yf709z24hiz7oWGVuF40rngEo4xVJ3IvYUwNgEfzizYD0A9KjtlxoK06xG0Ybsfylkfoq6Hnea8I97fU3QQu85RymeVLHNyqjyttJ7BRElADdNJSIiP5dxE/yxh4mIWiVVdACkQEU2wrS3px52H4HibVW5B8c+977ssnVIrJviElHrkXv9gg8hDrGLAzHbZ5bdcpEoLgk9bEOKEt02gd0hyqx7mngi5/ICh1XvAGx8E5p0uGu7lp8viLDqWI3Iq5H3npXWIptERj22Rvi1DlIV7fnyMxe/76uWCwCZgQgbrtYhuEBEf1ttmG8Ubcw+LdH1HS+iHRcRdfyiwz7sO8UpPdGa7V5BRAnBFe5ERBRgXOD0k10RmdC2Slf8dP6kuK5cISKKt7Y+eagqSd+1FVkG0FuBXgBMQL8G5DVAFnfc61vpHGaBiE4oNooguLZuogyavSarq6n2hNCoDyL4dMeW3mVOVQmwK1HNjEQhZpPKxyE8RrQM0a+dwmgA0rOBot9ySrR8cjSWvMLeI04hOhS9IlXq2XeolxXl4sIWGdv6xkZhx7IDRmAvES8Ab1H5LT3FtC4B0FshZwA4D4LvQ5EWUuw7qvg1gNC44XGvr7FaZlycf1mgYp4R7ZC0xnsFESUGJ9yJiMhP7A4OMT2tB4omLASa7482okTgJo4nhwlDnjkAf/xlhoshOskdbG8uSz3i/mvI5KDHdHtyBJoTml8hs71er+1UlxrytjjEBBfID/IyFz4ev1a3TqK6TZ3jaFzllAgAxesmnKOwwsPFCPZ2OWhtr31qwPWOwnFYLotUtwlcFe3/8E+ksc1Pf+ZzAJ8DWF2b9tc1g5PbJHUqhWJ4cF4RjEYDE+Txri8WiRwXFVQ6h003HMNqGsCAaP8QOpFeT0TUNJxwJzpBeacu+C5cOh7QawGcAyAN/smmbyDYBugaeNrM8z4x9lC99eTOHwXR5WEHVAZ7Z01c91DBnLMtlVuhMhhATwAdoVjmnTVpTDTt/FXB/G4+1VuhGAX/KhcP/PEc18DAX72FkyLGZzzaxoL5l0N1HBR9AJwLoAOAZAC7Afk3gK2GbS+/f/akV6KdOH741rk9LBM5qugHkQvhjy+ZCmAXBLug+JeoblDLXu+dM/XLaOo82t4pT3eCy1UAQRaAswG0geJLCDbBMh7xPj3hvXrblvvMtyzDvkKh34P/59Dd4A8F0xlACoCDAL4E9B2IlMNnLfLOmeq4qZE3d34eROv7+bTLmzffBuYdS1FsgaFvQeXOespd4c2b53St/+wtnnR3nTbEcfyaUpc3f+5j8erT0Trj9T7Mm+sF5IGwA27r296npn4adX7T6tbQ67W13DuIiIjq8+O+pZVFZdkLAPwgOF1E70d43HDLFN/sSHVV1ex9sY2n00H4PwsepdC7i9dlLcy7sbTekA5Pl09JMc2asQqdUpBZcn1sPTn+GZ42f7fN6sMA2tU9opcXbhg/omDgoudCy9gu+37nsO+yIfhXSEfMPa87XXsAlxaXjR+al7lodXCi/1pX/zzatrfWsfWWX+fuYXVbL5bMyBu08O+R8t01ZG11Udn4NwCpM0EORdqsLdNSc/vNPpiI+o4ScZ7crsEpQOTQOgkdF41wXtH+oUmzNozvbgt+WN+5mq3dRNSqcMKd6ATjnfL06XC7ngLsEXBezdkLil6ADEVNldebN/fH3uLJCxp1rrz5kyxbn0DYh+soy+fOH+WzdRbC/+g5H8D5sHGrN2/urZHa553ydAo8rkLYOgHOfT0V0FMBXGMb8lNv7rx/Q+b/sXObvXPveuyuaqc6f1uwpGOVXfmoacoEAB6HWrtB0Q3AJSqSA7frXQAXRd3nvHnXwz973aPOAcGZAHLhsifNyJ8/9YGiic9E6PPpplifRtjMvlaa/yHnQzEWbtcfvflzf+YtmvxEtO1sDvEcv0S8FprYt2Z7H8ZLa7p3EBERRUVQDK074Q6HTTohWHPbDaVhm4bWumvI2urCjdmPiuL+kENnqcvzz6Ky7CdtGKtTxPXFJ67P9p9R2TXNcnnOgAvfg+oNplk9GECqAI4LIFq7qelzqgo3ZP9VBGET3SKysHBDzr0u2KVm5w5fy4GDvcXETwGd6FCVGmr/MTjhriFrq4s25DwN0btCM9uQhcUbs3/ms9zLfdY3+9t4Ol9mmtW/B3BxtG1v1WOruF4Nvb6oLPsjiC5VuF42RN+pNny7u36Nmv1dk04V0xqokB85lDZTvzh4JKH1AQBkl1PISsPAL2evH//z9vutL5zCvCVyXGz4/mk4T4XdWFSW/bDLZ/7F7Uo5UuWy0221HoXTPSOCVv16IqK4avlNUIgobrx5cy+G2/UWgJGILnRCV0Dmz8ibH74StmHDAZ0Npwkzp0CLYXl0MESXoP4PMO0AmevNnzfe8ajbeAyKiYg2TITIuYDO3FPZMcvpsDd3/jlVVtVbgEyFf6V9fIlmwP+TzB715PKo6mxv3tyo/1CIQjuo/G1G/vx74lhn08Vz/OL8WmiK5nwfun1JcQn106ruHURERFHKzyjZJsCrDeVTW4sbyuNzmX8A8K5D6TMA/MaAva1Gfd/0MLv5LI97Fwx9HaozAYxF+OrsE46K+TsAHzkcaieif7ZFdhh7D9aIhXchmOxYicgTuQMXvR6abMD+HRw2hhSggyqechvmV208naoA+2UAYauUG3ICjG1vqPxC1F6ltn6aZLoP7k9zV8O0tytkFoBODmW21LOfSfzqU30jwjlusQz5bH+a2ywqy9aismwtLst5KDhDosZlembpZ4C+FuHwvZbHvavaMA+J2qsAOSdSPZGcAK8nIooDTrgTnSB+lbfwNEBWA4h5h3iFemfkzR0XUyHR2wG4IhyMZtLsLkQ3qW1A8ZQ3b0GdTZe8t847NTAxHhe/njS3C0TXBVaaJ8r/gz/kS0OSoBL1T2Gjpaq/eqhgztnxrrcx4jl+8X4tNEVzvw9Nl9XkCfdWeO8gIiKKnqKhyfQdX3i+XNNQNXeklx4yDfNGAB/Gp2EnlumZpftdIoNFEBbqLiqC0h2uL5xWTiN34KIvVHUqAF80VSn0cQD1hr4LdhKOrU8Nvbc56nO7k5fDH+4yZokcFxG5H05L7x2pN5a6T8LXExE54IQ70QnCB/MB+OMgh/pERMbAtLohKSVVRCbA4SdqCvmb9/Yl7WM8rUJkpmEYF8O02riAswCZDrUbjLse8BlURiMpJRVJKakAboZ/Y55QHaHWT4ITxMJlCJ+0q4ToHW639uxmVCah0ugIsS4TyO0A1gOItIoDNUnyS/jjqTv0EbMNW/siKSW1Q2pKW0AvgeJhAPuj7Gew3aKYhEqjI0wrDZB74fRhTzDC6y2PFPbrA6g8IYqxhurlMPAtJKWkdm6zLwW2pwdEhwN43qGcy7JctwcneGdNLPYWTxJv8SQBHFd3mbXHjz5mTervLZr8g2PlELYSCcDrYeX8j7uB+I5fvOpqap+A5n8fun1mkyfcW+m9g4iIKCrVHnMR6pnwE8jT3vQKM5q6bruhdIdddehyhTwKiEP4jIgOQVBsWPZ1MZRpdaZlLPyvy5V8mYjOARDVNQXwDVTvzLuhZFx941AwcNFzqjoGDivdg9gi+rsvXjrvhwCSQg+qIGIYwdY2tt70ClMNvQaCUkT5RYSffKYiQwpuWLQ1kfXVmpo+Zx9EpwGRr319EjUueRkl6wD8GHDekTfgoEBza9zWn2JpM9D6Xk9EFH+M4U50AvBOeboTnHeFP+Iy7Mz7Cqd8HJT2zIz8uUdU5dmQvF1QU5UH4M/RnleA+x4omviroKRPABRGWbwahjXIWzj1g6C0Z7258z6C4E2Ern4XmeL1lv/E6003AUBtaRO+f6auColT7gPwVuDx5MNTZ/cyXe6fAqgKLuW9ZUEHwL4tQh/zHyiaNCskeRuAbb/KW/i4T32xrERXqH3TA7OmBG9E9Gtv3rxrAQwKydsW/9vRG0CdDVQDG16eX885vvA/dLU3f/4/A5uqBnVIj4sPb/Ecv3jW1RQt8T40XU0LKdNK7x1ERERRuyO99FBxWfYiBfIdDts+0w79nFev6cNXHQHw4yeez3nIkyzjAb0GwOUAToF/H50qAPsV+EiAt1WMTR6XZ+PU9Dlx+8xxPJuaPmcfgKmz14+/3xQjR8TuB8h3AXQB0B7AXgV2CfC6qpQfau9b/OO+pZVOgxOqYOCi52avyTrP8njuAHQE/F/YewD9HNAKFS3Oz1j82pPrJ54Khwl3UXxdX/2tbWwDk9xbn3g+J82TjOGAXgfgMvgXUnQGpArQQ1B8CgPbVLFO09o/N/2KQscJ9XjXVys/Y9HSorJx/1LI7RDpL8AZUKRF289EjUt+ZsmfZ60bV265jLsEGACguwI+AT4FsMqGWTg9s/Szv5VnxbqwJKHtJqLWgRPuRCcA8bhvUNWwD5WA/C1kwgwA8EDR5OXevHnvI3zidjiinzT7+Pz9Kb+Nta1BloZMtgMAvLMmvevNm7cKwE0hhzrii88vBvAmAMAwP4WGLGpWueqhgjlnO/UZAH759LTt8IeyqUPaWjeoSnJYAZW1D8yaGPGPsHuLc74C4PjT1wjWe+tOtte24O+Ahk64A4Z5Sgx1h9apsOe/BNFLQg58t/F1xlEcxy+udTVBi7wPbVd9q3Ia1ErvHURERDHJyywpAFAQzzpvH7ZwL4AnA49Gm55ZsgXR7kHjoCBj4cZYyudnlEwE4LRhaZjAxF+j2jZt0KLtAH4XeMTNtCGlXwPwBh6O3IY51PGASFQhPlpybPMHlvSK9TyB9s4LPJos3vUBQH7m4veBsA2MYxKvcQmWe+Pit+G8+OSoO9JLD6EJ79Hj5V5BRM2LE+5EJwCFOm+wKfaGiIUE70LDJs36eL1ew+v1NjyJJ1g2tnRsxBAtDZfXNyNXjTc1fMIdsO3vIjDh7i2a8rY3b/4HAM4LKnimZRsfefPmfQjIBxD7Yyjehspb6NXrg9rV8aE0dBV4LUOXxNSnBojCYbIdEOh+52XKrraR6npo+jPnWqY1GoJ+AHoDOBX+VUNBvwxwrDXFWzCzrbdweiw/bYy7eI5fPOtqipZ4H3rcTQsp0yrvHURERHTSKdw0brCo9KtxWb8JTIA6Kiq/pSd89oNO05Ki9tpEtpGIiKgWJ9yJTgS2nBIeUgOASpk3L8LCBOdpujbY3rMT6o+NCAAQ22nn9VgYTrHaAQAK2e7cQOkc9G81ZMEkW+0NADoFVwzgfEDPhwY+aQuAz7dXevPmrzPU+tP9s6a8VPeERlfH6yf4T7S9iYaKbndMV62Mdq9I75SnU+A2HrMsayok0saTDUltC6BFJ9zjOn5xrasJWuB96DPdTVvl0irvHURERHSyMdRIVsUvkkz3HYVl4+fD0DUew/5nu6/x9d40tIdhnG1Yrhth2ndDEPYrUQXe2+H+cn1LtJ2IiE4+3DSViEIkd244D6CG7k10Sxpyf9GE12B7LoA/lMWOBrK3AXS0LcaL3rx5cQ0lEjU1vnE+INHH6XO7FwKSh/BNQludeI5fq3stNCi69yFgpzinSxPCETVW67l3EBERUavVUSB3im2sMU33zv1pbtOAe59hG29A9FdA+GQ7gBqB3hHt5rhERERNxQl3ohOB2PVuABQTlxndL19so4kfWO2ekY4INELsQg1bPeudnf2Ft3jS3d7iST1hWt1EZZgofgH/BoxbAYSGrhAAv/fmLTh2/kjXT3FOA52IDwNRxeF+MHfONYCOdjj0jihGeOA+HT3/6/IWTxJv8SQB8Lf4NjT+4jJ+CairURL4PhQYjuvKDZevTYQazojqPK3y3kFEREQUtSqI3pKfuaiipRtCREQnD4aUIToBiBjvqDrMx9m40jt70uvN36IoqFwe8RDke45xKwzjvfqq9M6Z+iWA1YEHgECsc8t6A0BqUNZkEXswgCIAEMHbTpcPtowFMKe+czYnW1yDnK6Ly5as+2ZPdNoE6sLEtyqSKGPkBGns+CW6rmPq71NC34eCKsdQLuoKW1U+s2CmZ6eNq6OqtjXeO4iIiIgapgDWq9g/LMhY/FFLN4aIiE4uXOFOdAJQn7kJgC/sgOh9S7KWNBh6xJs392Jv7rynvfnzRySifRGM8ebP7R3Wltx5FwI6zCH/PnTvue1ovoKFp3jz5q16MHfuZfWd5L6Zt/wbQNgqXgWOrmrWI65NAKrDCosO9ubPmxKp7t/c9kyaN3/uH+o7f3zpaU6pIkZYSJoZefMzAfRPeJP8KsNSVLvUVyCe4xfPuoLE3KdEvg/Vxm6nMrZqemjal3abuwB0beh8iW7ziaioLLuiqCxbjz7Kb4nPryOIiIioXh32mKsEejlEfwjIYgjeAPA/AIcA1MD/Ge8DKJaqyv+5RM7JzywZzMl2IiJqCVzhTnQC8M6Zus+bN68YwG11DoiMeK9j1dYZufMeN1z21nbt2n5x4PBeAdqcAhsXAnJ1IETJhRAAaq92qj9BkqFSNiN/7o9SLHMjAFS5kgaq6l8AeBzyz/F600NDUQyzRYZ58+a9KYqlUH3F7TY+8NWYe9tZLtfhJHwbglsBnBVamSgO1P7b+8yEA97cuU9B5IdhZ1XM9ubN6wcYxUhKerdDMqwD+2q+DZc9otpn/T9AvgTw06ZciKgJ9jmtcjbFmvNg7twft+/Q5oMD+33dINYYhd6PZvtSVb4JW3kvOHNG7tzpSUnuJT9/8pZIMbvjMn4JqKtRfUro+1D1LTitrxf8xJs39z2Y9vPuFKOL6ZNcBe53yOmold47iIiI6CQzdmypBeCfgcdfW7g5RERE9eKEO9EJwgP3DB/M4QhfrXuVCuZZtoEDB6sABId8dgwL3ZzOUJVnK43A/LpjXBcAwD63W/9YTz2Xq+ByiMBnK+B24XADdzcxsCX4eZIPD9UkYTjCJ2QFQC5g56KmCgdqELpd6Zf1nymObCmH6M8cjlxni7x54GBVy/xuSfRNKMJiy6vIU9U+6ylv3rxjiYa7q7cwJ3Tz2CaPX9zramSfEvU+/O7BlH++17HqfwC+FXIoFZBSuF0wTcBxUr4BrfTeQURERERERHRcYkgZohPEvcU5XwE6FMBXLd2WqPhXsoeHsghnC/TWXz41eUccz77y/sJJrwYn/GLe5N0ul+tGAJ/F8Txx5Z01YT004kRzqO2ALE1og2rZsghAc26EGTZ+ca+rkX1K1PtwbOlYS4CHosz+GSBzo6271d07iCjhhi7dWjl06VYNPHYGHxu+dOt5Qcd0yNKty5u7fcOWvnLu0GUvLRi6dOv7Q5duPXK0PcteejHaOurrIxERERFRU3DCnegE4i2evA1uXAzoEgB2DEX/AehE7G/zXKLaFs5YJ9AsAJHCjQDAISgmPlA8eXHoAW9hzjeiRgaAdYi+rzYgc2FU5jgdvG/mLf+GaV0CxRxE92VAMxOFBzcDeK3+bHgPhjUQ0M+bo1XeWRP/A9F7EMOy53iOXyJeC43p09GyCXofPlA8aVbgi6r6vA7blQ7Yn8Zw3lZ272g5+Zkl1+VnlsjRR/ozzfIeI6JjBi97pafCfgUqtwA4D3V/fkNERERE1OIYUoboBON9atIuAOMeypv3bQuSDdG+UJwPoAuADgD2QbATqu9C8Cos9wrv7Fv+2xJtfaB48sqHb517kemTW2FgOBRnAvBA8CmgayDymLdwUsQV5w/MmrAJwCbvtJLuEPMmiPYDcBkEp0PRAcB+APsAfATFFtjGUu/TE96rr03eOVP3AZj68K1zf2mZyFHINQAuAHAKgFQAuyDYBcW/RHWDWvb6OF2OqHifmrRrZsHMa3ZabSdDNBvAxQDSAOwC8KEAS9VnzfLOmVpVJ+xJottVNPkRb8G8f0BRAEVfAKcBaF9fmXiOX0JeC43o09GyCXofemdN/pE3f+7zsOVWCK4GcCqA3QDeE2Ch9uw11+tNN715US9wT3ibiYjiSaC5ADrXPlfFb7TdvhlrhwwJ3/yciIiIiKgFNCLaKxERERERnaiGLt1aCSAl8PTL1WP6dqs9Nnzp1vNs4P3a5wqsWDOmb9ieF4kybOnWZxQ49usk27hi9dir34i1nvr6SERERETUFFzhTkREREREUVk1pu8HaMFFO6pIqnN2t8WV7URERER0XOGEOxERERHRSWbosi3psOXnELkagAuCt1Xx2JoxfUvqKxftCveMJa93TDF8ubboCFFcCH/4swMA3lFg8ZGD1bMqpqZXRd3epVsfA3Bn2AFb3hm6dGttW36+Zkzf3yaij+1s5Bx2yc9E7RxAzgSwRwUbbEMeWDe6T0z7ZhARERHRiY2bphIRERERnUSGLtuaCzU2QiQT/v1J2kLRR4CFQ0u3PtrU+ocve+nKJKP6HYX+SRQD4N8LwgDQCUB/AR5vm5r86sgV/+jV1HNFEs8+GooOhw1sFlUvIL0BJAE4XRSTXJa+MWTJS5cmog9ERERE1Dpxwp2IiIiI6CQxeMkr34XiCRz7O2CfKoZX20mdBDICgqk4Fts8ZsOWbO1hq6wVSC8AEGAXRIe1tatT1TAGAvg6kH6xZZorrysvj+oXt6vH9P3B6jF9BYqldQ4YetHqMX1l9Zi+Uru6Pd59VMH1AkkSw7o0yXCdIiL3ANDA4c5iYPH3Zr7uibY+IiIiIjqxMaQMEREREdFJwjD0R/Cv0PYTuX/NmD7PB56tGrpsqxeKRq9yVwP/B/+KdgCADfxozc3XrA48LRu29OX7FfokAChwWds9SdkA5jf2fE4S0kcD2c/f1L82zMzvhy7d2hfAyMAJenc7xXcTgMVNbDoRERERnQC4wp2IiIiI6KShGcHPDMtaWecodHkTTzAi6N8+V3JS3foNbA5+LrYE54+TuPfxg9U39Xm/bpKE1GFngIiIiIgIXOFORERERHQy6Rn0b/1ib8rO4INffZP8xeldamw0YmHOdeXlbuxGcFx2j11dc7h2U1MAgK11yojg7FjPE4V49/HzsBTBDgR1RW18K/ZmEhEREdGJiCvciYiIiIgIAHBWWhsBII0p2/XrrxWANpgxiPo3NG1Wjehjo64HEREREZ2cuMKdiE545SOH54mgKDRd9x30pFdUmCd7e+rTfa0AcwAAIABJREFUmtoai1j61RLXoHzEiCvE0NeOngsyMX3FcwvKbxp+tdh4+Wi6alb6yueXOtdCRORoO4CzAv+W7mlV3d4APqs9eNi1r5uoNGqCuXTsWGvo0q3bgaOrvQ9/uTsp7Y3pV/ia1uSYxbuPPcJStG6aGPhfYxpKRERERCcernAnIiIiIjppyKbgZ2oYdWKoGyqjmlQ78HzQ03and/YNb0p9jWxFvPt43tBnXz6/Tp3QkDqMjTHWSUREREQnKK5wJ2pmFaNGbAc0OLYoBPLwgBXP3ddSbSKi+Dne3uPHW3uIqGUZsP5iw5gMIAkAVPDgsKVb/ltlp7yUJDX9FfA26QQ2fgMD4wF0AQCIFg5durWT2u41Rw4f3teug7u7wugptgyAgcEqxgNrbrq6rKn9CpaQPtooGfbsi5N9pmu7WzANwMigo//e+Y3n2fi0noiIiIhaO65wJyIiIiI6Sawa0+9fEPwAtbHWFWkKY3WyUbNPBKugmAOgqrH1Pz+27w5DdDCOhXDpAmCWGObOdqnJlVDXx6KyGYIHoegD2K6m9ilUvPsoihcgWq226y23gd0Q/AHH4rrvMUTGt0DYHCIiIiI6TnGFOxER0XEm/bnnXofDJn3pz656xSmdiCgWq2/uWzj42Zf+Y9jycwDfB2BAsE2Bx9eM6btw6NKttzal/lU3X/PaiJVbLrRM1xTY9nARuUSBNABHAOwEsENFK6BGWTtz++tx6FKYePbRFhxoZ2HYYZf8zFDNVuDbAPaoYIPLcnlXjf3+J4noAxERERG1TpxwJyJqZukrVxUDKG7pdkSjNbU1UXgNiOhEtPama14A8ILTsdVj+raJVG7VmL4fIIov/p4b2e8ggMcCj7hZndU3K9q8je2jk9KxfSsBzAg8iIiIiIgiYkgZIiIiIiIiIiIiIqI44Ap3oiip12uUv/3GcAMYCcWlAM4A0BEKE4JdAN4U0Y1ueEqvWb58V3DZzSNHPKmigZ8ua3jd0F9WjBr+y7B0w+yV/uzazx3bsu3NwS4Lw1S0D4DuCP6ptsirsO0VAy67YqV4vXakPm0eNewxhdwZkvzpdStWfdspf8Wo4QcBtK/TFsHP05ev+m2kc8SrreUjh+eJoCis/n0HPekVFeYLI4cOMsTIBXA1gNMAJCmsy9JXrHkrUp2OfRw9IhOqKwGErnz7zCVWZv/laz5qansaKlun36NG3CnQsNWBtXnLRw8fZqjcqdDLALSD4GPYWKzieiJ9xYp9tflfHDo0zfK4bgV0HICzA8kfK2SF6Ul+NLO0dL/T9YiprQ1dk9HDLjEgd0JxA4Ae8L8G3gVkYftTTy++orAwYvzbzTcPOxemXGmLXiWQiwB0hT8ucBcoFIIjAD5V4B2oPo+0Q8+nz6lodAziWPoFxO89Hq9+xvueQ0RERERERETR4Qp3oihsHjmy1+a33njVUKyAYiqAy+CfBHNDkAL/5PsoVXncp+aO8pEjFpSPHnphItpSMXpYn81vvfGuYevzgQm1S+CflHMD6ADgO1CdBJFnN7/9xrbyUUMuTUQ7jpu2ngl3+ajhxYYY6wBkAegFIAkADNsdU6zrzaOGD3SebJeP3Bb61062N1d7GjpPxahhs0SxSqGDAJwKoB0UF0PwK4H12qZRo84GgPIRI66wPMZbgP4a/jFoH3hcItAHPL6qf9bmTZTyUcN+aai8DkUe/LFvkwB0AtAP0CcOfb1z45YRI1Kdyw65VC35SAXPCOSHAK4HcBH8X94kB96DnQFcLsBkESmVfanvV4wYkZ7IPsXbydJPIiIiIiIiohMZJ9yJGqCAqNhLAVwRZRG3iN4itlEa77ZUjBo+ESp/B3B+VAUUFwhcL5WPHJkRw2nCl8M2QjO1FbIv9REBch2PuTXqCe7No4YPVGAFwle2v23auLbfqlWfNWd7ojkPINPqyXKOC/bSF0cP6S2Grof/S6FIvu2CVaJeb2L+n5CW+rBAHkJ9v6pSXOtz6R/ieNYzYejqF0aO/H4c6zwenSz9JCIiIiIiImoVOOFO1IDNNw2/AsBVLd2O8tHD+wGYhdhDQbUVsZeUjxp1ZpT5mzzh3oxtBYDbIh0wbTuqCe7No4YPVEX4ynbFKy6fnZ7x3HNfNWd7mnqeY/RSS12vwb8quiFXVrz95sCmNsqJKO6JMt+0v990U7c4nrqNIfajcazveHWy9JOIqFmsGtP3g9Vj+krtY82YvqNbuk1ERERE1HowhjtRA0S1tyJsnvS/AO5M8tS8+jk67O9cXX2KYdgXGiLXQ3ELgG8FZx6w8rnbEJggrRg1YjugPeucA/LwgBXP3RepDQrIZsWjADwOhwtFjcc9SUn/qfb5TjNgTlbIvSF500TsGQAmR9HlJk24N3Nba+1Sxb0ul2e12+XaV2NVXQiVO12WK2JM+FovjBw6SBUrAuE6jhJgk52UMqr/ytJDMbSjye2JiWqR25aHIbLXJzpOBIX+ptfRAf7EP4vh+b1l25UC+7ZAeJk6DLWHAlgX1zYeU2HD/slpnrbv7K6pOcc27CehuDYkj0fVHAhgbnCiiqGieFsEZbC1HHBtd6nuPuDz7T7V7XYd8Xg62lbNFRDjp4D2D6mzz4s3Dz2r/7LV/01QvwA0/T0OxLef8WgPEREREREREcWOE+5EDVAYNaFz0Kp4Mn3lqrVBSV8FHpvU672v4q03RoggO15tqBgx4nsCDQtpo8Cf0les+klQ0qcAZlSMGmED+mBIo3PKsrLuirQ5Zt1qW01bAeCwujAgfdmqD4LSXkMUE/baucMgw9KlDpPtKw9Xm+OGrCitjuL8cWtPjLYMWPn8dDk2XsUVo4bfBuDysJyKdQNWrro7KOU3FaOG5wC4sG42Sci+AxD8K8mdMqRvaWllIOW98lGjJgusT8Iza1gbrl/+/NsA6ovvfwTAqo2jR291q/k1Qr50sG3pA/+XZMe1k6Wf8TSzLLufAbwYmq6QPxZkLvzpydoWIiIiIiIiajmccCdqgNvUV00XbASFYBLBpPLRw1851Z3yjwtKS2uC84vXa8MfC3xF3Brh0gyHaXAbHuuPTtnVRokYeDAk2Z1UXT0AwHP1n0yatgq7WdsKiOKx6+pObkft/7N35/FRVucewH/PmZkkELagKChqF2u1aLEVlYQtQRbJAgGSCFitC2D1ttb2032x0d57a2t7u9lFQaUuoCRhyYYCmiAwwbV1X1qrtUVUZIeQZGbOc/9IApPJzGQmmQ34fT+ftMzZ3ue88+Y1eXLmvMZqFQTpXeJReVj37b8mv7HR25sx+xJPNFTkDxL4xxHBi9DuCXeB/j7IEH9DQMIdEtHWM1ETyJ1+yXYAQN6aNe82Fhd9COBU/3JVDRnDppkzvwCDOQq9FMA5aF+9n3W0c/C3zKoM6330iXeizJOIiIiIiIjoeMSEO1EPxtfUvNdYXHQ3uu6ZfYEoNu/0tHgai4u2A/i7CF6E1Zdh9NlJq+tej2UMxspZKt2y2EY8jh2NxUVBegRfpG6Nfqrno2mfVrgnNlbAOrA2ugi76JJsh8gDuRd+8dqOP5r0Sh/jiZj68NfAMlHsC3Y2ncb1XJDiPd1KLNJiEFqQYX3Ph6g6iICEOyDdYthQWjrY5Wm5T6FzenN8I8jsTb9EO1HmSUSpb8mGeTWAFAaWWyeG3ZC34uNkxEREREREdKzgQ1OJIvCRK+NrgPwAQOAvmS4AnwAwVRXfUpG/qJrXGouL/tYwa9aUWB1fRQfHZiCcHEGroEnXlaWlDqDr1itBD5HYWOFstW/G5HgAoJqz9YUXhvdliJjGE0Ya8H5gmVUcCtK0NWf16p2BhaISbI/9uOjXYt8LUdXcU18tLzcub0s1gF4loQHAqsbyYbVxcaLMk4iIiIiIiOh4x4Q7UQTKKip8uWuqfzbMlXG6CiYo5GuA3gdgC4B/BekyWsSuayguzI1RCHtjMYgBHBE06x+s8NS2ttMQ2adiEhkr+p1+em8eatopcEH42V7RJzbOnHlq0Nbxjydinv37DweWGen+0QIAh7ttPZNghw8fDppYF0hbsHJ/DS+9MCPIw1UBYI0aZHtcGUNy19RI7poa+ciV4QQQ2wfTJsiJMk8iIiIiIiKi4x23lCGKQsd+7Vs6vo5oKCo6WYz+L0QW+RU7pX1VfGNfj6uC94KkUlszWr2njF23bn+vxw3yQFgAAxSQwCStFXtRJMtn4xVrKAfeeqv3yWTRb0HlV13LcK5TdENDUdHkvJqaqD8236d4TjAawfZFYu3UgGeDAsDHH7kySsoqKnz+hcO8zecB5pj8Q/KJMs9Yu2Hqii0IcuKIiIiIiIiIkoW/sBP14Ini4k83FBc9snl2/jmh2uTV1HxsHeYvQaou6l6k3Vb1KnrYhsUnG4OUprekOb8ath+AhtLSAY2zi25umF305yDVwVajZ26eU/SFLmPk5jpF8d2ejhXnWGNO9xz8nUDLg1RdIA6s31xQkBWkjhJIEORBoILW0oqKbiu8Rc2tCQmqR9F/j8d3nr245xARERERERFRr3CFO1EPjLUiBlf41FHWOLtoM4Aqa83TzrS2f36AAbuzgAEOb8uFxqd3BFlnGWxblN0AAh8IWvzUnKJlvkEHXstb1tgS2CG3uvr5TcVFLwD4YpcKwX83ziq8QOG416X62vvp6R+OxP7BLV7XGQ6VMRaYKp6WIgD9RfFYt0jUvgLpHrS1+NOmWbMWnpyW9uau1tZzrdGfARgb8iQlItY4mbSm9rbGWUVDIbg5oOoL1mXWbZsxY1o8VuZTZERlf7eH8CpOf2rWzD82iPl5usv1YWtr6yhj9EcKzEpOlN1E/T0e53lGHU+83d9QOtzrcV4pgokKnA/gJAADAexSwftiZROMrVw05ZHN4ca5e8P88Qbo1kYhv1w8dfm3o2mrClmyYV4xRK4W4GK0P9B3H4DXIFrpdGTcc23espidq3s2Lpgnqg+i+89iXiiuXTRtxUOBfVauLHXsy3IVAnY6INkARgDIAuCBYg8EbwPYYny24vrLH30xghimiOqGwPLOc/LA41dlthrvIkAXAPIZBYwA/1RoldPju/u6/Iojz4foPH8iuA4qF0JwKtr/qPsCFA9td392eXmIB1KnShyBEnWdxura+/P6BZ8xYq8QlYkQnKNAlgCDFNgvin9D8LyobszwOtZ+Kf/hbv9dW7Jh/q8B3BLuGMaLnUs2zO9Wvt25w1We1+gN1idW53HphgVfVejvA8tV5drF05YvCyz/Q0PpgDSv80CQoR5bNHXFjHDHimXcPb3//+cu7TfwoOM6iJQAOAft77/DWpx3w/QVb/QUJxERERGlHibciSInHXssTzRiYT1OnIIW/9pgXV7qXqYvATImoPAMa/G87B2IxuKizrKHctfUXNUxtDaqvQVinkD7g1qPHlVknsDO8wpwiqcFbUiDQft+MD3ts+DwaqPPJYcB9AuoukTFvrTT0xL152DiFWs8TVpbc8um2TOHQPVq/3IFLm1Jd9Y9Pm3a5dPXrw/2QFKKO9sIyFcCS1X0KwLfV9o8PohJ8ib13UT/PR7fefYmnvhoT4C57vR69ToI0oLMZ5gohkF0NFRuXrJh/iZr7PU3XPbo2/GM6+7HvjRi6UbfAyIIfNj1SQAmQGWC19u68N718y6/ftoj3R5YHK0wyfYWVb1i8bRHqrv1WT9v5j7BbwD9ZJA7ZhoEmQBGAphkHeaHS9bP3+D16eIbZzzybm9iXPr4Fee3Gm8lgM92Hq/jqBcK5EKfy3njPRuvKF485dFn76svHbZ0o/MBEVzu3xDAMADTIZh+es6bV/+hoXTOf+VVRPWci2TEkcjrNBbXXnlDrvN074g7Af0aII7OeXdOX4BBEIwCMEpFrj7ssi1LNsxfIdb+38Lpj74SbcyRStXv954kMu6lj19xvh4yFRCcG1hnjOV2WURERETHKG4pQxQ/ag1+HlhoVVf2ZrDctXWbRXUhgKAryHpjQl3dHgX+GElbgd4FIKJESTxijScBVPfsv16AtUGqx6dnpte4S0sD/yhBCWD3HawCEGlC6I9IgWuuN9/j8Zxnb+85sXbf4/POSPM6nwf0KwDSIuw2yah5dun6K8fFKy4BTjMOXyPQLeEZ6AIr8kh5eXmffnZasn7+fFF9CN2T7QdhURAs2b50w4KfisgaQD4Z8YEEU51O+ds96+dPijZGgZ6pxjwO4LNhmp0mamru3lB6pi/NuQ7oSHKHiSfd5+i2OjnV4kjkdRqra2+kb/h/o31lekQPGweQAeBaOExN5NFGJ5Hn0ZienwcSqcS+/0eu727JdgBwiJMJdyIiIqJjFBPuRD3Ira5+G6ozEfCg1B7sF5FrJ6+qrgusmLy27nEFgu333qNJa2sfsGrGA3g5im57FfiV0+KGYJXprowfI/wWLlYFP5+4pjZwy5WExxpPeY2NXjvkwDwAT3arVOR5PK2r62fMSE90XCe6vMZGr/gwE8Cb4dqp4O6PXBlRXaPx0pvv8XjOsy/3nFi5d8t1A30i69C+XUJ0FFkqdvWf1s37ROwjA9q3KYk4rgkjx785rbdHWrJ+/nwIHkT3xOhua3XKoukrut1/7tk4/yaF/gi9+yDQYDFYfc/GK6I972UAToug3akGzpegwZ5X0p2qfPnP6xd8JlXjSPx12vdr794t1w1UlZS493VK9HnUbvtx9U4S7lNhr28vV7gTERERHbOYcCfqgQCau7a2JndNzQS18hkVfB9ALYD3ABwG4AOwB8BrAlQBcpPCcdak1dUhE1y5a2quFeAKUdQBeB9Aa6TxTF679ulJa2pGi+Ayhf4Wim0AdgA4DEULFB+IYiuA31sjhc2t3uF5a2q+Nb6m5r1g4+VUVBz+KC2jUIFrBXgCwE4AHgD/AvCgGozLW13zPenFbhaxjjXe8pY1tjitFAN4NrBOodP7pzsrnlu82BWkK8XRpJqad1qbWy+C6HcEeBrAfrR/z7wL1UcgMi1vdc1XyioqfEkO9YjefI/Hc559uefEgm1u/nbHlhaB/gXgOjjNGQcyvf3F2gugem+QdsOcDrkzjiEqBL+CdX5q8B5vuliZBCDo9hAKzO3NAZZumLcgRLJ9h1g76Ybpjzwd2Oe++tJhorgj+IjyBGCync70fk5nepaKzEf7/TUw4CxR+VX0EUszRG6w8A5xOr0jRPDbEA07HsArL4iRSw9kevsb1YsBvBVsUAPMSdU4knSd9una87U2X4Du28IBgl8Zh+Nc23Iw80Cmt7/Xq58EZK60f0JmZ7f2ABZNXfGNRVNXyKKpKwTQ2mBtrBPDOtv4f/nv357o8yhqY5JwT9Z9SoCnRTDDwjvEwjsEohMBrHRak1q7pRERERFRxLhygoiIiOLmd/Uz0vu5huxE+8MG/X0kRi5ZeNnyfwX2WbJ+3lKIXB9QrCr23MVTHj2SQI3FQ1PbB8YvFk9b8V3/sqUb51+uinXdGgueXzRlReCe+GFjMbB/VcgD6JZs13es0amh9n6+Z8O8Hwnkp90DxjOD93onlJVVtHVp/+T8UeLD8wCCfBrHfm7R1Edf79I+xMNKO1y3aOqK+ztfrFxZmrYvy7kLwIBuLQV7HG3ez/o/vPSe9fNmi8iqIOOuXDR1xRWpFkcyrtP2xn279oKfO31n0dRHAh+UfER5Q67zNN9pJUZ1/sKpK4I+hHnJhnk1gBQGllsnht2Qt+LjUGPH8zyGfGiqyJcWT1n+cGB5NA9NTdb7D2DTYc/e6Tfnr0voH0GJiIiIKL64wp2IiIjipl/akInonsSCKpYFS2IBgKh5IFgxrGNGkPK+OpihztsDCx2O9EYE+2SPyrBoBhfo5cGT7Xjda3wTwj1oUVSCzlcU/x2YbAeAxZNXvApBRbA+Kiaac/fh4D3eLu9Bx/H+GjQei/v9k9wA4HL5moKOLDg5FeNI0nXa52vPeE2Qh+LKafdsXBByX/jyvEbv4inLHwmVbO+LZJxHE4MV7kl6/xWwNzLZTkRERHT8CXxgFxEREVHMiOpoDfKBOhF8Z8mG+d8J1kdD7GAlRrutLI+B566e/uChwMJr85a1LNkwvwXdtuvQ/lGOf363EsHz1oHLb8yrCLlSuKPd54MVO9K83ba9OhKd4hkBvtRtKBt8rBD+WlYWbOsi3Rfsw5Fq9JnAsraBWbvMniCLizWq85ewOJJ0nfb52lt4+UP/WLJ+/jMQXOJXnC6qG5ZsmL8dwCuqeBeCV42VFx1paS9dm7dsb4TxRS0Z5zEWe7gn6f1/MfBTJ0RERER0fGDCnYiIiOLGqgyTGG1gpyqnxGYk/0ERdPVqh8MItj92H4nV394w5ZGwyfb/c5f2w6Eg26YArf/aNOojBF/IDoG8F/SRG4JoVuZ33wu+fZBg23PAqmwPLMv65x7Zl9XnHzMTFkdSrtNYXXtirwHMEwBGBNScDuD0znmpUXi9rViyfv6rCnkwQx13BUv490Uqfb9nuAaK9R6OqG2S4n4pNkckIiIiolTDLWWIiIjomCCwg2I+qEG4xHdLzI8HQEWWLt0wryAeY8eEYHeI8uAP7LXdz+GhYZl9/xkzVeKIUsTXaYyuvUVTH33d0yqjALkNIR642oVglIje0Wq8zy/ZOP/USI+TaJGeRxEN+ocJe8gTzfZFMRPFfSr49U1ERERExzwm3ImIiChuBPgo2TGEE3Y7CoXt+xHkvSCFaQqpvGfDgumhen0zp+IwgINBqtLPmvRqyBW0Cj0zRMXOoOXBmsZgi45YSGQcybhOY3nt3VS4fM+iqcvLF01dcTac5gyBFgr0mwB+A+AxCPYE6fZZVfxvdFGHl5zzGPyTACre4N8LQSQlbog30cckIiIiosTgljJEREQUN2rkRdHueUWBfG3h1OV3JSGkhFJgpYG0KPRHAVUZAl295PH5hYumr3gyROeXIMgJLPa1OS8GUBOsiwguCbqjjOiLUQd/AjmertNFeQ//B8B/ANR1lv2ufkZ6v7QhFVAU+bcVwWwA18fq2PE8jyo4HHzbdDM4aCkwKdK/2BxP7z8RERERJR9XuBMREVHctLTt2Qyg257bCv3G0sdKh/bU//6GazKWbFhw9T0b5gdPSh8DFk5d/mMAvw9S1Q8G1UsfXzAxWD8VXRd0QIMf3v3cYldg8ZINV5wHRWnQsaCPRRHyCedYvU7LG3KdSzbOfyLUNdTp5vx1rVB9vluFIuveLdcN7FYuEnzz8zaE3aYlrudRQ2zBIzohsOje9fNOU8HXezpep2P1/SciIiKi1MQV7kRERBQ3N+eva71n4/xfi+LWgKpPqcP11yUb5v/JwtRliOP9dxzv7Tvz8LAsn8N1Jhy4CKqXeb2tMwAMFGBvMuKPlYVTVnx96Yb5gyD4ckBVphqtu+eJedMXX/aI27/C6fHd7XU5vy1Alz2hFbjU7Dm47t6N839sHOl/PXyorZ8rTS8H8EsA6d0OLqhZNOXR12M9p+PJMX2dKiar0clLNsx/C6KVCkeTEX251Xh2DduJtn3D0k4Rr2+aQm4J0ts78P0Dzd2L5aNgD981Bj+67/F53x+wz/d+WVlFt73043keLTx/NcF/dbl8yYb5/+3weH/rdGQ0tzhsnlXfrwH0mChPRNxEREREdOLhCnciIiKKK4/DeyeAV7rX6JkAfmZgX2pTz8ene0d4fC7nRzD6HFTvBlAGoPvq22OQCHS7a8dCCFYHqR4AK+uWPrHgEv/C6/IrdkL1u8FH1Muswu31th52petuCJYDOK37gbFHYb8Vgykc946D6/QcqPxA1Nao1XfTvM4D+7KcrfDafyvkXgBDgvTZEixxHnQ1fLsrfUbe25fl9C7ZMF+XbJivSzcs+Kl/g3idxxumVrwH6LMhqn/oczk/ajXeg6K2BpCzQ40TynHw/hMRERFRimDCnYiIiOLqv/IqDnqN93IAbyY7lmQqz2v0Hm7bOx+KDYF1AgxSq4/f/cQVX/QvXzztkT8L5L8RbLlxz/aKT4oXT3n0rd7GfCI5Aa9Tjxr9YbAKpzN9NYJssRKJeJ5HEbkVEX8vaHk0Y5+A7z8RERERxQkT7kRERBR3N15Wsd22HPyiQn4NSJAtLEI6CMFS47O5cQsugW7OX9ears7ZULiDVA8x1my497ErRvsXLpy6/MdiMQvAP6M41ONer35h4fTlT/Up4BPMsXadluc1etXoOAgqAHgi7ynvqUh+4DZGna7NW7YXotcBaO1NXPE6jwunrHgMwDcB2DBjHBDo9W1O36+iiRk49t5/IiIiIkpN3MOdiI5ZRZXucy1wZF9iBdbUl+TMTmZMfRXPOR2P5+tYUVDp/j2ArwI4WFeSM7CwamuJqlQAgMJeXF8y/rnkRpgYNxTVNAP45h9rF/zUlS7zAB0H4IsATgaQBaAFwD4F3hLgRRXzhMvh2nht3rKWZMYda1dPf/DQ/Q3XFHi9rQ0ALgyoHmodZsPSx6+YvHD6o0e2t1g4fUXNypWl9fuyXIUCnaZANoARaN+n2gNgN4C3BbJFRSsWTVnxUsImdJw51q7TjqS5+4+1C7Jc6SgCNBfAFwCMBDAUkBZAD0LxLgxeUsVjmjWg+oYx94RN0C+a8kjlkg1XvKqQmyAyQYAzociKNK54ncdFU1f85t7HrmjwOczNAkwCcJoCHgHeBVBj4b3nhqkV7/2hoXRApLEmIm4iIiIiOnFIsgMgIuqt4zGBzIT78YkJdyIiIiIiIqITA1e4ExH1UkGl+1kAYzpf97etAyvK8g4mMSQiIiIiIiIiIkoiJtyJiIjirK4k52sAvtb5unbuuErwU2ZERERERERExx0m3ImIUkhNSc4bYCKWiIiIiIiIiOiYxIQ7ER1XSle6+x1yyHdE7QJAPgFgtwrWWyM/eWx29rvB+kxZ+dzgDOO53orOFMX5aH8o2n4ALyvwaPOB1nsbr8078jC0wkp3jQKFgeM0m/QDBZXuI68PndTqaszL8wbIel0UAAAgAElEQVTbOz3Ttl512KT/UIESAGcK5IXakuzsSPdZjzbmWJ2vGau3ftp4zTchmgNgOIChCv1QIO8C+pQVrb305XHPlJeLLaxyf18V/3tkLoIr6+fmLA+cR7pp2wGgX8d8X6ovyRndl3lGc74LVm09H1Ze9m+rLebLJsOWAygFMAzA2xC9r79v+28qysp8hVXu2aq4BcBFAAwEL6viN/UlOSuCneOChzdnIc0shkEhVM5D+0Mu9wH4B6CPO1z6x+pZ498P1rdopXuSz+AH0v6ATIdAXoLirtrS7IcLKt2HAWR0NP2griRnRGD/2J2/wVccduy/RVW/DOBsCA6JYpuF3FZfkv10sNiJiIiIiIiITkQm2QEQEcWKUQw6ZLBJVMsBOQdAGoDhorja4dPn81duvTCwT1HV1ovTTOvLCv2VKCYBOAnt98YhACYIcFf/gelPz1rzzBmxilMgg5tNxhYFvgfg7I44IxarmKM9X4WrNo82PnkBojcBuBDtCfc0gZwBYAIgPzRqmp4btW0iAHjgXQbA63e8LwXGkG7a5qIj2Y72SSyJ9TyjOd8CGSwZdjOAbwAYCSAdwOeg8stmM/Lewkr3z1SxCsBEAJkA+kFxiQDLCyqbbgwcr3Dl1mykO16FyB1QGd8xB+mYwxhAfujzmNfzK7bOCuybX9V0jTV4UoBpAAYC6K/QsSr6UEGF+9fh5hzb84eBzY69T6jqzwF8DkAaFFkKzBDopoKV2y7qKRYiIiIiIiKiEwUT7kR03FDBZIGkifFdmGYcJ4vIdwFoR/VQMXj0orufc3W2L1zpPt2qrOtIGEOAjyBa2N+2DlRjpgHY2VH+eZ/Xuza3ocEJALUlOUV1JTkC4Dn/4/e3rQPrSnKk86sxL8+LoDQP0CFqMMO2mMF1JTlSW5KdHckcextzLM6X+hw/AjCo/ZW8CCOf+2BXWppXvKeJxaUQ/RZEtyh8PgB4fO7EHQrUHukPTJ25dtup/jGI4kq/l4e11fdwrOcZ3fnWPFG8b6w9y+eQTwJ426/yywp8T4A70ozjZIidDL8/KED1J+XleuS/q7PWPHOGOqQOQOfK8/0imNNq04Z09N3RUT5IRB6dUen+Qmffokr3uaL6Zxz97/QBVS1utWlDRDAHgoU4urq9m9ieP1wGlQGd1wlU/uhXly5Gvx+mLxEREREREdEJhVvKENHxxWB+7ZwJndth/KKg0p0DoGP1sJwz4mTPHACPAoAafA/tq34BABa4pX7uuLqOlxsKK5tuVeifAECBL/TfnTYfwIMxiFIVtqR+zvjnem4a0DHWMUdxviA490g/0bcufin7zfJysWhPHO8A8AyAX3Ud3i5RmOKOl07rsfMA/BYAZlRtG6lqc48MCVTWXjlhTxzmGc359qg6r60pu+QDAMiv3LpWIN/0q3+9tiSnM8HcUFC1dVvHynVAcOrzn3vmLADvAIDX4/seBFl+87u1dm7O6s6+hVVbb1aVio7X6Q7gdgBFHfP9BtpX13f0lfK60py1HS9XF1Y1/bRjxXnwCcf2/FmftfMeK5nwJgDMXvX0rW3Wd9ORY0HHhIqDiIiIiIiI6ETDFe5EdDx5o25O9utdi2R119d2it+LmX7/9jjS09b6t1SDTV1GsuLfvi/eqC+JPtneIZYxR3W+FDi6z7ii9NkL3B8WVLrXFFS5by+qdBfPXLvltMAD9LPvP67Qfx/pJriq898O6AL4/XdI1S7x6xrTeUZ8vgUv1Xck2wFAFB91qVc83uW1lQ+6VDvbBh0dS7vs8+8TU+X/up9vSDX8VsgrMCX3/obOVev+1ynEmi7vi8Jb2cNMYnn+Xn2sbPybnS9Wz7l0F4A2v/rBPcRCREREREREdMLgCnciOp5s71Yi2H5kkxQAanEWAOQ2NDixCyP9Wrpsa9sh/4eewvp1bB/r7JhEqfhXb7rFIeaIzxcAGKBe2/cT76iUkwHMgmKWBQCP0cJKd53Peq9bVzZxJwBUlJX5Ciu23qeCn7T3wUUFq5rOq5uT/bqq+u/p/kZdybgtcZlnNOdb5cMuw4oc8j+SGNnRtTmc4vfaeo0AQefgG+B7r0vfirJRbQWV7g8BnN5RlDEws/8ItK+Q999XXTMwoMt71d839D/NZp+ifT/4LmJ9/gT4T5Diw4jy2QNEREREREREJwKucCeiE9KwnTu151bdDIjFsVXQ0pt+yYwZAGrnZv9Oge8A2BWiiShQaMT5x66Feh8A35ECtV+aWbnt8wAu8Gu0FCIKxH6e0Zxvhbb1pT5e/rnncMTnJNbnzwKt3QpFPb04BhEREREREdFxjyvcieh4cnq3Eu1aJqZ9tXNFWZmvoNL9b+DICu5DH+xKy3r+hjEpm0iMQ8wRn6/2F6L1wJ2lK1/9bYtj72irZgxgLwDkYgBH9/EW5PmPUVM2/r3CSvd6BWa0H0Ou9MH6r45usz7fA3GcZ8I15uV5Cyrd/wFwZkeR46DjzBHwWy1euvLVtGbs83+IbMuBQ82dq+DfA/Dpjn/LyFPt8OeBI1vzNDt2j4Q6uq1uB46P80dERERERER0rOIKdyI6npxbsKrpPP8ChRZ3bWI2dv5LgFq/iszhQz1FUR7vsP8Lr7N/eqiGsRKDmP1Fdb46VZSNaquZO+7ZupLsP9WVjLupriTnYqhW+zUZmtvQ0PUPugL//dnPAvBVv9drOregOdo8pvNMDhX/OcChdq7/68OOvTPh94dvATY2XpvXAgAKbPBv6/N6Z/m/FjhLwh36uDh/RERERERERMcgrnAnouOLxYrCVZu/7PE6/u0UXAfAP1H59x0fu1b5tf0ZDOYBOAkAIHpPQaV7iFpnffOhQ3szBzlPU5iRYmUSDGaomJ/Uzxl7JBGqgndEMaHzdavPVzKjvn7Zuvz87ltwxG5+fYo5yHgRn6+CSvfdANKhUm3E96Zt1fdt1oFmx8Eho1Vw4dFu8lJjXp7Xbxzs+DitdvhJbR8AGN5RlHG0ufgn4+MzzyRwuhx3eH3e+VBkAYACtxdWud9r8aU9me5o+aKq/M6veasPuLXzhbX2Nw5jrkHHeVLB7YWVW/7ZYjO2ZjjaJqvqj8Me/Dg4f0RERERERETHIq5wJ6LjhiiehGirWsffnAa7ILgTRx8quduIzPPfVqO2LGe7EZ2B9u07gPbk5L1ivDsyB6YfhjreFpVNENwORTZgHf7HcyhWdzm+4M+meUhLQaVbCyrcFfGYY19j7hJvlOcLiqEAvgzRKgvzCtIdu03zkBY1eBpHt05pNla/Hnis528Y4xFgWZAw/nnxy2OfjOc8k2Vt8SX/Fp8WAOjcJmaQKlalm7a9UPMkgBEd5fshUrauJOevnX0fKxv/porcCMACABRZClOXbtr2qmIVFEsRbG/1DsfD+SMiIiIiIiI6FjHhTkTHDSvY39+HXBUpF+BNAG0APlDBA8Y6xtTMzX4hsE/N3HHPOlz2fIjcDNUNAnwEwANgH4A3ADyhoj9WyNhM73+6rACuKclZA8g1EDShPanam4dVRq0vMfuL+ny1+RYr5ApAlwnwVwAfAPBA8T4Ezwvkdw6L0TVlOZuCHc9Y3IvAc6Ryb3m52HjOM5lqy8Y1odU3SkS+C2Az2h84awHsVeBZQP/H4bLn1c3Nrg7sWz83e5mxmKzAegAHAByCoEkFVzrS7K0A/LYw0v2B/Y+H80dERERERER0rAn6wDUiIiJKXYWrNo9W6/jbkQJFXV1pTmESQyIiIiIiIiIicIU7ERHRMUd9jmu6vIasSVYsRERERERERHQUH5pKRESUggoq3D+GYKQoVvqMeXOAz+5qNeYzPtEFUL35aEt58cPdrr8kL1IiIiIiIiIi6sSEOxERUSoSDAKwWAWLjVo0GwCwXXfBFzQ5nL6S52/I9gQfhIiIiIiIiIgSiQl3IiKiFGRbzE9Nhr4C1VIIzgFwBgAvgJ0AnoXKo/3tv9dWzC3zJTdSIiIiIiIiIiIiIiIiIiIiIiIiIiIiIiIiIiIiIiIiIiIiIiIiIiIiIiIiIiIiIiIiIiIiIiIiIiIiIiIiIiIiIiIiIiIiIiIiIiIiIiIiIiIiIiIiIiIiIiIiIiIiIiIiIiIiIiIiIiIiIiIiIiIiIiIiIiIiIiIiIiIiIiIiIiIiIiIiIiIiIiIiIiIiIiIiIiIiIiIiIiIiIiIiIiJKGEl2AERERERERHR8yK9wF4qgJlS9qiyqL81emsiYjmU8n+2KVj79SSt2PqA5EIyCYDAUWcHaCnBHbUnO9xMdIxERUSdnsgMgIiIiIiIiIgpUurJhQLMj/ZdWfYvhv2BQkxcTERFRT5hwJyIiIiIiIqKUknt/Q0azSa+BIrcv4+RXuv8kwFdC1at1jqgvu+SDvhwjXo7l2ImITmQm2QEQEREREREREfnLHJD2daBvyXYiIqJkYMKdiIiIiIiIiFKLyNeSHQIREVFvcEsZIiIiIiIiIkoZRZXucy1wesgGgj0CXC+taZtrFoz5OIGhERER9YgJdyIiIiIiIiJKHapnQiRci7tq5+asTlQ4RERE0WDCnYh6rWFu0bniw+t+RWty19TMTmQMjbOKDkOQAQBQfJC7tmZEKsWXSnEQERERER0LfGKGCDR0A5W3ExcNERFRdJhwJyIiIiIiSjHTq54a4YBjigEmqsoXAZwMIAtAOoBdAD4W4G9WdIOjNX1dvLfVKFi19Xy1slAguYB+CkCmQreLmDvr5mb/vleDqkpBZVO2CBYAyFFgBIChAD4C5O8CXWtc5pHqWWM/7M3wpSvd/VoMpiswRSGfA/QzEGRCMQiAR4D9ChyAYK8qdgn0bYX5u4h9S9Tx1o5dznefv2GMJ7pjNgw4bDLyAM1RYCygpwGShfb3rgXAxwq8bARNVhxV9XMufas3cwulqHLLKJ+aKyGYIsBItF83uyB4D8Djxue4v6bs0nciHW/2qqdPalHPZ4w6Pgux5wDyGUBHQGUAgEEAhgAYCMACOAhgnyjeVcGLKnjO6bQ11bPGH4h2HqLWhF/hbn3RjhkPybjG4iHV7jeJkGpzjss9loiShgl3IqIU11hc9CyAMZ2v1ZUxMK+i4mASQ4rYsRw7ERFRMhSs2nq+qnxbFPMApIVY4zsCwAgFLhCVq2xaW3N+5dY/q/Xdsa5s4s5IjpNf4S4UQU2oelVZVF+avTT3/oaMzIHpd8LiJgEM/FYdC+QMVf10VBPscPnqpk84qpqWQnBZkDmOBHSkAnk+j/1pfuXWH2Xa7X+oKCuLKMk6o74+XZqHfKMZ+B6AwR0z6vJ/ABwKZAA4BQpI54yggAoUFiOGtt4GoDySY85a88wZXq/35mZgIaBDjtZ0SRoPADBAgE+ookjU978FVe4mQO6omzO2BiJhlnSHV7T8uZNtmufXFvqlIHnq4VAMB3CJNb7vFFS6/7dubvZPIzlem/V9bGCAjvMSZE7+0gGcpIJPAZgsCvg85lBBpftRh8v8INwfTjr2bH89VH138mBBpfvB7sX6sajcpkDECUox3h0Fle6Q9YcOtPZrvDavxb8sXtdYYaX7q/GO3V+i7jcFFe5fQ3BLyAZGL6ibM+6VUNXFqxuGeHzpe0IfQZfVlYy7NqJYTpB7LBEll0l2AERERERERCc8VSmocH8LVl4QxdUA0qLo3V8g33QY5ytFK7eNj1VIM+rr0zMHpFUD+CpC/O7YwzLkoAoqtkxw+PQlAJdF0HygQH572Ix8oHTlSkdPjWc8tG2Qac5aJ8DPcCQRGl/5VVuv8nq9rwL4FtpXfEdOkQ3VtTMrmnqdVCtctXm0dbW9AuiXImieDuC2gqqm3/X2eFHKBHCdz2NfzV/lvjxBx4yrZFxjMZeC95u4S8E5x+seS0TJxxXuRNRreVU1byDMEpdkS/X4iIiIiACgvFzNM1Xu5RC5oi/jKHCKGvtEYdXWK2vnjqvsa1zmUNb/QHRqX8fxJ2K/CJhfon0bkogpsKDZjGwBcH3Y8fvpb6Ca15cYo1FY6b5LFf+VqOMFEtHRquZnEJwcZdevFlY2ra8tyQ65AjfGThKLqvzKLZPqS8Y/l6BjxkWir7FYS8X7jbHa6093RCIV5wzE5x5LRKmBCXci6rWeHgYarH6YK+OKnZ7WWwD9MoCzARwCsM2quW3y2rVPBztO48yZeTD6fQBjATgAvAjg97lralbEOj51ZVxl2lp+qIISAGdC8ULu2prszgYbSksHu7yHrxeVmQqcj/Z9/vYD8rKIfdQOPnhv3rLGkB/bDGbT7JnXqeoSdK5qEGw31kyzYn8OoDCwvXhaDjQWFx15rXsPuPIaG73xjBEAnigu/rQDvm8CkgPV4RAMBfAhIO+q6lNwoDb38xc9I+XltrG4qCZRsTfMnnm5qK47cgyVP09aW33jkfprcjNk78DDflH8LXdN9RcCY+vVsaO4hmL1/UBERMefZ8533ynoWyLIT5qq/KVw1ea/186Z8GJvBxGDy6Ba1lM7VRvl4ga5sec2IV1XUNFUV1eavSpYZVGl+1yrek0fxo9KflXTT1Q1acn2Dl89utVLdBT6cyD0lhdx0F9glpWX6+fLy8Um8Lgxk+hrLB5S8X7jtc64JtxTcc7xu8cSUSrgljJElDACDNzpaXkC7T/cfw7tH+PLAjDDiN30ZHHBRYF9NhUXXQ+jGwFMRftKqP4AsgEs31Rc9OsYBzhYPC1bVPA9tCc/u3zMsHFO0cUuT8vLUPmVApMAnIT2++gQQCeoyl2yb+DTm2bNOiPSQzbMKlrYJdkOvC1eTJi4du1rvZlCPGIEgCdnF452wPcCgJsAvRCC4Wg/P2cAOkEEPxSLpsa/PTexN3HHM/aEHruHa6hr0+i/H4iI6PhTULW1QCDfDN9KHjLWTOhvWwfa/nszxPguVODP8N/st6v+as3K3IaG3i+wUp2HVPx9UfQPpSvd/YJV+YBihPp0o2CPALdYa0a12rQhdXOzDVp9Qx0Wn4FoIVS/B0g92h/82aOCqi15ohrR/u4p7LzClVuze24GANgFyEOq+IqxZoJYjGy1aUPqSnLEtKUN81l7rhrMAPRPAFrDjDPquQuaZsUg9qRI5DUWD6l6v3EaG7c/wKTqnFP2HktEMcEV7kSUMApcBsjfrNgLLVz/car3dgA3dVSnO2C+D6Cks/1Ts2Z9zsL+EUd/ENmrgqu8zozNrrbDE1XkQQgyYhhgHoB/qciMfi0e99h16/Z3Vj1RWHg6LNahPRELAB9ZI9eJI32TeFuzofowgGFQfF7Frm3Izb3Ef+V2MJuKZy7W9l9KOuf3ijGuaRPXrNoBALlraoqAyB88Go8YOxmYHwE6qOPliyJ2fuaw0//R/PHHJ8O2naEwExRaLKq+ZMeuEt1HUmN63sJcQ92bRvf9QERExyFVkaqmn4b5D5dCsKhubva9AeUvArixoMr9VyjuDt5Vzum/O+NLAJb1NUxRPKmQP6g63JnI3N2CPcOtw3EOVEshCPnfuh78UxS3WXWuz8S7O/c7hp/iVNc0QH8C4JNh+g0/LDoPwP3d4oR+NlQuVAUL6ubmPOZfVgfsQfvXP9pf4ucX3f2c69RhbZeJlSs1VGJUVbCq6Y4I5ngY0GVqHKu98L3YltW2u9/2fv2RhpEO8V1qRWYLMAOx+b18PxQ/9TmlUtL37HA0Dz1TVW+B6E3hOqkxkwE0hWmyVVXvzNTttaEeWluzYMzHAD4G8CaAxwoq3A9B0IAQCw8UUgZgdUSzSjEJu8biIYXvNz7jiE/CPYXn3GWk+NxjiSiJmHAnokSy1mLe5OraNwFg4+zZtzrVe+SXAPVLzAKAhe8WQPx/UL81b3VNbce/axqKi8oFiOUqd1UrJXnV1d32lXQ68T09mpAFgFsmr6qu6/j3hobZhbeKyp86Xn9BhgycD+DBUAfaNKvoho5ku6D9f552udrycypqdvc2+FjH2IXquX6v3po4+uI3pbzcAtjR8fUMgF+lQuyq0X1EOcbnLeQ1FERU3w9ERHT8yV/99BQFum1z5ueBurk5gYmgI+rm5txTUOkuBTAlWL2ofgd9TAYp8P260pzA5PJ7HV8beznsy2j1Taq9csIev7IdAP4ye9XTtW3W9xTaP/0VPCYjixAk4a6Qk0LtveD04h+RBPb8DWM8AB7r+AqqYNXWXKi5JPxI+paBzKopGfdGQMV+AK91fN1ftHLLmdY4/sfn8PYl4bgXRifUzRn3il/Z3wH8V0FFE8In3fWL4QauK8mJ+gGRdaU57oIKdzUkxMIB1QmBRTUlOV2evVRQsXUeRMJsH6lX1ZWMeyhMGHd1/iO/0v0nAb4SciTrHFFfdskHYcY62jbO11htSc5diFPsqXy/idce7qk8505xuscSUZLx4ytElEivTq6ufrPzxZTVq3cBaPOrH9yltUiXH2ycPqz1f22NL9YrY94IlShVyEy/l54BAbEY6KYuHaRL+0DjVXAk2Q7gSevKmJJT8Xivk+1xiDHQ+37/Lt30t+c/3FRctKaxuOj2huKi4i0zZ54WfcRHxTJ2EY3qF9YYn7eQ11AQ0X0/EBHRcUesnRGuXm3Pf8xWkYfDVJ93+eqmT0QdWCfRh+tLuiWC+kwsFtZ1TbYfsXrOpbuMNTeEHUBx8bQHXszsNq5oyJWgPtFfzVrzTGy2pVOTH7ZesMfnMNM7kshh1ZSNf6+uJPuqurkT/tnbcAT6nYBk+xFG9Pc9dB7Z2+OGo+0J/1BOn77SPTQex423hF1jcZDK9xufwxeXFe6pPGcAcbvHElHycYU7ESXSf4KUHUbofa79fwHQjBEjdvhXDndk7thpWxShPtcZLcW/ghU35OY6A2JxHXTgUJeHfwauyVCcHeZIJ/v9+2OnleLxQbZZiUYcYuxCIPUKneZXdLICswDMEgBeo9pYXFRnXN7rJlas25nM2BWRJ9xjft5CXEMhRPv9QERExxkFLgv1Q4wAH9WV5bzc0xhi9a1wPwk5fDoZwH29CM/6jPlRL/r15IXaspxnwjWoKRu7paDS/SqAUSGaONMzDo0B0OWP4mLxj5DPDxWZ6fV6Cwsq3W9C8SpE3xQ1r6vKG56Wfm+sv3r0ocinIFNDb+0MwOLXj83Nfjfy8fpkVz875C+hKi96JfutZ89v8iLE7/6iEf6BX1WKVm37grW4HKLnQ3AOLEbAoB/ax4hqMZ/LmJMA9GmxSTIk7hqLvVS+3xhr47LCPZXnjPjdY4koBTDhTkSJFOwBSp6ERxGKoCVY8c5hw/QUT9CqMHRAhA1P9hm9vyE3d16k+6kHE+cYMXFN9e82zS5Mg8p30XX7lU4CoNB6XX8EUBpNFDGPXU2X/7Z5Dw1LdwV/a2N/7BDXUAip/f1ARERxJ8CnQtUpcEpBpTsWSajzetlv22OzY580FsiWCJtuReiEO3wO+SQCEu4+o48ZlZ+EGdMAOA+C8wCBigKicPU/ZPMr3a8YSKPP2LWXvpTTWF4ebos6DbfHPOCQyrD1MaTQjRVlo9pC1ZeXiy2odB8GMDB4f3T7pIC/3IYGZ+au9KtR1fRjC3ziSOKxc8lLb69Qa7N62TOpEneNxV4q32+MLy0uCfdUnjPidI8lotTAhDsRpbJ/4+gPSdKyY8cItO9lBwD4wHdohAOO2KxuD6OsosLXWFz0bwBndRQdGnDKiKwx99zT2+TokwAGALgEABSYK4MHPLiytPRLZRUVQR9GlYQYuxBAsbr2zldLS3+709cyGlbGAHoBgIvhv9e4al6iY1frU5Gji6pEbD//eqe3+YxQi67ifd6IiIhCyb2/IQPtPw/EmZ7cc5sgvYBnYx1Jh8g+DabyL0joXJhRdNuSZN3c8dsKKt0bEWK/5TCMAJ9X6OeNlZufPb/pnwUVTd+uK81eFdhwRn19OpoxKNggHTx1s8f2uJVMrIjKqz22AQ5riIR7ODMe2jbI7LJViP589khgjslP9CXiGouHVL/feFyxX+Ge6nOO4z2WiFIA93AnotSl+oT/S4+j697ZTussTlwoUuv3MvPQzg+KQjbu2X6vOPMBHN1rU2TeKd7W+7S8PMh9WQ77v/J5vekJiDGoURUVbbmrap7NXVP9p9w1NTflrqm5GKLVfk2GdmzT0iEBsTscAdvxSJe9SEUds8N1T8R5IyIiCjRoaL+EPKtDIL1KBokG3fqsz6xqRNtqiIRvZyXEim3rvArh9w+PxKcgWpVf1dRtJbPLM3RID333Q8L8pSDGVHrelkUR1SfwjjAZdiXikGw/1sX7GouHVL/fwOML+jvCkXG1vyPaIVN9zvG6xxJRauAKdyJKWdbKb40DX0bHntYCvX3TrMJ/tqX12+r0tkxQ1fKExeKzP3M4ZR46tlNR1Xs2zZ45xDq99chs3us8kHma9ThGqsEkQGdA5Ce5q6s3hBpvyurVu56aM2eatZ7NAD6N9kGv3vTi820KLBb/D+gK3oFiQudLl/WW1M+YsSx/3bouW5LEOkZ/jcVFdyuQbkSqfV5902Xt+wesbR6Q7hhtVS70a/pSl61xEhB7mhcveQUtEGR0DDepobio2OvKaHB6W2dA9bvh5hbP80ZERBTK/t2H92UODJtjignVXv7OZxDy4ZB9YUTCbmHSSVUye1jhfiBYeX3ZJR/MXLvlIl+buR2ChejDCldRLS9cuXV9bdm4ps4yj2v3XuMJm3MfBFVJWNJdJdgWdYGNWqJ95FFBhbsUwPTeBXV8i/c1Fg+pfr8xkH7h6tu0bTAQXc491eccr3ssEaUGrnAnopQ1uabmVYF8DUeTz1kqUufytOwVRY0Ay6C9W7ETrctqa7fDYAaObmlzkqreKx7HDtk78LDPZ95Wo5sAvR1AtkbwE+HEVat2iA9TIdh+pFCxcFNx0V3q91uRqq7276eCP/dPd7Y0Fhdp4+yZFfGM8QiRoQJ8WVWrjAOv+Fxmd/90Z4uFPA3gzI5WzVbw9S6xJiD28dXVBwD8wu8w6QKsbr9OdDmkS4ktl+MAACAASURBVF03cT1vREREITRem9cCBE8apwK1cdtf+qyemwAQDdvOhlnZXT1r/IG60pxv2BZzuii+DMhDAN4BEPWc1CHf8H+9Lj+/FQibKHMVrN52brTHia/o30sRXB2+AfYIcAesGeNwmeEXv5LtqCvJkc4vQP+n1+EeA+J5jcVDqt9vDBA24W6t87PRjpnqc47jPZaIUgBXuBNRSpu0pvqeTbOL/qGq3wfkUrT/ofAlUdw1aW3N8sZZRV9JVCy5q2qe3TJz5vleo9cAKAIwGkAWgGYodohgu4U2qjo2fOxKey6SMSfV1LyzaXbBVIXZBGBYR/FNTxUXtWFNzTcAIG9NzZpNs2deo6o3APgEgOEIsUwpHjECgKPNt9i6TIUCMwCMhmIEBCcB2CmQHaq6VVV+P7m6+h/+/RIV+6S1NeVPFc/crsCNgH4WgAfQZ1QdP8eQfVtk78Dbws0vXueNiIioB+8CuCBE3at1JTnnJzKYRFDo+AibjgtX6fDpOz0NsO5LY/cDeKDjC0U1z/VHm+dcn9pPGpFzFDoKwHRomC0hFJO7F8o7gI4O2cenJQB+2lN8qUyB3DDVLdZnxq8rG/taZ0F1tyaSkO08ki1+11hcJO9+Y6QVGuZDHyL9w3YHLuvlkU+4eywRpYa4P2yQiIiIiIiIuiuodP8fgFCrW30Olz2zetb49+Nx7PwKd6EIakLVq8qi+tLspbEeFwDE4tLaspxnQtXPqGoaZ1S3hBnCa9LTBtcUjWmONr5ApStfTWt27P8LVOeFauNpzhyw/urRR/aUL6x0/0KBb4ccVLDHZ+SLj83Ofrev8cXifSqodL8OINSq+//UleSc4V9QurJhQLNJD7kyWIB1tSU5+WGPWeV+GopLQtUbaybUlI0N+R4XVGydB5EVoY+gV9WVjHsoXAxHx2r6A0RvCh2LPaumbPx7oer7qjfXWKdYxp7M+01BRdMPIKE/9SDA12pLcu4K2vfhzVnIMG+F/aMFdFldybhru/U9Du+xRHRs4JYyRERERERESWBUHwtT7fC1yfd6M27pyoYBhVVN3ymodN/ay9DiSg3unb7SPTRY3fSV7qFG9c9hBxA8G4tkOwBUlI1qA3z3hGvjyNjXZfWtil0XdlBFlsOn6y5fuaXHbTBmrt12akGl+96Cqs2fiijgBGjxDswIV6+qYT8pX1CxZUK4ZHvCmfDbiqiYz8Tz8L25xo6IYexJvd+IfhBuDAssmlFf323D9dyGBifSHPeGT7aHdqLeY4ko+bilDBERERERURJc9GrOxmfP3/ZiyO1JRL6aX9n0Tv3csb+J5CGcBauazlOfXtVsdBFUTwYQdMVoCjjfafBcflXT7U6nb/32DzJ2nj68ZZjX65gmqrcC+GS4zgoJmrwsqHCXisgVVnVZpg5e357o7JmqGRPmo9/eS1+bsMs/w143Z1xjwaqmZ3pIKp/rMOav+ZXuvwiwxuEyf9v+gXP3KZnefprmHeEUxxiI5vs8di6AdIfP8bNIYk2Ei966aPez5zd5ESpfIDI2v2rrWfVzx/0rsKqgavOnVOXhlPoovbV7IKEjUsEv8qu2fsPRmv5azYIxH4cbKlHXWDxiT+b9Rq2+ICb0PAT4PA4Pebygwv2DQwdbX8ga3D/TY22O7tYfQXr/x5sT+B5LREnGhDsREREREVESlJeLLaja+kOo1IZoIgL9v8KqbWVa5V5qfabJle79d3rr+837nKef5II5SdSOsopsEZkEqxeJANCUSneG8klRvd/nMRh+Uht8HgNBj/kuAPigeX/LI0FrRNMVmCuCuc2yr7mg0r0ZkM0K+4YYvOkBPkp3pR98/314Ts2yJzlgz1ajpYrQW3ZA8GJ5ecDDDUUUVVu+B5gne4i1nwBfAfAVn8di+EmduVkDjWyuSVFeLrag0v00Qu+jP1BUNuZXum91uuym9Nasj1ux70yf6FxAvivtz8FJHQav9HC6vygqm2xaGwoq3QFVAVvXJOoai0PsybzfNA9reyVzd9rH4Vaqi2ISBFszB6ajzfo6ptDj0GGd4PdYIkoiJtyJiIiIiIiSpG7uuLr8SvdvBfh6qDYKHQvFWGMsfB6DZjMSLttRA2l/MFfq5m9jSgQ3NV6b1xJB0/4ApgM6XSCABVwAbGsbhp/U3iB4hjPgeCrLg5XXzR3fUFix9TYV+UmksR9LFFgh4R9ce7YAy9uvx30dRZKS16H1+Z4xxhl6xX7vxfUaA2Ife7LuN415ed78yq0PCPDNvsTfG7zHElEycA93IiIiIiKiJLrklexvAliZ7DiOAffVzs1ZncDjvezrv+cPoSprS3JuUyD8fvPHqEw7eAmAN3rZfQdEH45lPH2xrmziTgVCrXBOtrDXWDxiT9b9xie+XwLY3YuuqiLlfTk277FElGhc4U5ERElTVN5wrhH7+pECwZq1t142O4khRSRV4k6VOIiIqG/Ky8VCdV7BqqYmKO4A0O3hgccLVf2FiBQC+FxUHUUf7u/bvjg+UQX1itPpLFibn98aOibReuDGgsqmbYD+HsDAxIUXXxVlo9oKK7fNVNitAIZF0XWXA+Zya7VUe94SO2EMzHcUdgqAAcmOxU/P1xhiH3uy7jePz524o6jSfb1tT3y7Iuzmg8g30kzLgx5feq+T7ifSPZaIUgNXuBMRERERESWbiNbNzfmNGsfnO1ZNN/dypL0KfVRE5jlc9gexDDE2zN8dLjsWit8AiGRrmAMQufnil3Ourigr88U7OgB7Afykv23NXlt8yb8j6VBXkv0Xp9M5SoA7O/pHTtAEkVnVpdlv9yLWuKotGft3p9N5EYCnIush9Q6X/Xx1ydiX4hpYL9SWjP27WJ0G4L1kx4Ior7G4xJ6k+01NSc4aNZgJYHsEY79mxY6vm5v9+17G1tUJc48lolTAFe5ERERxMOu2jc8CMqbzdZqagRXleQeTGVM8nWjzDYXngYj6qn7OpW8BuLHg4c0/0HQzGUCOQC4GMByiWVDJAtAK0WZR2aXAu1B5G4JX1OqWS17LfjXkAxhTRPWs8QcAfGPm2i13Wo8pVdXJEDkPgpOhyATwgSj+YUXXOl2OR6tnjf2wLoJxL34lZ/m20du2OCzOFsXZFvYzojgbRoZ3jDsAgkFQDALgAdAswE5VvKOir6majcjc8+S6HlYcB9OROP3OtAdevM3Z71CeGM2GmmyBngYgS4GhAA4D+BiqL4uRbVYcVR3vd8rqmNekGau2TjbWzAM0B8BIAP0AfATB+6LYBIvK2rLsZ5IbbXi1ZeOaZtTXn+M4lFWixs6AyoUA/r+9Ow/u+6zvBP5+fpJsBxJyhyQkwC4tQ7uUAA3dciS2YieQ1LLlEKfQbYENbFh60GM6hUITy6Yd6AFtWaZQurRQegy4xJKVoyU+ZEpLOQLhaCHtUiiQA0zSHCS2ru+zf+jwT47lSLKMHef1mtGMv9/vcz9PYOajR89zVpITk3TMpYwjtcYWo+0HciT+9+bGy1/wtz2Dn3l6HR59Ra3NpSnl2UlOSzKW5FslubWp+etv37Pk72557fmjC+3b0dRn4LHH1coAHDGP1iNR5tLu70fg9WgaP4HmCcYBAADgsc0OdwCYp8G+7q/EL60BAACA/Qi4A3DUWrNpx1Wl1j/JvjtHbk+tlwz0rfqXJFnXt+3p462sLmldnFqfkuTcTFyCdE+S21Jy05Ilzbs3v/Hi+9rLPdDO8CXHH/dTww/s+bWS/FSSpya5J7V+tKRjQ39f99cfKf/UzvI1m7YPlprV+/dlpDQPrN24ffr5vtrqGurrHjuUfszV+rfdfOLwSHl1allTkmcmOTnJ/Um+mNQP3Vc73jfU1z3jHN0DjlHT+pmRNG9OyRVJnpzUz9ZSvjuf/s613IENq56/GGOzbtOO5U3qm1Lz/CQdSf1CTd61dcOqv1y7cfueJMsmk941sGHlWe15e9+y/Wl1vP5KSl6QlDOTnJKUbyf160k+1tTW9T+aXZ/q6+trFjLvC52bNX3bXlJKuWn6Rc17BvpWvm7qcUXfzmUnlmbPvhz11oENq56zf9sO57qYmj8AAIDHGpemAnBUWrtp+2v2C7Z/tWmNXTAVbE+SppTbSi1vT60vSfJDSY5P0pXkiUkuTM1bR4ZbX+jt2/nUg9VVkieMPrBnV0n6kjw9yZIkZ6aUV9TS3NLbt/PZh6OPi92PA+nZtO15I8MdXyy1vL0ky5OcmokxPSnJBUl514ml+eTa3/y7cw9aUM2Jw6X5eEremOQHMjFGh+4Ryj2UsendtP1VTa07UnNJkhOSPC4pP15S/mJN3/bfP1iz1m3acV5t8tmU8rNJeXaSMyfaVs9NckGSN7dK84lb88ILF9r1RZubI1n34VoXAAAAj1J2uANw1OndtOPqWuu7sy/Y/qWOzq5LBt688s6ZKeutJeVPm9J8vKNpbj/9rFP/8847//OsjtLxypq6MRPHvjy5lvHfS3LFbPXVmotq8vmOUp6dzuZbdSyvrrW8bTL/KbU0H7r6jz/zzPfO4eKmrdeu7Enme5b34vRjf6t/c/uTWuO5KamnTr76Tk25amktu4bL+POT8pclOT3JszLeObCib+ePte++3k93Sf6j1nrpaEb+8aa+y+5v/3gIZ5cftNyFjk1P385n1Nq8J/vW0ANNys8sWzo+NDLcuqiU/Hn27W5/mCb1N5I8IUlq8vmOVvPy0884+f9997sPndaMjp6bUi9o0upNq4wn85/3xZybWlIPOsKHse484vwBAAA8tgi4A3BUWbtx22sng+1TZ6R/ckkdvWzzm1fes3/aAx2TkeQbSd6yduP2KzNxTEaSctmKvp2dBwkapqPVvHzLNRdPHZXxO70bt72gpqydfH76t++69/IkH1pYrw5uMfvRrnMsb6wlU0HVlOSXBjZcdMPk481rNm2/NjXvnnx+zkmleXmSD85SXK21dcXWvu7PzKXueThouQsdm5LxX07K0ulKSu0bvHblwOTjlt5N295Sa/nt2VuVZ0z9s5X863nj/3Bb32v7miR3Tv58Ksnb59HPGRZzbkpKc6TqzuFbFwAAAI9KAu4AHD1qXpSJIHdJklKyo6tprd3c95ID7pRe0/fRs0s6fy6lLq/JWWXi2I/HHSDpcSdn5JQk35ml5q+0BduTJE2ypSRrp1/UsiqHKeC+iP2YoZasaXscHa8PDbR/7yjNrqa29k8/W2D1K4cpqHrQchc8NqWsav9Yy/iW9ueOJn8zVjJ7wL3kjtSJYH5N1n+uXNDdu3HbPzTJF1o1n23SfGpr3yV3zLmX+1ncuanzCrg/StYFAADAo5KAOwBHk9Pa/v3dZunS3s1veNEBg+09fdufW0q2JfXkZN92+NmULDnY2dK3Pyx9ze3thZaSpzxCFQuyyP2YtqJvZ2fSnNP2qqtVHvdg+wWezf5h2lp/YPaKy3/Mpd55O0i5hzI2ZeJy1Sl12fh9M+a4lXu+lZxaZyu21npjSbmk7dVpNWVtSdbWkpR01DWbtt+wtLPrqs1vunD3IzRthsWem5LMOeD+qFkXAAAAj1IuTQXgaHVa2bv3zyYChA/XKvn9JCdPPZda3tHR2XX2wIaVZWDDypLUf/q+tfQQHK5+nP7Du+d1rvdk7cfP/q3uXUg7Htns5S7m2Jx81n+d13hsvXblO2vKryW5e5YkpdSsHhkb/aP5lJss/tzUlBn/jZy+bGzpbGkfPesCAADg0ckOdwCOGqVkR605PsmPTb556YlpPrj+wx/+6c1XXjk+la6vr6/1ueSFU8812T2woftXU0pbMLE8eR5VP2n/F7XkSe1bn2vNou/kPQz9mLb5yivH127c/s1kemf+g08888ST53Lx69FgEcbmG0meNpXw27vvPjPJN6c+NjnlnBxs03wpdWvyu+v7PvyHe1unnNdRy/lN8iMl9Xntl6KmpnueXTvkuSmlVdN2T2qpzXHt38f2dp4727Huj/Z1AQAAcLSzwx2Ao0ZN7m911cuSfGn6ZcnLRv7llD/t6+ub/v+soSxvpS1YWpLR9kDsmo3bupOcPY+qn7HuLTf/UPuLUkrvjBSlbptHeUnKnvansSXjD9t1fBj6sX8brm97ePxdd97fs/CyHrGuR+zvfBzy2NTcPOOx6Vzb/jzeyhVzacfmvitHBq9d9en+DSvfvXXDyp8d2LDqeSnZ2pbklJl/hTHXcVj43NSSGccs1VY5Z+b3uu7gJXw/1wUAAMBjix3uABxVtrxp1d2X/9bHLhkfG/37TO1QLuUVn6sXjKTWq1NKHerrHuvduP2WmjxvMtvZazfu+OUltfzJcJrnlpQPtO8AnovxpvXX6zbteGVnM/LNkVbXVan7Lkwtyb+dceZJ182rwFq/llIumHpsRnPFpe+88f03vf6y4al3h6MfM/rUUd/aMZ6XJTk1SUqp712zacdJY0258aHk3lMzfvZoyjmtUpbX1Etr6oatG1bd/AjFLri/83GoY1M7yh+Upr4qybIkKTWb1vbt+Pcly8b/YWS4dVGtueZg9a/p2/bHrdJa2tRsra3c1nR13dE8/oGHlt6z9Lxa8+zpepIvDPV1j813HA5pbpYu+UL2Du+d6ltqlvf2bevtWlZ3Do+US2utbzhY376v6wIAAOAxxg53AI461735wjub1tjFab/MtOQ1azduf1dqLUnSpL4hSdsxGPUdI6V5oJTsSslXk/qZudZXSnaUZLip9daR0nV3an43+3ZX3zNe87L5HrlRki37vXnPkv9cunftxu117abtm6feLmY/9nf9b6y8vSn10kwcr5Ikp5Za39dVmjtPLM2esVK+Wkp21dRNSZ6fmo6F1jXX/s7HoYzN1msuuq2UvC77LhQ9OaXeMDLcujfJdbXm/yaZ9ZcBpVVOqamvLKV+pFXrlzpHRu5Z8p9L99aSTyaZOsrmoY5SfnFGvjmOw6HMzdY3vOiB1PI7bZUsraVsGRlu3Vtq+auU2v7tYb6f6wIAAOCxRsAdgKPS4DUv/lqr1Vxck93TL0v52TUbd7wjSbZuWLWzVerypN6Q5I4ke5N8uZZcs6T57otrWnO+zLEm9y854bgVNelLcluSkSR3pdY/b1pj5w/2rfzsfNvf37eqv6a+KsknknpnZtmOvZj9OJDBa1d9ui5b+sySvL4kNyf5TiaC2Pcl+UqS7bXkmpTy40t/+J4F72Kea3/n41DHpv/ale9vlXJRSj6a5IEkDyb5REr5Hzlu6bVJ2o97ub8971jXkqtLKT+Zmvcn+VySuzIxbnckuSW1vrPW1nlbrr1o14w65zEOhzI3Axu6+0opr03qrUn2JLk/pWxLrZfc13QcNOB+qHUDAAAwu9kvCwOAY1RP385ntErz5ekXJf0D1658hHOvOZas27TjvKbWW/e9qTcMbFi1+si1CAAAgGOBHe4AwGPO+MT57vuU0n+EmgIAAMAxxKWpAMAxqXfjjmua2pzTKq0Pt2q5reMJS+8evv+hHyyl/FSS10+lq8nnz3ziiR84gk2FQ7bzpT3PKOP5ctur/hX9g0fsL3eOdHt2vXT1DzZjrQ0l9UdT8pQkx01++viK/sELDpZ3MR3pcZiro6GdR8ucAQAcKgF3AOCYVGt9Qinl6pp69XipGX9gT0p52Gl6n0gdv2K+l+ICR6+dl196Th0v/1RKPeVIt4W5MWcAwLFEwB0AOCaNZPgtXVnypZKsLylPr8m5ScaSsrvW+umkfGjpD393YPOVV44f6bYCi6fVdLy6Jm2B2/rWh4bHN152003DR65VHMxc52yot+fTSc6fTtW17ITuzZu/931r6AEcjW0CAI4sAXcAHnMG+7q/EheHH/Nu6rvs/iQfmPwBHiNqytPbn5vUjwi2H93MGQBwLHFpKgAAcOwoZcnMxwjcHu3MGQBwDLHDHQAAHgP+ft1lTx9Pa3WacvHkpZTnJlma5J6U3FaTm8Y6l7374s2b7ztQ/s/09DzuwVZ+pia9KXlOkpOT3JfUfytpfbhJ6wPd/f33zqUtu9atuarW+ieZ2gBUcnuraV1y4cDAv0yl2bGuZ3mr5tVJLkhyRpKOlHw3NZ9sSv68e8vg1pLU6TJ7V/+fmvLzqXVGXaW2vjjU25MkqSW/3r1l8G1T325ev/7ErrE9ry61rKnJMyf7dH9SvlhK86HmxO+9r/v9Q3vbyzvQBaO1a9nPtEb2vrmWXJHkyan57IqBwecfqO//uH79caOje36tpvVTSX1qau5Jq3y01taG7v7+r++ffntv79M6Mv4rSXlBaj0zJack+XZSvl5r/Vg6cv2KZ/3op0pfX9Oe71Dn65/Xr1+ye3T4l5L6yiQ/kOTBJP/U1NbGiwYGPrl/+oWsr7nOWal5YZLV+9dZRvc+MJUuSeq9D3R1Dw2NLXTc5pNnqLdncL5tSha45tateUmp9aZ941Pes3xg6+umv79qxbJy7wl72lpx64r+rc/Zv20AwPeHgDsAADwGjNeO25Ic6ECtJ6bmiSW5sGt07+t29vYu3z/w+7E1a571vVa9LsnT9st7elJOr6kvaGX8qUl++ZHasXNtz2tqrX+cfX9t+9UylosvHBz4WpJ8eP36jjNG97w3NVc9LHPNk5Jc3qq5fFdvz41/99DwlS/+6EcffMTOH8DQ5T3Py+jejyTl3Jnh3pyU1AtqLReU+064etfatauXDwx8c9aCSk4so3s/XkvOm0O1TxgZ3bsrKc+b/l1ByZmp9RUl46t39l62srv/xlunEu9Yt/q8Vh3/WJInJLV97s5N6rml5II0efPQrZ/pTjI09fFQ56skJ+we3bs9yYvaXi9JcmmrNBft6P2JF17Uf8Mt7XkOZX0ttoWM20LHej4Wbc0BAEc1R8oAAMBjQrk1yetLU57bVTqfePwZZy3pHM9TknJt9u0Uf3Ir47/Xnmvn+svObFr15uwL3takvrV25IeOH8/jS209KyUbmtS7H6kFu3rXXF1K2oPtX2q1ui5YPjj4tak0p4/u/e2ktAfbN3d0NE9rtbrOLqnvant/2dLHLf2zqYfl/df/wor+wZJS/qa9zlqaH1nRP1hW9A+Wqd3t21evflKa3JSJXdhJ8p2mVVbXrmUnpJRLkuye7OmzamkGdq5YMftGpZruJCfVUi5dNjx24or+wTLb7vYkFyVZ0pT67LHSeVpS3pB9Y39KSeeHPnP11V1TiVtp/UaSJ0w+fr6U5oePP+OsJa1W19mt1P9eUn41ycdLrdOXPy/GfNVkZVKOb0p9dh3P6aWW97R9XtqR1q8/PNf819dc52xF/2DPiv7BkuQzM9J1LTthKt2K/sEytZN8IeM23zzzbdNirrla9vuTAADgqGKHOwAAPAbMcsTEN5K8Zai358pMHG+Rmly2c8WKzuljMEZbb8zEkS6Z/P6n3f3Xv6mtjC9O/hzUrrU9r62p787k3uGSfLKra+SyF2wevGcqzfbVq59Ukte3ZfvO6V3Lfvq/bd48Mvn8C0O9PSum2ppk/c41a87v3rp1RtDzkXR25o01ObXt1S9ddN3WGyb/ffPOdauvLbW8e/L5OeWkE16e5IOzFFdrU66YaxtKaV5+0ZYbpo6k+Z1dvT0vqMnayaKe/uC377g8yYcmS35GW9Z/vfC85902eQTKnZM/n0ry9hkVLM58NU2Tl1209frbkmTbunW/0VnH/ndbmefvn2HB6+twWMi4LSTPPCzmmqu1NAd6DwAcHQTcAQDgMeDja9acPdZRf640WV5LzkpyZpLHHSDpcUtOPvmUJN9JkpLSO+Nraf5gAdW/qJaszb6DOnY0XcvWvmDz4PfaE3V2tV5ca53e4V2TwbZg+9TL61KmA+5JK6uz3y7jR1JT1rQ9jh4/noH2763UXbX9bJRS1mT2gPtX5hzwr/nK8v4bvjzjXSlbUuva6SStsipTAffkjrT9cmHXrbd07+rt+YeafKEmn+1qyqdetHXrHTOKW5z5+ueLtm69beph1ZYtdw/19oxk4liZJDlx/wwLXV+HybzHbYF55mwx11wpVcAdAI5iAu4AAHCM+9jlPc8da+q21JxcH37G9sOMlL1Lkonz1DO699y2T82evc2/LaAJp7X9+7udTel90ebN39s/UW3qU2aeAV6+9bA0yTdndqE+dT4NmTyq45y2V13f68iDMy663P/AjpofmLXAmv+Ya92l5Pb93zVNub2UtgprnjKdPuXGmnpJW/LTJnfDry1Jxlq1DvX23NDqGrvqws037V7E+XrYuCfZk30B9xkWur4Ol/mO20LzzNVir7kaAXcAOJo5wx0AAI5xTc3vJzl535vyjlar6+ypc6ZT80/fx+acNt6qf3bQc9EPo92nn76A86/r8bN+Ktl7CM05qAv7t74zpf5aktnOWy9JVjdjXX+0yFUPH+Dd6GyJj7L1taBxO5xjvehrrrZm/Lcz9uDpS+dfPgBwuNjhDgAAx7Da19fadestL2x7tXt5/9ZfLfsuskxKnnygvFdu3jw+1NvzjSRTu8hbxy1r/WCSL82zGTuSHJ/kx5KkJi8tJx7/wQ+vX//TV27ePH1xZWmV/6gztvrWc/YrJ2XfpZNTb74+n4ZM9umbyfRO8gePP+Osk89/73tnDSgvllrzpP3ftVr1STO6XPbtmC9JzZbrf/ef16//w93je89LU85P6o8keV7az1GvtTtZ1Pmas0NZX4fLfMdtoXnm6lDXXG3Gayn79sqV0hzX/r1z7KFz7aUDgKOHgDsAABzDhoaGWuWkE9oP+hhtD4YOrVnTndSzZ8tfUwdKyi9OPZe0fjHJ/5pnM+4fK51XdtaxoUydk13Ky84YGx6pfX3/c/JyyoyNNn/X0VlGk3RN1JWef16/fsmMc9xLLp9RcpPr59mW1FquL6X+3OTj4x/cfVdPkuvmW868lTxj17qf+KHl+y5NTa11xpnrpanb9s822f9PT/4kSYbWrR5InT4X/JSpi0gXab7m7FDX1/yUPe1xFjvD9gAACSFJREFU/PGxsaVJHnY00ZT5jNvC88ytTYe05jo6vpdmxm9lZvwiqtSOde1tAACOLAF3AAA4hnUPDY0N9fbckomdukly9tDanl+uS5b9SWt4+Lm1VT9w0AK6mrdltOPlSc5IktS8emhdz3dqKx88YSTfuD/5L6UzPa2kY/mWwd+arZhVW7bc/bHLL7+kaUb/PsnTJsqqr9j1+VtGanJ1SerK66+/fde6nj+sNb86me2M3aN7/+LvX/oTb6x16Z7ajLyppu3C1OTDc76wtE0z3ry1o7O8LMmpE82o7921bs1JTefYjXn8Q/d2PvD4s5vRjnNqK8uTemlK2bBiy9ab51vPgdTa+usd61a/clnn6DeHR5ZclYlzwqf82+OfePZ0EHaot+ePa7K0VcrW8bF6W1fT3PFA0zx0/NKO85pant2W7wvTAeBFmq+5OuT1NR8lX0vNBVOPXc3YFTdeeun7L7vpphlH4Cxk3BY01vNo06GsuSVj+cJYyd6ULJssbvnO3p7esa5lOzvHhi9NrW84pHEFABaVvzsDAIBjXVPekPYzuEveUUb3PlBbdVeSryaZNWjdvfnGu2rGX5zk36dz17ypjOfL3+vIg62OfKnUvDV1xsWoB3ThddfdWcZzcdovD615za7ennfViTOy8+3OZW+syfvasq0fH299tWlG76gpPz/dhZobhh8avmpuAzDTyuuvvz2tXJrkG5OvTq21vq+MdtxZ7j1hz/h466sTY1M3JXl+TToWUs8B7Egy3Krl1pHRJXeXkt9Npq+JvafVystmHDNSyikleWWt9SOtjnxpvKt1z+OWdu5tUj6ZTB/T8lBTMr2jfTHna84OYX3NR611y4znkvc8bmnn3qHenjq0bs3mffXPf9wWlGcebTqUNfeirVsfSPI7bdUsLcmWrtG995Za/yplxjcA4AgTcAcAgGPciq1bd6bU5aXmhiR3pGZvki/X1GtO71r24uTgF39299946/BDw8+qpb4uNX+bmruSjCTZndR/LCm/1KRj41zasnxw8GslzcUTeaf97Md6e96RTJx33d0/+JqmZEWSDyb5WpKHJtpcvlWSjzQlvRcODPa8+KMffXD+ozFhxXWDn+5syjOTvD7JzUm+k4mg8X2p+UpJttfUa5ra+vHdnUsXZXd7kvuXdC1bUVL7ktyWZCQ1d6WUPy/jOf/C6wY/2564Y2T86pL8ZJL3J/nc5LiPJrmjpNySmnfWppx30ZbBXe35FnO+5uJQ19dcdfcP9pdSXpXkE0nuzCznqCxk3BY+1nNrU3Joa275wGBfSXltUm5NsifJ/UndVmvrknriAwLu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vi/wP7WxZRwYilswAAAABJRU5ErkJggg==&lt;/Value&gt;&lt;ValueAsPercentage&gt;0&lt;/ValueAsPercentage&gt;&lt;PersonId&gt;0&lt;/PersonId&gt;&lt;ResponseDelay&gt;0&lt;/ResponseDelay&gt;&lt;/Response&gt;&lt;/ArrayOfResponse&gt;"/>
  <p:tag name="RESULTRENDERING" val="&lt;?xml version=&quot;1.0&quot; encoding=&quot;utf-8&quot;?&gt;&lt;DataRendering xmlns:xsi=&quot;http://www.w3.org/2001/XMLSchema-instance&quot; xmlns:xsd=&quot;http://www.w3.org/2001/XMLSchema&quot;&gt;&lt;GUID&gt;d49d7448-011b-4e07-9c22-1f03fd91acec&lt;/GUID&gt;&lt;Name /&gt;&lt;ShowAverage&gt;false&lt;/ShowAverage&gt;&lt;DisplayType&gt;WordCloud&lt;/DisplayType&gt;&lt;DisplayNumbersAs&gt;Percentages&lt;/DisplayNumbersAs&gt;&lt;DecimalPlaces&gt;0&lt;/DecimalPlaces&gt;&lt;ShowResultsAxis&gt;false&lt;/ShowResultsAxis&gt;&lt;ShowRangeAxis&gt;true&lt;/ShowRangeAxis&gt;&lt;ShowTotal&gt;false&lt;/ShowTotal&gt;&lt;ShowResults&gt;true&lt;/ShowResults&gt;&lt;CalculatePercentageAs&gt;PercentageOfVotesCast&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COUNTDOWNOPTIONS" val="&lt;?xml version=&quot;1.0&quot; encoding=&quot;utf-8&quot;?&gt;&lt;CountdownOptions xmlns:xsi=&quot;http://www.w3.org/2001/XMLSchema-instance&quot; xmlns:xsd=&quot;http://www.w3.org/2001/XMLSchema&quot;&gt;&lt;GUID&gt;88b39f37-ab87-410a-a097-b75b01d1aedf&lt;/GUID&gt;&lt;Name /&gt;&lt;HasCountdown&gt;false&lt;/HasCountdown&gt;&lt;DoesCountdownClosePoll&gt;false&lt;/DoesCountdownClosePoll&gt;&lt;Length&gt;10&lt;/Length&gt;&lt;Value&gt;10&lt;/Value&gt;&lt;CountdownType&gt;Analogue&lt;/CountdownType&gt;&lt;Location&gt;&lt;GUID&gt;fc5b8089-e6fd-4eca-b4df-7c78b0dfab2e&lt;/GUID&gt;&lt;Name /&gt;&lt;ScreenPosition&gt;BottomRight&lt;/ScreenPosition&gt;&lt;BorderThickness&gt;10&lt;/BorderThickness&gt;&lt;Top&gt;0&lt;/Top&gt;&lt;Left&gt;0&lt;/Left&gt;&lt;Height&gt;35&lt;/Height&gt;&lt;Width&gt;50&lt;/Width&gt;&lt;/Location&gt;&lt;/CountdownOptions&gt;"/>
  <p:tag name="SOUNDOPTIONS" val="&lt;?xml version=&quot;1.0&quot; encoding=&quot;utf-8&quot;?&gt;&lt;SoundOptions xmlns:xsi=&quot;http://www.w3.org/2001/XMLSchema-instance&quot; xmlns:xsd=&quot;http://www.w3.org/2001/XMLSchema&quot;&gt;&lt;GUID&gt;0805a71e-cf54-475a-8ad2-96d8cdab5090&lt;/GUID&gt;&lt;Name /&gt;&lt;PlaySound&gt;false&lt;/PlaySound&gt;&lt;CountdownSoundTag /&gt;&lt;PlayTimesUpSound&gt;false&lt;/PlayTimesUpSound&gt;&lt;TimesUpSoundTag /&gt;&lt;Loop&gt;false&lt;/Loop&gt;&lt;/SoundOptions&gt;"/>
  <p:tag name="LASTMODE" val="&lt;?xml version=&quot;1.0&quot; encoding=&quot;utf-8&quot;?&gt;&lt;int&gt;0&lt;/int&gt;"/>
  <p:tag name="QUESTIONDEFINITION" val="&lt;?xml version=&quot;1.0&quot; encoding=&quot;utf-8&quot;?&gt;&lt;TextVoteQuestionWordCloud xmlns:xsi=&quot;http://www.w3.org/2001/XMLSchema-instance&quot; xmlns:xsd=&quot;http://www.w3.org/2001/XMLSchema&quot;&gt;&lt;GUID&gt;a3bd840b-cc28-406e-8cd6-12ed3dde45ad&lt;/GUID&gt;&lt;Name /&gt;&lt;ReactorQuestionId&gt;2736098&lt;/ReactorQuestionId&gt;&lt;Text&gt;Was ist aus Ihrer Sicht die größte (steuerliche) Ungerechtigkeit in Deutschland?&lt;/Text&gt;&lt;SubChoiceDefinitions&gt;&lt;SubChoiceDefinition&gt;&lt;Name&gt;_default&lt;/Name&gt;&lt;SubChoiceSourceReferences /&gt;&lt;/SubChoiceDefinition&gt;&lt;/SubChoiceDefinitions&gt;&lt;SubText /&gt;&lt;IndividualWeightingText /&gt;&lt;QuestionType&gt;TextVoteWordCloud&lt;/QuestionType&gt;&lt;Source&gt;Handsets&lt;/Source&gt;&lt;Choices /&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TextVoteScores /&gt;&lt;WordCloudAsBase64String /&gt;&lt;/TextVoteQuestionWordCloud&gt;"/>
  <p:tag name="JOININSTRUCTIONS" val="&lt;?xml version=&quot;1.0&quot; encoding=&quot;utf-8&quot;?&gt;&lt;JoinInstructions xmlns:xsi=&quot;http://www.w3.org/2001/XMLSchema-instance&quot; xmlns:xsd=&quot;http://www.w3.org/2001/XMLSchema&quot;&gt;&lt;GUID&gt;720c8fdd-15ea-4dc8-a7e8-3043f7c132ac&lt;/GUID&gt;&lt;Name /&gt;&lt;Position&gt;&lt;GUID&gt;93c6c1d3-c986-48d8-8b5c-287e4385d733&lt;/GUID&gt;&lt;Name /&gt;&lt;ScreenPosition&gt;BottomRight&lt;/ScreenPosition&gt;&lt;BorderThickness&gt;10&lt;/BorderThickness&gt;&lt;Top&gt;498.6777&lt;/Top&gt;&lt;Left&gt;14.134882&lt;/Left&gt;&lt;Height&gt;29.08126&lt;/Height&gt;&lt;Width&gt;252.562683&lt;/Width&gt;&lt;/Position&gt;&lt;/JoinInstructions&gt;"/>
  <p:tag name="SEQUENCECOUNT" val="&lt;?xml version=&quot;1.0&quot; encoding=&quot;utf-8&quot;?&gt;&lt;int&gt;99&lt;/int&gt;"/>
  <p:tag name="MEETOO" val="817590bc-034f-4170-8c19-f4b9b013d91e"/>
</p:tagLst>
</file>

<file path=ppt/tags/tag51.xml><?xml version="1.0" encoding="utf-8"?>
<p:tagLst xmlns:a="http://schemas.openxmlformats.org/drawingml/2006/main" xmlns:r="http://schemas.openxmlformats.org/officeDocument/2006/relationships" xmlns:p="http://schemas.openxmlformats.org/presentationml/2006/main">
  <p:tag name="MEETINGNUMBER" val="127-897-214"/>
</p:tagLst>
</file>

<file path=ppt/tags/tag52.xml><?xml version="1.0" encoding="utf-8"?>
<p:tagLst xmlns:a="http://schemas.openxmlformats.org/drawingml/2006/main" xmlns:r="http://schemas.openxmlformats.org/officeDocument/2006/relationships" xmlns:p="http://schemas.openxmlformats.org/presentationml/2006/main">
  <p:tag name="STARTANIMATION" val="OpenQuestion"/>
  <p:tag name="QUESTIONGUID" val="a3bd840b-cc28-406e-8cd6-12ed3dde45ad"/>
</p:tagLst>
</file>

<file path=ppt/tags/tag53.xml><?xml version="1.0" encoding="utf-8"?>
<p:tagLst xmlns:a="http://schemas.openxmlformats.org/drawingml/2006/main" xmlns:r="http://schemas.openxmlformats.org/officeDocument/2006/relationships" xmlns:p="http://schemas.openxmlformats.org/presentationml/2006/main">
  <p:tag name="SLIDETYPE" val="&lt;?xml version=&quot;1.0&quot; encoding=&quot;utf-8&quot;?&gt;&lt;SlideType&gt;Question&lt;/SlideType&gt;"/>
  <p:tag name="VOTENOWOPTIONS" val="&lt;?xml version=&quot;1.0&quot; encoding=&quot;utf-8&quot;?&gt;&lt;VoteNowOptions xmlns:xsi=&quot;http://www.w3.org/2001/XMLSchema-instance&quot; xmlns:xsd=&quot;http://www.w3.org/2001/XMLSchema&quot;&gt;&lt;GUID&gt;e2d2904e-bd0d-4e72-b2a7-4e2e614dec64&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JOININSTRUCTIONS" val="&lt;?xml version=&quot;1.0&quot; encoding=&quot;utf-8&quot;?&gt;&lt;JoinInstructions xmlns:xsi=&quot;http://www.w3.org/2001/XMLSchema-instance&quot; xmlns:xsd=&quot;http://www.w3.org/2001/XMLSchema&quot;&gt;&lt;GUID&gt;6c8da0f6-41c8-4470-8574-2a748df92bb5&lt;/GUID&gt;&lt;Name /&gt;&lt;Position&gt;&lt;GUID&gt;70dd9f88-c041-4d44-b279-2d4d0e4ffc09&lt;/GUID&gt;&lt;Name /&gt;&lt;ScreenPosition&gt;BottomRight&lt;/ScreenPosition&gt;&lt;BorderThickness&gt;10&lt;/BorderThickness&gt;&lt;Top&gt;10&lt;/Top&gt;&lt;Left&gt;358&lt;/Left&gt;&lt;Height&gt;29.08126&lt;/Height&gt;&lt;Width&gt;252.562683&lt;/Width&gt;&lt;/Position&gt;&lt;/JoinInstructions&gt;"/>
  <p:tag name="RESULTRENDERING" val="&lt;?xml version=&quot;1.0&quot; encoding=&quot;utf-8&quot;?&gt;&lt;DataRendering xmlns:xsi=&quot;http://www.w3.org/2001/XMLSchema-instance&quot; xmlns:xsd=&quot;http://www.w3.org/2001/XMLSchema&quot;&gt;&lt;GUID&gt;f9b0fdca-6f4f-4a60-986a-c08158222c2a&lt;/GUID&gt;&lt;Name /&gt;&lt;ShowAverage&gt;true&lt;/ShowAverage&gt;&lt;DisplayType&gt;ColumnsLargeNumeric&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HASANSWERREVEAL" val="true"/>
  <p:tag name="HASAVERAGE" val="true"/>
  <p:tag name="SCORINGOPTIONS" val="&lt;?xml version=&quot;1.0&quot; encoding=&quot;utf-8&quot;?&gt;&lt;ScoringOptions xmlns:xsi=&quot;http://www.w3.org/2001/XMLSchema-instance&quot; xmlns:xsd=&quot;http://www.w3.org/2001/XMLSchema&quot;&gt;&lt;GUID&gt;7ecab920-9388-40c0-a96b-3185b198d0e9&lt;/GUID&gt;&lt;Name /&gt;&lt;EnableScoring&gt;true&lt;/EnableScoring&gt;&lt;RevealAnswer&gt;true&lt;/RevealAnswer&gt;&lt;PointsForCorrectAnswer&gt;10&lt;/PointsForCorrectAnswer&gt;&lt;SpeedScoring&gt;false&lt;/SpeedScoring&gt;&lt;IsNumberOfCorrectAnswersShown&gt;false&lt;/IsNumberOfCorrectAnswersShown&gt;&lt;/ScoringOptions&gt;"/>
  <p:tag name="RAWRESULTS" val="&lt;?xml version=&quot;1.0&quot; encoding=&quot;utf-8&quot;?&gt;&lt;ArrayOfResponse xmlns:xsi=&quot;http://www.w3.org/2001/XMLSchema-instance&quot; xmlns:xsd=&quot;http://www.w3.org/2001/XMLSchema&quot;&gt;&lt;Response&gt;&lt;Index&gt;0&lt;/Index&gt;&lt;SmartcardUID&gt;0&lt;/SmartcardUID&gt;&lt;Key&gt;40&lt;/Key&gt;&lt;Valid&gt;true&lt;/Valid&gt;&lt;TimeStamp&gt;0001-01-01T00:00:00&lt;/TimeStamp&gt;&lt;Value&gt;1&lt;/Value&gt;&lt;ValueAsPercentage&gt;10&lt;/ValueAsPercentage&gt;&lt;ValueAsPercentageString&gt;10%&lt;/ValueAsPercentageString&gt;&lt;PersonId&gt;0&lt;/PersonId&gt;&lt;ResponseDelay&gt;0&lt;/ResponseDelay&gt;&lt;/Response&gt;&lt;Response&gt;&lt;Index&gt;1&lt;/Index&gt;&lt;SmartcardUID&gt;0&lt;/SmartcardUID&gt;&lt;Key&gt;55&lt;/Key&gt;&lt;Valid&gt;true&lt;/Valid&gt;&lt;TimeStamp&gt;0001-01-01T00:00:00&lt;/TimeStamp&gt;&lt;Value&gt;1&lt;/Value&gt;&lt;ValueAsPercentage&gt;10&lt;/ValueAsPercentage&gt;&lt;ValueAsPercentageString&gt;10%&lt;/ValueAsPercentageString&gt;&lt;PersonId&gt;0&lt;/PersonId&gt;&lt;ResponseDelay&gt;0&lt;/ResponseDelay&gt;&lt;/Response&gt;&lt;Response&gt;&lt;Index&gt;2&lt;/Index&gt;&lt;SmartcardUID&gt;0&lt;/SmartcardUID&gt;&lt;Key&gt;58&lt;/Key&gt;&lt;Valid&gt;true&lt;/Valid&gt;&lt;TimeStamp&gt;0001-01-01T00:00:00&lt;/TimeStamp&gt;&lt;Value&gt;1&lt;/Value&gt;&lt;ValueAsPercentage&gt;10&lt;/ValueAsPercentage&gt;&lt;ValueAsPercentageString&gt;10%&lt;/ValueAsPercentageString&gt;&lt;PersonId&gt;0&lt;/PersonId&gt;&lt;ResponseDelay&gt;0&lt;/ResponseDelay&gt;&lt;/Response&gt;&lt;Response&gt;&lt;Index&gt;3&lt;/Index&gt;&lt;SmartcardUID&gt;0&lt;/SmartcardUID&gt;&lt;Key&gt;65&lt;/Key&gt;&lt;Valid&gt;true&lt;/Valid&gt;&lt;TimeStamp&gt;0001-01-01T00:00:00&lt;/TimeStamp&gt;&lt;Value&gt;1&lt;/Value&gt;&lt;ValueAsPercentage&gt;10&lt;/ValueAsPercentage&gt;&lt;ValueAsPercentageString&gt;10%&lt;/ValueAsPercentageString&gt;&lt;PersonId&gt;0&lt;/PersonId&gt;&lt;ResponseDelay&gt;0&lt;/ResponseDelay&gt;&lt;/Response&gt;&lt;Response&gt;&lt;Index&gt;4&lt;/Index&gt;&lt;SmartcardUID&gt;0&lt;/SmartcardUID&gt;&lt;Key&gt;66&lt;/Key&gt;&lt;Valid&gt;true&lt;/Valid&gt;&lt;TimeStamp&gt;0001-01-01T00:00:00&lt;/TimeStamp&gt;&lt;Value&gt;1&lt;/Value&gt;&lt;ValueAsPercentage&gt;10&lt;/ValueAsPercentage&gt;&lt;ValueAsPercentageString&gt;10%&lt;/ValueAsPercentageString&gt;&lt;PersonId&gt;0&lt;/PersonId&gt;&lt;ResponseDelay&gt;0&lt;/ResponseDelay&gt;&lt;/Response&gt;&lt;Response&gt;&lt;Index&gt;5&lt;/Index&gt;&lt;SmartcardUID&gt;0&lt;/SmartcardUID&gt;&lt;Key&gt;70&lt;/Key&gt;&lt;Valid&gt;true&lt;/Valid&gt;&lt;TimeStamp&gt;0001-01-01T00:00:00&lt;/TimeStamp&gt;&lt;Value&gt;2&lt;/Value&gt;&lt;ValueAsPercentage&gt;20&lt;/ValueAsPercentage&gt;&lt;ValueAsPercentageString&gt;20%&lt;/ValueAsPercentageString&gt;&lt;PersonId&gt;0&lt;/PersonId&gt;&lt;ResponseDelay&gt;0&lt;/ResponseDelay&gt;&lt;/Response&gt;&lt;Response&gt;&lt;Index&gt;6&lt;/Index&gt;&lt;SmartcardUID&gt;0&lt;/SmartcardUID&gt;&lt;Key&gt;80&lt;/Key&gt;&lt;Valid&gt;true&lt;/Valid&gt;&lt;TimeStamp&gt;0001-01-01T00:00:00&lt;/TimeStamp&gt;&lt;Value&gt;1&lt;/Value&gt;&lt;ValueAsPercentage&gt;10&lt;/ValueAsPercentage&gt;&lt;ValueAsPercentageString&gt;10%&lt;/ValueAsPercentageString&gt;&lt;PersonId&gt;0&lt;/PersonId&gt;&lt;ResponseDelay&gt;0&lt;/ResponseDelay&gt;&lt;/Response&gt;&lt;Response&gt;&lt;Index&gt;7&lt;/Index&gt;&lt;SmartcardUID&gt;0&lt;/SmartcardUID&gt;&lt;Key&gt;90&lt;/Key&gt;&lt;Valid&gt;true&lt;/Valid&gt;&lt;TimeStamp&gt;0001-01-01T00:00:00&lt;/TimeStamp&gt;&lt;Value&gt;1&lt;/Value&gt;&lt;ValueAsPercentage&gt;10&lt;/ValueAsPercentage&gt;&lt;ValueAsPercentageString&gt;10%&lt;/ValueAsPercentageString&gt;&lt;PersonId&gt;0&lt;/PersonId&gt;&lt;ResponseDelay&gt;0&lt;/ResponseDelay&gt;&lt;/Response&gt;&lt;Response&gt;&lt;Index&gt;8&lt;/Index&gt;&lt;SmartcardUID&gt;0&lt;/SmartcardUID&gt;&lt;Key&gt;96&lt;/Key&gt;&lt;Valid&gt;true&lt;/Valid&gt;&lt;TimeStamp&gt;0001-01-01T00:00:00&lt;/TimeStamp&gt;&lt;Value&gt;1&lt;/Value&gt;&lt;ValueAsPercentage&gt;10&lt;/ValueAsPercentage&gt;&lt;ValueAsPercentageString&gt;10%&lt;/ValueAsPercentageString&gt;&lt;PersonId&gt;0&lt;/PersonId&gt;&lt;ResponseDelay&gt;0&lt;/ResponseDelay&gt;&lt;/Response&gt;&lt;Response&gt;&lt;Index&gt;99999&lt;/Index&gt;&lt;SmartcardUID&gt;0&lt;/SmartcardUID&gt;&lt;Key&gt;NUMERIC_SUMMARY&lt;/Key&gt;&lt;Valid&gt;true&lt;/Valid&gt;&lt;TimeStamp&gt;0001-01-01T00:00:00&lt;/TimeStamp&gt;&lt;Value&gt;{&quot;Average&quot;:69.0,&quot;AverageFormatted&quot;:&quot;69&quot;,&quot;AnswerCount&quot;:10,&quot;LowestResponse&quot;:40.0,&quot;HighestResponse&quot;:96.0,&quot;CorrectAnswerCount&quot;:5,&quot;CorrectAnswerPercentageText&quot;:&quot;50&quot;,&quot;Median&quot;:68.0,&quot;Modes&quot;:[70.0],&quot;@type&quot;:&quot;NumericResultSummary&quot;}&lt;/Value&gt;&lt;ValueAsPercentage&gt;0&lt;/ValueAsPercentage&gt;&lt;PersonId&gt;0&lt;/PersonId&gt;&lt;ResponseDelay&gt;0&lt;/ResponseDelay&gt;&lt;/Response&gt;&lt;/ArrayOfResponse&gt;"/>
  <p:tag name="COUNTDOWNOPTIONS" val="&lt;?xml version=&quot;1.0&quot; encoding=&quot;utf-8&quot;?&gt;&lt;CountdownOptions xmlns:xsi=&quot;http://www.w3.org/2001/XMLSchema-instance&quot; xmlns:xsd=&quot;http://www.w3.org/2001/XMLSchema&quot;&gt;&lt;GUID&gt;c7a7a1ec-d217-4e62-9368-20a596c189f5&lt;/GUID&gt;&lt;Name /&gt;&lt;HasCountdown&gt;false&lt;/HasCountdown&gt;&lt;DoesCountdownClosePoll&gt;false&lt;/DoesCountdownClosePoll&gt;&lt;Length&gt;10&lt;/Length&gt;&lt;Value&gt;10&lt;/Value&gt;&lt;CountdownType&gt;Analogue&lt;/CountdownType&gt;&lt;Location&gt;&lt;GUID&gt;fb2abca9-6a1e-4184-98f9-1a6e0a7df791&lt;/GUID&gt;&lt;Name /&gt;&lt;ScreenPosition&gt;BottomRight&lt;/ScreenPosition&gt;&lt;BorderThickness&gt;10&lt;/BorderThickness&gt;&lt;Top&gt;0&lt;/Top&gt;&lt;Left&gt;0&lt;/Left&gt;&lt;Height&gt;35&lt;/Height&gt;&lt;Width&gt;50&lt;/Width&gt;&lt;/Location&gt;&lt;/CountdownOptions&gt;"/>
  <p:tag name="SOUNDOPTIONS" val="&lt;?xml version=&quot;1.0&quot; encoding=&quot;utf-8&quot;?&gt;&lt;SoundOptions xmlns:xsi=&quot;http://www.w3.org/2001/XMLSchema-instance&quot; xmlns:xsd=&quot;http://www.w3.org/2001/XMLSchema&quot;&gt;&lt;GUID&gt;8e54d11a-6b5f-401b-9409-71ca6fa6ef61&lt;/GUID&gt;&lt;Name /&gt;&lt;PlaySound&gt;false&lt;/PlaySound&gt;&lt;CountdownSoundTag /&gt;&lt;PlayTimesUpSound&gt;false&lt;/PlayTimesUpSound&gt;&lt;TimesUpSoundTag /&gt;&lt;Loop&gt;false&lt;/Loop&gt;&lt;/SoundOptions&gt;"/>
  <p:tag name="QUESTIONDEFINITION" val="&lt;?xml version=&quot;1.0&quot; encoding=&quot;utf-8&quot;?&gt;&lt;ValueQuestionLarge xmlns:xsi=&quot;http://www.w3.org/2001/XMLSchema-instance&quot; xmlns:xsd=&quot;http://www.w3.org/2001/XMLSchema&quot;&gt;&lt;GUID&gt;6d57f1fb-2bfc-44d0-96b0-fa9acc27903a&lt;/GUID&gt;&lt;Name /&gt;&lt;ReactorQuestionId&gt;3086019&lt;/ReactorQuestionId&gt;&lt;Text&gt;Wie reich sind die Reichsten in Deutschland?&lt;/Text&gt;&lt;SubChoiceDefinitions&gt;&lt;SubChoiceDefinition&gt;&lt;Name&gt;_default&lt;/Name&gt;&lt;SubChoiceSourceReferences /&gt;&lt;/SubChoiceDefinition&gt;&lt;/SubChoiceDefinitions&gt;&lt;SubText /&gt;&lt;IndividualWeightingText /&gt;&lt;QuestionType&gt;ValueLarge&lt;/QuestionType&gt;&lt;Source&gt;Handsets&lt;/Source&gt;&lt;Choices&gt;&lt;Choice xsi:type=&quot;BandChoice&quot;&gt;&lt;GUID&gt;fd4aa4cb-7290-4079-a178-c7ea5cf14bd8&lt;/GUID&gt;&lt;Name /&gt;&lt;IsSelected&gt;true&lt;/IsSelected&gt;&lt;Description&gt;0 - 10&lt;/Description&gt;&lt;Key&gt;0&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0&lt;/LowerBound&gt;&lt;UpperBound&gt;10&lt;/UpperBound&gt;&lt;/Choice&gt;&lt;Choice xsi:type=&quot;BandChoice&quot;&gt;&lt;GUID&gt;add6ca24-97b1-47ba-a56f-7b9bccdf3e38&lt;/GUID&gt;&lt;Name /&gt;&lt;IsSelected&gt;true&lt;/IsSelected&gt;&lt;Description&gt;11 - 20&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11&lt;/LowerBound&gt;&lt;UpperBound&gt;20&lt;/UpperBound&gt;&lt;/Choice&gt;&lt;Choice xsi:type=&quot;BandChoice&quot;&gt;&lt;GUID&gt;277eacd4-8d62-4f22-82d9-b891b1cd4f4e&lt;/GUID&gt;&lt;Name /&gt;&lt;IsSelected&gt;true&lt;/IsSelected&gt;&lt;Description&gt;21 - 30&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21&lt;/LowerBound&gt;&lt;UpperBound&gt;30&lt;/UpperBound&gt;&lt;/Choice&gt;&lt;Choice xsi:type=&quot;BandChoice&quot;&gt;&lt;GUID&gt;1e7a1535-17a2-4e79-83a7-2f6e73110316&lt;/GUID&gt;&lt;Name /&gt;&lt;IsSelected&gt;true&lt;/IsSelected&gt;&lt;Description&gt;31 - 40&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31&lt;/LowerBound&gt;&lt;UpperBound&gt;40&lt;/UpperBound&gt;&lt;/Choice&gt;&lt;Choice xsi:type=&quot;BandChoice&quot;&gt;&lt;GUID&gt;5ca2ff35-32be-4980-b2e2-6ac26c8ddafc&lt;/GUID&gt;&lt;Name /&gt;&lt;IsSelected&gt;true&lt;/IsSelected&gt;&lt;Description&gt;41 - 50&lt;/Description&gt;&lt;Key&gt;4&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41&lt;/LowerBound&gt;&lt;UpperBound&gt;50&lt;/UpperBound&gt;&lt;/Choice&gt;&lt;Choice xsi:type=&quot;BandChoice&quot;&gt;&lt;GUID&gt;31c43e37-61df-44fd-9c31-b1428f68923d&lt;/GUID&gt;&lt;Name /&gt;&lt;IsSelected&gt;true&lt;/IsSelected&gt;&lt;Description&gt;51 - 60&lt;/Description&gt;&lt;Key&gt;5&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51&lt;/LowerBound&gt;&lt;UpperBound&gt;60&lt;/UpperBound&gt;&lt;/Choice&gt;&lt;Choice xsi:type=&quot;BandChoice&quot;&gt;&lt;GUID&gt;3cbc9625-1901-4806-9e61-a9c91a906277&lt;/GUID&gt;&lt;Name /&gt;&lt;IsSelected&gt;true&lt;/IsSelected&gt;&lt;Description&gt;61 - 70&lt;/Description&gt;&lt;Key&gt;6&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61&lt;/LowerBound&gt;&lt;UpperBound&gt;70&lt;/UpperBound&gt;&lt;/Choice&gt;&lt;Choice xsi:type=&quot;BandChoice&quot;&gt;&lt;GUID&gt;d90feaf6-e633-42ad-9fcb-ca5fc5d491b3&lt;/GUID&gt;&lt;Name /&gt;&lt;IsSelected&gt;true&lt;/IsSelected&gt;&lt;Description&gt;71 - 80&lt;/Description&gt;&lt;Key&gt;7&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71&lt;/LowerBound&gt;&lt;UpperBound&gt;80&lt;/UpperBound&gt;&lt;/Choice&gt;&lt;Choice xsi:type=&quot;BandChoice&quot;&gt;&lt;GUID&gt;50cc4dba-a637-473c-883e-fef001d41d86&lt;/GUID&gt;&lt;Name /&gt;&lt;IsSelected&gt;true&lt;/IsSelected&gt;&lt;Description&gt;81 - 90&lt;/Description&gt;&lt;Key&gt;8&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81&lt;/LowerBound&gt;&lt;UpperBound&gt;90&lt;/UpperBound&gt;&lt;/Choice&gt;&lt;Choice xsi:type=&quot;BandChoice&quot;&gt;&lt;GUID&gt;b418c461-2004-4008-a2a0-ff51cec33d94&lt;/GUID&gt;&lt;Name /&gt;&lt;IsSelected&gt;true&lt;/IsSelected&gt;&lt;Description&gt;91 - 100&lt;/Description&gt;&lt;Key&gt;9&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91&lt;/LowerBound&gt;&lt;UpperBound&gt;100&lt;/UpperBound&gt;&lt;/Choice&gt;&lt;/Choices&gt;&lt;HasData&gt;false&lt;/HasData&gt;&lt;MasterQuestionNumSubChoices&gt;0&lt;/MasterQuestionNumSubChoices&gt;&lt;TimeOpenMS&gt;102080&lt;/TimeOpenMS&gt;&lt;IsQuestionWeighted&gt;false&lt;/IsQuestionWeighted&gt;&lt;CorrectAnswerVotesNumber&gt;0&lt;/CorrectAnswerVotesNumber&gt;&lt;CorrectAnswerVotesPercent&gt;0&lt;/CorrectAnswerVotesPercent&gt;&lt;ReactorPollDetails&gt;&lt;MeetingId&gt;468715&lt;/MeetingId&gt;&lt;SessionId&gt;472666&lt;/SessionId&gt;&lt;TenancyId&gt;134137&lt;/TenancyId&gt;&lt;LatestPollId&gt;2&lt;/LatestPollId&gt;&lt;/ReactorPollDetails&gt;&lt;DataRangeMinValue&gt;0&lt;/DataRangeMinValue&gt;&lt;DataRangeMaxValue&gt;100&lt;/DataRangeMaxValue&gt;&lt;LowestValueDescription /&gt;&lt;HighestValueDescription /&gt;&lt;Modes /&gt;&lt;Median&gt;0&lt;/Median&gt;&lt;Mean&gt;0&lt;/Mean&gt;&lt;Lowest&gt;0&lt;/Lowest&gt;&lt;Highest&gt;0&lt;/Highest&gt;&lt;Total&gt;0&lt;/Total&gt;&lt;ValueRangeScores&gt;&lt;ValueRangeScore&gt;&lt;GUID&gt;ef9f8634-61fa-4e1d-a70b-614527859bef&lt;/GUID&gt;&lt;Name /&gt;&lt;IsAnswer&gt;true&lt;/IsAnswer&gt;&lt;Score&gt;0&lt;/Score&gt;&lt;LowerBound&gt;56&lt;/LowerBound&gt;&lt;UpperBound&gt;76&lt;/UpperBound&gt;&lt;/ValueRangeScore&gt;&lt;/ValueRangeScores&gt;&lt;DecimalPlacesRequested&gt;0&lt;/DecimalPlacesRequested&gt;&lt;ValueQuestionCorrectAnswer&gt;66&lt;/ValueQuestionCorrectAnswer&gt;&lt;ValueQuestionCorrectAnswerTolerance&gt;10&lt;/ValueQuestionCorrectAnswerTolerance&gt;&lt;/ValueQuestionLarge&gt;"/>
  <p:tag name="SCORES" val="&lt;?xml version=&quot;1.0&quot; encoding=&quot;utf-8&quot;?&gt;&lt;ArrayOfScore xmlns:xsi=&quot;http://www.w3.org/2001/XMLSchema-instance&quot; xmlns:xsd=&quot;http://www.w3.org/2001/XMLSchema&quot; /&gt;"/>
  <p:tag name="LASTMODE" val="&lt;?xml version=&quot;1.0&quot; encoding=&quot;utf-8&quot;?&gt;&lt;int&gt;0&lt;/int&gt;"/>
  <p:tag name="SEQUENCECOUNT" val="&lt;?xml version=&quot;1.0&quot; encoding=&quot;utf-8&quot;?&gt;&lt;int&gt;40&lt;/int&gt;"/>
  <p:tag name="MEETOO" val="817590bc-034f-4170-8c19-f4b9b013d91e"/>
</p:tagLst>
</file>

<file path=ppt/tags/tag54.xml><?xml version="1.0" encoding="utf-8"?>
<p:tagLst xmlns:a="http://schemas.openxmlformats.org/drawingml/2006/main" xmlns:r="http://schemas.openxmlformats.org/officeDocument/2006/relationships" xmlns:p="http://schemas.openxmlformats.org/presentationml/2006/main">
  <p:tag name="MEETINGNUMBER" val="149-698-633"/>
</p:tagLst>
</file>

<file path=ppt/tags/tag55.xml><?xml version="1.0" encoding="utf-8"?>
<p:tagLst xmlns:a="http://schemas.openxmlformats.org/drawingml/2006/main" xmlns:r="http://schemas.openxmlformats.org/officeDocument/2006/relationships" xmlns:p="http://schemas.openxmlformats.org/presentationml/2006/main">
  <p:tag name="STARTANIMATION" val="OpenQuestion"/>
  <p:tag name="QUESTIONGUID" val="6d57f1fb-2bfc-44d0-96b0-fa9acc27903a"/>
</p:tagLst>
</file>

<file path=ppt/tags/tag56.xml><?xml version="1.0" encoding="utf-8"?>
<p:tagLst xmlns:a="http://schemas.openxmlformats.org/drawingml/2006/main" xmlns:r="http://schemas.openxmlformats.org/officeDocument/2006/relationships" xmlns:p="http://schemas.openxmlformats.org/presentationml/2006/main">
  <p:tag name="QUESTIONGUID" val="6d57f1fb-2bfc-44d0-96b0-fa9acc27903a"/>
  <p:tag name="ORIGTEXT" val="Correct Answer : 56 to 76"/>
  <p:tag name="SHAPEDETAILS" val="&lt;?xml version=&quot;1.0&quot; encoding=&quot;utf-8&quot;?&gt;&lt;ShapeDetails xmlns:xsi=&quot;http://www.w3.org/2001/XMLSchema-instance&quot; xmlns:xsd=&quot;http://www.w3.org/2001/XMLSchema&quot;&gt;&lt;GUID&gt;443a5b59-359c-4a3d-8a8f-40946742f718&lt;/GUID&gt;&lt;Name /&gt;&lt;ScreenPosition&gt;BottomRight&lt;/ScreenPosition&gt;&lt;BorderThickness&gt;10&lt;/BorderThickness&gt;&lt;Top&gt;466.375031&lt;/Top&gt;&lt;Left&gt;50.8363762&lt;/Left&gt;&lt;Height&gt;46.0452766&lt;/Height&gt;&lt;Width&gt;614.29364&lt;/Width&gt;&lt;/ShapeDetails&gt;"/>
</p:tagLst>
</file>

<file path=ppt/tags/tag57.xml><?xml version="1.0" encoding="utf-8"?>
<p:tagLst xmlns:a="http://schemas.openxmlformats.org/drawingml/2006/main" xmlns:r="http://schemas.openxmlformats.org/officeDocument/2006/relationships" xmlns:p="http://schemas.openxmlformats.org/presentationml/2006/main">
  <p:tag name="QUESTIONGUID" val="6d57f1fb-2bfc-44d0-96b0-fa9acc27903a"/>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f94719fe-0a0b-4148-bdcf-9c8c64d9bb6e&lt;/GUID&gt;&lt;Name /&gt;&lt;ScreenPosition&gt;BottomRight&lt;/ScreenPosition&gt;&lt;BorderThickness&gt;10&lt;/BorderThickness&gt;&lt;Top&gt;126&lt;/Top&gt;&lt;Left&gt;37.94921&lt;/Left&gt;&lt;Height&gt;356.374969&lt;/Height&gt;&lt;Width&gt;651.3016&lt;/Width&gt;&lt;/ShapeDetails&gt;"/>
</p:tagLst>
</file>

<file path=ppt/tags/tag58.xml><?xml version="1.0" encoding="utf-8"?>
<p:tagLst xmlns:a="http://schemas.openxmlformats.org/drawingml/2006/main" xmlns:r="http://schemas.openxmlformats.org/officeDocument/2006/relationships" xmlns:p="http://schemas.openxmlformats.org/presentationml/2006/main">
  <p:tag name="SHAPETYPE" val="DataLabel"/>
  <p:tag name="QUESTIONGUID" val="6d57f1fb-2bfc-44d0-96b0-fa9acc27903a"/>
</p:tagLst>
</file>

<file path=ppt/tags/tag59.xml><?xml version="1.0" encoding="utf-8"?>
<p:tagLst xmlns:a="http://schemas.openxmlformats.org/drawingml/2006/main" xmlns:r="http://schemas.openxmlformats.org/officeDocument/2006/relationships" xmlns:p="http://schemas.openxmlformats.org/presentationml/2006/main">
  <p:tag name="SHAPETYPE" val="Columns"/>
  <p:tag name="QUESTIONGUID" val="6d57f1fb-2bfc-44d0-96b0-fa9acc27903a"/>
  <p:tag name="SHAPEDETAILS" val="&lt;?xml version=&quot;1.0&quot; encoding=&quot;utf-8&quot;?&gt;&lt;ShapeDetails xmlns:xsi=&quot;http://www.w3.org/2001/XMLSchema-instance&quot; xmlns:xsd=&quot;http://www.w3.org/2001/XMLSchema&quot;&gt;&lt;GUID&gt;6399579d-efc1-4ac2-8b2a-2d58cca7626c&lt;/GUID&gt;&lt;Name /&gt;&lt;ScreenPosition&gt;BottomRight&lt;/ScreenPosition&gt;&lt;BorderThickness&gt;10&lt;/BorderThickness&gt;&lt;Top&gt;189.009369&lt;/Top&gt;&lt;Left&gt;56.97929&lt;/Left&gt;&lt;Height&gt;249.437561&lt;/Height&gt;&lt;Width&gt;55.2864571&lt;/Width&gt;&lt;/ShapeDetails&gt;"/>
</p:tagLst>
</file>

<file path=ppt/tags/tag6.xml><?xml version="1.0" encoding="utf-8"?>
<p:tagLst xmlns:a="http://schemas.openxmlformats.org/drawingml/2006/main" xmlns:r="http://schemas.openxmlformats.org/officeDocument/2006/relationships" xmlns:p="http://schemas.openxmlformats.org/presentationml/2006/main">
  <p:tag name="SHAPETYPE" val="Columns"/>
  <p:tag name="QUESTIONGUID" val="5295dd27-473f-44ae-aeec-6dfd07b20869"/>
  <p:tag name="SHAPEDETAILS" val="&lt;?xml version=&quot;1.0&quot; encoding=&quot;utf-8&quot;?&gt;&lt;ShapeDetails xmlns:xsi=&quot;http://www.w3.org/2001/XMLSchema-instance&quot; xmlns:xsd=&quot;http://www.w3.org/2001/XMLSchema&quot;&gt;&lt;GUID&gt;7f9dbc63-7ef6-4d69-822c-8d9642399645&lt;/GUID&gt;&lt;Name /&gt;&lt;ScreenPosition&gt;BottomRight&lt;/ScreenPosition&gt;&lt;BorderThickness&gt;10&lt;/BorderThickness&gt;&lt;Top&gt;190.558746&lt;/Top&gt;&lt;Left&gt;42.48&lt;/Left&gt;&lt;Height&gt;247.888184&lt;/Height&gt;&lt;Width&gt;58.32&lt;/Width&gt;&lt;/ShapeDetails&gt;"/>
</p:tagLst>
</file>

<file path=ppt/tags/tag60.xml><?xml version="1.0" encoding="utf-8"?>
<p:tagLst xmlns:a="http://schemas.openxmlformats.org/drawingml/2006/main" xmlns:r="http://schemas.openxmlformats.org/officeDocument/2006/relationships" xmlns:p="http://schemas.openxmlformats.org/presentationml/2006/main">
  <p:tag name="SHAPETYPE" val="DataLabel"/>
  <p:tag name="QUESTIONGUID" val="6d57f1fb-2bfc-44d0-96b0-fa9acc27903a"/>
</p:tagLst>
</file>

<file path=ppt/tags/tag61.xml><?xml version="1.0" encoding="utf-8"?>
<p:tagLst xmlns:a="http://schemas.openxmlformats.org/drawingml/2006/main" xmlns:r="http://schemas.openxmlformats.org/officeDocument/2006/relationships" xmlns:p="http://schemas.openxmlformats.org/presentationml/2006/main">
  <p:tag name="SHAPETYPE" val="Columns"/>
  <p:tag name="QUESTIONGUID" val="6d57f1fb-2bfc-44d0-96b0-fa9acc27903a"/>
  <p:tag name="SHAPEDETAILS" val="&lt;?xml version=&quot;1.0&quot; encoding=&quot;utf-8&quot;?&gt;&lt;ShapeDetails xmlns:xsi=&quot;http://www.w3.org/2001/XMLSchema-instance&quot; xmlns:xsd=&quot;http://www.w3.org/2001/XMLSchema&quot;&gt;&lt;GUID&gt;2f45894d-3613-4247-9fc1-1fab32a17a98&lt;/GUID&gt;&lt;Name /&gt;&lt;ScreenPosition&gt;BottomRight&lt;/ScreenPosition&gt;&lt;BorderThickness&gt;10&lt;/BorderThickness&gt;&lt;Top&gt;189.009369&lt;/Top&gt;&lt;Left&gt;118.408661&lt;/Left&gt;&lt;Height&gt;249.437561&lt;/Height&gt;&lt;Width&gt;55.2864571&lt;/Width&gt;&lt;/ShapeDetails&gt;"/>
</p:tagLst>
</file>

<file path=ppt/tags/tag62.xml><?xml version="1.0" encoding="utf-8"?>
<p:tagLst xmlns:a="http://schemas.openxmlformats.org/drawingml/2006/main" xmlns:r="http://schemas.openxmlformats.org/officeDocument/2006/relationships" xmlns:p="http://schemas.openxmlformats.org/presentationml/2006/main">
  <p:tag name="SHAPETYPE" val="DataLabel"/>
  <p:tag name="QUESTIONGUID" val="6d57f1fb-2bfc-44d0-96b0-fa9acc27903a"/>
</p:tagLst>
</file>

<file path=ppt/tags/tag63.xml><?xml version="1.0" encoding="utf-8"?>
<p:tagLst xmlns:a="http://schemas.openxmlformats.org/drawingml/2006/main" xmlns:r="http://schemas.openxmlformats.org/officeDocument/2006/relationships" xmlns:p="http://schemas.openxmlformats.org/presentationml/2006/main">
  <p:tag name="SHAPETYPE" val="Columns"/>
  <p:tag name="QUESTIONGUID" val="6d57f1fb-2bfc-44d0-96b0-fa9acc27903a"/>
  <p:tag name="SHAPEDETAILS" val="&lt;?xml version=&quot;1.0&quot; encoding=&quot;utf-8&quot;?&gt;&lt;ShapeDetails xmlns:xsi=&quot;http://www.w3.org/2001/XMLSchema-instance&quot; xmlns:xsd=&quot;http://www.w3.org/2001/XMLSchema&quot;&gt;&lt;GUID&gt;4436440d-8a42-4d8a-9275-d46584f0e829&lt;/GUID&gt;&lt;Name /&gt;&lt;ScreenPosition&gt;BottomRight&lt;/ScreenPosition&gt;&lt;BorderThickness&gt;10&lt;/BorderThickness&gt;&lt;Top&gt;189.009369&lt;/Top&gt;&lt;Left&gt;179.838028&lt;/Left&gt;&lt;Height&gt;249.437561&lt;/Height&gt;&lt;Width&gt;55.2864571&lt;/Width&gt;&lt;/ShapeDetails&gt;"/>
</p:tagLst>
</file>

<file path=ppt/tags/tag64.xml><?xml version="1.0" encoding="utf-8"?>
<p:tagLst xmlns:a="http://schemas.openxmlformats.org/drawingml/2006/main" xmlns:r="http://schemas.openxmlformats.org/officeDocument/2006/relationships" xmlns:p="http://schemas.openxmlformats.org/presentationml/2006/main">
  <p:tag name="SHAPETYPE" val="DataLabel"/>
  <p:tag name="QUESTIONGUID" val="6d57f1fb-2bfc-44d0-96b0-fa9acc27903a"/>
</p:tagLst>
</file>

<file path=ppt/tags/tag65.xml><?xml version="1.0" encoding="utf-8"?>
<p:tagLst xmlns:a="http://schemas.openxmlformats.org/drawingml/2006/main" xmlns:r="http://schemas.openxmlformats.org/officeDocument/2006/relationships" xmlns:p="http://schemas.openxmlformats.org/presentationml/2006/main">
  <p:tag name="SHAPETYPE" val="Columns"/>
  <p:tag name="QUESTIONGUID" val="6d57f1fb-2bfc-44d0-96b0-fa9acc27903a"/>
  <p:tag name="SHAPEDETAILS" val="&lt;?xml version=&quot;1.0&quot; encoding=&quot;utf-8&quot;?&gt;&lt;ShapeDetails xmlns:xsi=&quot;http://www.w3.org/2001/XMLSchema-instance&quot; xmlns:xsd=&quot;http://www.w3.org/2001/XMLSchema&quot;&gt;&lt;GUID&gt;27f73bf0-514f-4f16-a1ce-6fb40d1fa4c2&lt;/GUID&gt;&lt;Name /&gt;&lt;ScreenPosition&gt;BottomRight&lt;/ScreenPosition&gt;&lt;BorderThickness&gt;10&lt;/BorderThickness&gt;&lt;Top&gt;189.009369&lt;/Top&gt;&lt;Left&gt;241.2674&lt;/Left&gt;&lt;Height&gt;249.437561&lt;/Height&gt;&lt;Width&gt;55.2864571&lt;/Width&gt;&lt;/ShapeDetails&gt;"/>
</p:tagLst>
</file>

<file path=ppt/tags/tag66.xml><?xml version="1.0" encoding="utf-8"?>
<p:tagLst xmlns:a="http://schemas.openxmlformats.org/drawingml/2006/main" xmlns:r="http://schemas.openxmlformats.org/officeDocument/2006/relationships" xmlns:p="http://schemas.openxmlformats.org/presentationml/2006/main">
  <p:tag name="SHAPETYPE" val="DataLabel"/>
  <p:tag name="QUESTIONGUID" val="6d57f1fb-2bfc-44d0-96b0-fa9acc27903a"/>
</p:tagLst>
</file>

<file path=ppt/tags/tag67.xml><?xml version="1.0" encoding="utf-8"?>
<p:tagLst xmlns:a="http://schemas.openxmlformats.org/drawingml/2006/main" xmlns:r="http://schemas.openxmlformats.org/officeDocument/2006/relationships" xmlns:p="http://schemas.openxmlformats.org/presentationml/2006/main">
  <p:tag name="SHAPETYPE" val="Columns"/>
  <p:tag name="QUESTIONGUID" val="6d57f1fb-2bfc-44d0-96b0-fa9acc27903a"/>
  <p:tag name="SHAPEDETAILS" val="&lt;?xml version=&quot;1.0&quot; encoding=&quot;utf-8&quot;?&gt;&lt;ShapeDetails xmlns:xsi=&quot;http://www.w3.org/2001/XMLSchema-instance&quot; xmlns:xsd=&quot;http://www.w3.org/2001/XMLSchema&quot;&gt;&lt;GUID&gt;769cb277-2b7c-48d5-96b5-937d3f781e6b&lt;/GUID&gt;&lt;Name /&gt;&lt;ScreenPosition&gt;BottomRight&lt;/ScreenPosition&gt;&lt;BorderThickness&gt;10&lt;/BorderThickness&gt;&lt;Top&gt;189.009369&lt;/Top&gt;&lt;Left&gt;302.696777&lt;/Left&gt;&lt;Height&gt;249.437561&lt;/Height&gt;&lt;Width&gt;55.2864571&lt;/Width&gt;&lt;/ShapeDetails&gt;"/>
</p:tagLst>
</file>

<file path=ppt/tags/tag68.xml><?xml version="1.0" encoding="utf-8"?>
<p:tagLst xmlns:a="http://schemas.openxmlformats.org/drawingml/2006/main" xmlns:r="http://schemas.openxmlformats.org/officeDocument/2006/relationships" xmlns:p="http://schemas.openxmlformats.org/presentationml/2006/main">
  <p:tag name="SHAPETYPE" val="DataLabel"/>
  <p:tag name="QUESTIONGUID" val="6d57f1fb-2bfc-44d0-96b0-fa9acc27903a"/>
</p:tagLst>
</file>

<file path=ppt/tags/tag69.xml><?xml version="1.0" encoding="utf-8"?>
<p:tagLst xmlns:a="http://schemas.openxmlformats.org/drawingml/2006/main" xmlns:r="http://schemas.openxmlformats.org/officeDocument/2006/relationships" xmlns:p="http://schemas.openxmlformats.org/presentationml/2006/main">
  <p:tag name="SHAPETYPE" val="Columns"/>
  <p:tag name="QUESTIONGUID" val="6d57f1fb-2bfc-44d0-96b0-fa9acc27903a"/>
  <p:tag name="SHAPEDETAILS" val="&lt;?xml version=&quot;1.0&quot; encoding=&quot;utf-8&quot;?&gt;&lt;ShapeDetails xmlns:xsi=&quot;http://www.w3.org/2001/XMLSchema-instance&quot; xmlns:xsd=&quot;http://www.w3.org/2001/XMLSchema&quot;&gt;&lt;GUID&gt;9cb8df0a-c47e-4ab3-807f-254c28bcb975&lt;/GUID&gt;&lt;Name /&gt;&lt;ScreenPosition&gt;BottomRight&lt;/ScreenPosition&gt;&lt;BorderThickness&gt;10&lt;/BorderThickness&gt;&lt;Top&gt;189.009369&lt;/Top&gt;&lt;Left&gt;364.126129&lt;/Left&gt;&lt;Height&gt;249.437561&lt;/Height&gt;&lt;Width&gt;55.2864571&lt;/Width&gt;&lt;/ShapeDetails&gt;"/>
</p:tagLst>
</file>

<file path=ppt/tags/tag7.xml><?xml version="1.0" encoding="utf-8"?>
<p:tagLst xmlns:a="http://schemas.openxmlformats.org/drawingml/2006/main" xmlns:r="http://schemas.openxmlformats.org/officeDocument/2006/relationships" xmlns:p="http://schemas.openxmlformats.org/presentationml/2006/main">
  <p:tag name="SHAPETYPE" val="DataLabel"/>
  <p:tag name="QUESTIONGUID" val="5295dd27-473f-44ae-aeec-6dfd07b20869"/>
</p:tagLst>
</file>

<file path=ppt/tags/tag70.xml><?xml version="1.0" encoding="utf-8"?>
<p:tagLst xmlns:a="http://schemas.openxmlformats.org/drawingml/2006/main" xmlns:r="http://schemas.openxmlformats.org/officeDocument/2006/relationships" xmlns:p="http://schemas.openxmlformats.org/presentationml/2006/main">
  <p:tag name="SHAPETYPE" val="DataLabel"/>
  <p:tag name="QUESTIONGUID" val="6d57f1fb-2bfc-44d0-96b0-fa9acc27903a"/>
</p:tagLst>
</file>

<file path=ppt/tags/tag71.xml><?xml version="1.0" encoding="utf-8"?>
<p:tagLst xmlns:a="http://schemas.openxmlformats.org/drawingml/2006/main" xmlns:r="http://schemas.openxmlformats.org/officeDocument/2006/relationships" xmlns:p="http://schemas.openxmlformats.org/presentationml/2006/main">
  <p:tag name="SHAPETYPE" val="Columns"/>
  <p:tag name="QUESTIONGUID" val="6d57f1fb-2bfc-44d0-96b0-fa9acc27903a"/>
  <p:tag name="SHAPEDETAILS" val="&lt;?xml version=&quot;1.0&quot; encoding=&quot;utf-8&quot;?&gt;&lt;ShapeDetails xmlns:xsi=&quot;http://www.w3.org/2001/XMLSchema-instance&quot; xmlns:xsd=&quot;http://www.w3.org/2001/XMLSchema&quot;&gt;&lt;GUID&gt;0d00abd8-9382-47fc-8024-50ac595a2bc4&lt;/GUID&gt;&lt;Name /&gt;&lt;ScreenPosition&gt;BottomRight&lt;/ScreenPosition&gt;&lt;BorderThickness&gt;10&lt;/BorderThickness&gt;&lt;Top&gt;189.009369&lt;/Top&gt;&lt;Left&gt;425.5555&lt;/Left&gt;&lt;Height&gt;249.437561&lt;/Height&gt;&lt;Width&gt;55.2864571&lt;/Width&gt;&lt;/ShapeDetails&gt;"/>
</p:tagLst>
</file>

<file path=ppt/tags/tag72.xml><?xml version="1.0" encoding="utf-8"?>
<p:tagLst xmlns:a="http://schemas.openxmlformats.org/drawingml/2006/main" xmlns:r="http://schemas.openxmlformats.org/officeDocument/2006/relationships" xmlns:p="http://schemas.openxmlformats.org/presentationml/2006/main">
  <p:tag name="SHAPETYPE" val="DataLabel"/>
  <p:tag name="QUESTIONGUID" val="6d57f1fb-2bfc-44d0-96b0-fa9acc27903a"/>
</p:tagLst>
</file>

<file path=ppt/tags/tag73.xml><?xml version="1.0" encoding="utf-8"?>
<p:tagLst xmlns:a="http://schemas.openxmlformats.org/drawingml/2006/main" xmlns:r="http://schemas.openxmlformats.org/officeDocument/2006/relationships" xmlns:p="http://schemas.openxmlformats.org/presentationml/2006/main">
  <p:tag name="SHAPETYPE" val="Columns"/>
  <p:tag name="QUESTIONGUID" val="6d57f1fb-2bfc-44d0-96b0-fa9acc27903a"/>
  <p:tag name="SHAPEDETAILS" val="&lt;?xml version=&quot;1.0&quot; encoding=&quot;utf-8&quot;?&gt;&lt;ShapeDetails xmlns:xsi=&quot;http://www.w3.org/2001/XMLSchema-instance&quot; xmlns:xsd=&quot;http://www.w3.org/2001/XMLSchema&quot;&gt;&lt;GUID&gt;ada27bf2-34ce-44f2-89fc-9446e21a0b82&lt;/GUID&gt;&lt;Name /&gt;&lt;ScreenPosition&gt;BottomRight&lt;/ScreenPosition&gt;&lt;BorderThickness&gt;10&lt;/BorderThickness&gt;&lt;Top&gt;189.009369&lt;/Top&gt;&lt;Left&gt;486.9848&lt;/Left&gt;&lt;Height&gt;249.437561&lt;/Height&gt;&lt;Width&gt;55.2864571&lt;/Width&gt;&lt;/ShapeDetails&gt;"/>
</p:tagLst>
</file>

<file path=ppt/tags/tag74.xml><?xml version="1.0" encoding="utf-8"?>
<p:tagLst xmlns:a="http://schemas.openxmlformats.org/drawingml/2006/main" xmlns:r="http://schemas.openxmlformats.org/officeDocument/2006/relationships" xmlns:p="http://schemas.openxmlformats.org/presentationml/2006/main">
  <p:tag name="SHAPETYPE" val="DataLabel"/>
  <p:tag name="QUESTIONGUID" val="6d57f1fb-2bfc-44d0-96b0-fa9acc27903a"/>
</p:tagLst>
</file>

<file path=ppt/tags/tag75.xml><?xml version="1.0" encoding="utf-8"?>
<p:tagLst xmlns:a="http://schemas.openxmlformats.org/drawingml/2006/main" xmlns:r="http://schemas.openxmlformats.org/officeDocument/2006/relationships" xmlns:p="http://schemas.openxmlformats.org/presentationml/2006/main">
  <p:tag name="SHAPETYPE" val="Columns"/>
  <p:tag name="QUESTIONGUID" val="6d57f1fb-2bfc-44d0-96b0-fa9acc27903a"/>
  <p:tag name="SHAPEDETAILS" val="&lt;?xml version=&quot;1.0&quot; encoding=&quot;utf-8&quot;?&gt;&lt;ShapeDetails xmlns:xsi=&quot;http://www.w3.org/2001/XMLSchema-instance&quot; xmlns:xsd=&quot;http://www.w3.org/2001/XMLSchema&quot;&gt;&lt;GUID&gt;4817b680-68de-475e-9b81-fa6715d42ef8&lt;/GUID&gt;&lt;Name /&gt;&lt;ScreenPosition&gt;BottomRight&lt;/ScreenPosition&gt;&lt;BorderThickness&gt;10&lt;/BorderThickness&gt;&lt;Top&gt;189.009369&lt;/Top&gt;&lt;Left&gt;548.4142&lt;/Left&gt;&lt;Height&gt;249.437561&lt;/Height&gt;&lt;Width&gt;55.2864571&lt;/Width&gt;&lt;/ShapeDetails&gt;"/>
</p:tagLst>
</file>

<file path=ppt/tags/tag76.xml><?xml version="1.0" encoding="utf-8"?>
<p:tagLst xmlns:a="http://schemas.openxmlformats.org/drawingml/2006/main" xmlns:r="http://schemas.openxmlformats.org/officeDocument/2006/relationships" xmlns:p="http://schemas.openxmlformats.org/presentationml/2006/main">
  <p:tag name="SHAPETYPE" val="DataLabel"/>
  <p:tag name="QUESTIONGUID" val="6d57f1fb-2bfc-44d0-96b0-fa9acc27903a"/>
</p:tagLst>
</file>

<file path=ppt/tags/tag77.xml><?xml version="1.0" encoding="utf-8"?>
<p:tagLst xmlns:a="http://schemas.openxmlformats.org/drawingml/2006/main" xmlns:r="http://schemas.openxmlformats.org/officeDocument/2006/relationships" xmlns:p="http://schemas.openxmlformats.org/presentationml/2006/main">
  <p:tag name="SHAPETYPE" val="Columns"/>
  <p:tag name="QUESTIONGUID" val="6d57f1fb-2bfc-44d0-96b0-fa9acc27903a"/>
  <p:tag name="SHAPEDETAILS" val="&lt;?xml version=&quot;1.0&quot; encoding=&quot;utf-8&quot;?&gt;&lt;ShapeDetails xmlns:xsi=&quot;http://www.w3.org/2001/XMLSchema-instance&quot; xmlns:xsd=&quot;http://www.w3.org/2001/XMLSchema&quot;&gt;&lt;GUID&gt;91ee1286-d23f-41ad-ad4f-2fd5e1d10173&lt;/GUID&gt;&lt;Name /&gt;&lt;ScreenPosition&gt;BottomRight&lt;/ScreenPosition&gt;&lt;BorderThickness&gt;10&lt;/BorderThickness&gt;&lt;Top&gt;189.009369&lt;/Top&gt;&lt;Left&gt;609.843567&lt;/Left&gt;&lt;Height&gt;249.437561&lt;/Height&gt;&lt;Width&gt;55.2864571&lt;/Width&gt;&lt;/ShapeDetails&gt;"/>
</p:tagLst>
</file>

<file path=ppt/tags/tag78.xml><?xml version="1.0" encoding="utf-8"?>
<p:tagLst xmlns:a="http://schemas.openxmlformats.org/drawingml/2006/main" xmlns:r="http://schemas.openxmlformats.org/officeDocument/2006/relationships" xmlns:p="http://schemas.openxmlformats.org/presentationml/2006/main">
  <p:tag name="QUESTIONGUID" val="6d57f1fb-2bfc-44d0-96b0-fa9acc27903a"/>
  <p:tag name="SHAPEDETAILS" val="&lt;?xml version=&quot;1.0&quot; encoding=&quot;utf-8&quot;?&gt;&lt;ShapeDetails xmlns:xsi=&quot;http://www.w3.org/2001/XMLSchema-instance&quot; xmlns:xsd=&quot;http://www.w3.org/2001/XMLSchema&quot;&gt;&lt;GUID&gt;c5edb960-8c98-4282-9eaf-bd811bd6f03b&lt;/GUID&gt;&lt;Name /&gt;&lt;ScreenPosition&gt;BottomRight&lt;/ScreenPosition&gt;&lt;BorderThickness&gt;10&lt;/BorderThickness&gt;&lt;Top&gt;126&lt;/Top&gt;&lt;Left&gt;50.8363762&lt;/Left&gt;&lt;Height&gt;33.928112&lt;/Height&gt;&lt;Width&gt;614.29364&lt;/Width&gt;&lt;/ShapeDetails&gt;"/>
</p:tagLst>
</file>

<file path=ppt/tags/tag79.xml><?xml version="1.0" encoding="utf-8"?>
<p:tagLst xmlns:a="http://schemas.openxmlformats.org/drawingml/2006/main" xmlns:r="http://schemas.openxmlformats.org/officeDocument/2006/relationships" xmlns:p="http://schemas.openxmlformats.org/presentationml/2006/main">
  <p:tag name="SHAPETYPE" val="VotingKey"/>
  <p:tag name="QUESTIONGUID" val="6d57f1fb-2bfc-44d0-96b0-fa9acc27903a"/>
  <p:tag name="SHAPEDETAILS" val="&lt;?xml version=&quot;1.0&quot; encoding=&quot;utf-8&quot;?&gt;&lt;ShapeDetails xmlns:xsi=&quot;http://www.w3.org/2001/XMLSchema-instance&quot; xmlns:xsd=&quot;http://www.w3.org/2001/XMLSchema&quot;&gt;&lt;GUID&gt;21ce10c5-ff1c-40aa-a1f8-4688840f9da1&lt;/GUID&gt;&lt;Name /&gt;&lt;ScreenPosition&gt;BottomRight&lt;/ScreenPosition&gt;&lt;BorderThickness&gt;10&lt;/BorderThickness&gt;&lt;Top&gt;50.83638&lt;/Top&gt;&lt;Left&gt;126&lt;/Left&gt;&lt;Height&gt;322.44693&lt;/Height&gt;&lt;Width&gt;614.29364&lt;/Width&gt;&lt;/ShapeDetails&gt;"/>
</p:tagLst>
</file>

<file path=ppt/tags/tag8.xml><?xml version="1.0" encoding="utf-8"?>
<p:tagLst xmlns:a="http://schemas.openxmlformats.org/drawingml/2006/main" xmlns:r="http://schemas.openxmlformats.org/officeDocument/2006/relationships" xmlns:p="http://schemas.openxmlformats.org/presentationml/2006/main">
  <p:tag name="SHAPETYPE" val="Columns"/>
  <p:tag name="QUESTIONGUID" val="5295dd27-473f-44ae-aeec-6dfd07b20869"/>
  <p:tag name="SHAPEDETAILS" val="&lt;?xml version=&quot;1.0&quot; encoding=&quot;utf-8&quot;?&gt;&lt;ShapeDetails xmlns:xsi=&quot;http://www.w3.org/2001/XMLSchema-instance&quot; xmlns:xsd=&quot;http://www.w3.org/2001/XMLSchema&quot;&gt;&lt;GUID&gt;cad5c047-a9c5-4271-9f49-86efde2d96f5&lt;/GUID&gt;&lt;Name /&gt;&lt;ScreenPosition&gt;BottomRight&lt;/ScreenPosition&gt;&lt;BorderThickness&gt;10&lt;/BorderThickness&gt;&lt;Top&gt;190.558746&lt;/Top&gt;&lt;Left&gt;107.28&lt;/Left&gt;&lt;Height&gt;247.888184&lt;/Height&gt;&lt;Width&gt;58.32&lt;/Width&gt;&lt;/ShapeDetails&gt;"/>
</p:tagLst>
</file>

<file path=ppt/tags/tag80.xml><?xml version="1.0" encoding="utf-8"?>
<p:tagLst xmlns:a="http://schemas.openxmlformats.org/drawingml/2006/main" xmlns:r="http://schemas.openxmlformats.org/officeDocument/2006/relationships" xmlns:p="http://schemas.openxmlformats.org/presentationml/2006/main">
  <p:tag name="SHAPETYPE" val="RangeAxis"/>
  <p:tag name="AXISTAG" val="6d57f1fb-2bfc-44d0-96b0-fa9acc27903a"/>
</p:tagLst>
</file>

<file path=ppt/tags/tag81.xml><?xml version="1.0" encoding="utf-8"?>
<p:tagLst xmlns:a="http://schemas.openxmlformats.org/drawingml/2006/main" xmlns:r="http://schemas.openxmlformats.org/officeDocument/2006/relationships" xmlns:p="http://schemas.openxmlformats.org/presentationml/2006/main">
  <p:tag name="SHAPETYPE" val="RangeAxisText"/>
  <p:tag name="AXISTAG" val="6d57f1fb-2bfc-44d0-96b0-fa9acc27903a"/>
</p:tagLst>
</file>

<file path=ppt/tags/tag82.xml><?xml version="1.0" encoding="utf-8"?>
<p:tagLst xmlns:a="http://schemas.openxmlformats.org/drawingml/2006/main" xmlns:r="http://schemas.openxmlformats.org/officeDocument/2006/relationships" xmlns:p="http://schemas.openxmlformats.org/presentationml/2006/main">
  <p:tag name="SHAPETYPE" val="RangeAxis"/>
  <p:tag name="AXISTAG" val="6d57f1fb-2bfc-44d0-96b0-fa9acc27903a"/>
</p:tagLst>
</file>

<file path=ppt/tags/tag83.xml><?xml version="1.0" encoding="utf-8"?>
<p:tagLst xmlns:a="http://schemas.openxmlformats.org/drawingml/2006/main" xmlns:r="http://schemas.openxmlformats.org/officeDocument/2006/relationships" xmlns:p="http://schemas.openxmlformats.org/presentationml/2006/main">
  <p:tag name="SHAPETYPE" val="RangeAxisText"/>
  <p:tag name="AXISTAG" val="6d57f1fb-2bfc-44d0-96b0-fa9acc27903a"/>
</p:tagLst>
</file>

<file path=ppt/tags/tag84.xml><?xml version="1.0" encoding="utf-8"?>
<p:tagLst xmlns:a="http://schemas.openxmlformats.org/drawingml/2006/main" xmlns:r="http://schemas.openxmlformats.org/officeDocument/2006/relationships" xmlns:p="http://schemas.openxmlformats.org/presentationml/2006/main">
  <p:tag name="SHAPETYPE" val="RangeAxis"/>
  <p:tag name="AXISTAG" val="6d57f1fb-2bfc-44d0-96b0-fa9acc27903a"/>
</p:tagLst>
</file>

<file path=ppt/tags/tag85.xml><?xml version="1.0" encoding="utf-8"?>
<p:tagLst xmlns:a="http://schemas.openxmlformats.org/drawingml/2006/main" xmlns:r="http://schemas.openxmlformats.org/officeDocument/2006/relationships" xmlns:p="http://schemas.openxmlformats.org/presentationml/2006/main">
  <p:tag name="SHAPETYPE" val="RangeAxisText"/>
  <p:tag name="AXISTAG" val="6d57f1fb-2bfc-44d0-96b0-fa9acc27903a"/>
</p:tagLst>
</file>

<file path=ppt/tags/tag86.xml><?xml version="1.0" encoding="utf-8"?>
<p:tagLst xmlns:a="http://schemas.openxmlformats.org/drawingml/2006/main" xmlns:r="http://schemas.openxmlformats.org/officeDocument/2006/relationships" xmlns:p="http://schemas.openxmlformats.org/presentationml/2006/main">
  <p:tag name="SHAPETYPE" val="RangeAxis"/>
  <p:tag name="AXISTAG" val="6d57f1fb-2bfc-44d0-96b0-fa9acc27903a"/>
</p:tagLst>
</file>

<file path=ppt/tags/tag87.xml><?xml version="1.0" encoding="utf-8"?>
<p:tagLst xmlns:a="http://schemas.openxmlformats.org/drawingml/2006/main" xmlns:r="http://schemas.openxmlformats.org/officeDocument/2006/relationships" xmlns:p="http://schemas.openxmlformats.org/presentationml/2006/main">
  <p:tag name="SHAPETYPE" val="RangeAxisText"/>
  <p:tag name="AXISTAG" val="6d57f1fb-2bfc-44d0-96b0-fa9acc27903a"/>
</p:tagLst>
</file>

<file path=ppt/tags/tag88.xml><?xml version="1.0" encoding="utf-8"?>
<p:tagLst xmlns:a="http://schemas.openxmlformats.org/drawingml/2006/main" xmlns:r="http://schemas.openxmlformats.org/officeDocument/2006/relationships" xmlns:p="http://schemas.openxmlformats.org/presentationml/2006/main">
  <p:tag name="SHAPETYPE" val="RangeAxis"/>
  <p:tag name="AXISTAG" val="6d57f1fb-2bfc-44d0-96b0-fa9acc27903a"/>
</p:tagLst>
</file>

<file path=ppt/tags/tag89.xml><?xml version="1.0" encoding="utf-8"?>
<p:tagLst xmlns:a="http://schemas.openxmlformats.org/drawingml/2006/main" xmlns:r="http://schemas.openxmlformats.org/officeDocument/2006/relationships" xmlns:p="http://schemas.openxmlformats.org/presentationml/2006/main">
  <p:tag name="SHAPETYPE" val="RangeAxisText"/>
  <p:tag name="AXISTAG" val="6d57f1fb-2bfc-44d0-96b0-fa9acc27903a"/>
</p:tagLst>
</file>

<file path=ppt/tags/tag9.xml><?xml version="1.0" encoding="utf-8"?>
<p:tagLst xmlns:a="http://schemas.openxmlformats.org/drawingml/2006/main" xmlns:r="http://schemas.openxmlformats.org/officeDocument/2006/relationships" xmlns:p="http://schemas.openxmlformats.org/presentationml/2006/main">
  <p:tag name="SHAPETYPE" val="DataLabel"/>
  <p:tag name="QUESTIONGUID" val="5295dd27-473f-44ae-aeec-6dfd07b20869"/>
</p:tagLst>
</file>

<file path=ppt/tags/tag90.xml><?xml version="1.0" encoding="utf-8"?>
<p:tagLst xmlns:a="http://schemas.openxmlformats.org/drawingml/2006/main" xmlns:r="http://schemas.openxmlformats.org/officeDocument/2006/relationships" xmlns:p="http://schemas.openxmlformats.org/presentationml/2006/main">
  <p:tag name="SHAPETYPE" val="RangeAxis"/>
  <p:tag name="AXISTAG" val="6d57f1fb-2bfc-44d0-96b0-fa9acc27903a"/>
</p:tagLst>
</file>

<file path=ppt/tags/tag91.xml><?xml version="1.0" encoding="utf-8"?>
<p:tagLst xmlns:a="http://schemas.openxmlformats.org/drawingml/2006/main" xmlns:r="http://schemas.openxmlformats.org/officeDocument/2006/relationships" xmlns:p="http://schemas.openxmlformats.org/presentationml/2006/main">
  <p:tag name="SHAPETYPE" val="RangeAxisText"/>
  <p:tag name="AXISTAG" val="6d57f1fb-2bfc-44d0-96b0-fa9acc27903a"/>
</p:tagLst>
</file>

<file path=ppt/tags/tag92.xml><?xml version="1.0" encoding="utf-8"?>
<p:tagLst xmlns:a="http://schemas.openxmlformats.org/drawingml/2006/main" xmlns:r="http://schemas.openxmlformats.org/officeDocument/2006/relationships" xmlns:p="http://schemas.openxmlformats.org/presentationml/2006/main">
  <p:tag name="SHAPETYPE" val="RangeAxis"/>
  <p:tag name="AXISTAG" val="6d57f1fb-2bfc-44d0-96b0-fa9acc27903a"/>
</p:tagLst>
</file>

<file path=ppt/tags/tag93.xml><?xml version="1.0" encoding="utf-8"?>
<p:tagLst xmlns:a="http://schemas.openxmlformats.org/drawingml/2006/main" xmlns:r="http://schemas.openxmlformats.org/officeDocument/2006/relationships" xmlns:p="http://schemas.openxmlformats.org/presentationml/2006/main">
  <p:tag name="SHAPETYPE" val="RangeAxisText"/>
  <p:tag name="AXISTAG" val="6d57f1fb-2bfc-44d0-96b0-fa9acc27903a"/>
</p:tagLst>
</file>

<file path=ppt/tags/tag94.xml><?xml version="1.0" encoding="utf-8"?>
<p:tagLst xmlns:a="http://schemas.openxmlformats.org/drawingml/2006/main" xmlns:r="http://schemas.openxmlformats.org/officeDocument/2006/relationships" xmlns:p="http://schemas.openxmlformats.org/presentationml/2006/main">
  <p:tag name="SHAPETYPE" val="RangeAxis"/>
  <p:tag name="AXISTAG" val="6d57f1fb-2bfc-44d0-96b0-fa9acc27903a"/>
</p:tagLst>
</file>

<file path=ppt/tags/tag95.xml><?xml version="1.0" encoding="utf-8"?>
<p:tagLst xmlns:a="http://schemas.openxmlformats.org/drawingml/2006/main" xmlns:r="http://schemas.openxmlformats.org/officeDocument/2006/relationships" xmlns:p="http://schemas.openxmlformats.org/presentationml/2006/main">
  <p:tag name="SHAPETYPE" val="RangeAxisText"/>
  <p:tag name="AXISTAG" val="6d57f1fb-2bfc-44d0-96b0-fa9acc27903a"/>
</p:tagLst>
</file>

<file path=ppt/tags/tag96.xml><?xml version="1.0" encoding="utf-8"?>
<p:tagLst xmlns:a="http://schemas.openxmlformats.org/drawingml/2006/main" xmlns:r="http://schemas.openxmlformats.org/officeDocument/2006/relationships" xmlns:p="http://schemas.openxmlformats.org/presentationml/2006/main">
  <p:tag name="SHAPETYPE" val="RangeAxis"/>
  <p:tag name="AXISTAG" val="6d57f1fb-2bfc-44d0-96b0-fa9acc27903a"/>
</p:tagLst>
</file>

<file path=ppt/tags/tag97.xml><?xml version="1.0" encoding="utf-8"?>
<p:tagLst xmlns:a="http://schemas.openxmlformats.org/drawingml/2006/main" xmlns:r="http://schemas.openxmlformats.org/officeDocument/2006/relationships" xmlns:p="http://schemas.openxmlformats.org/presentationml/2006/main">
  <p:tag name="SHAPETYPE" val="RangeAxisText"/>
  <p:tag name="AXISTAG" val="6d57f1fb-2bfc-44d0-96b0-fa9acc27903a"/>
</p:tagLst>
</file>

<file path=ppt/tags/tag98.xml><?xml version="1.0" encoding="utf-8"?>
<p:tagLst xmlns:a="http://schemas.openxmlformats.org/drawingml/2006/main" xmlns:r="http://schemas.openxmlformats.org/officeDocument/2006/relationships" xmlns:p="http://schemas.openxmlformats.org/presentationml/2006/main">
  <p:tag name="SHAPETYPE" val="RangeAxis"/>
  <p:tag name="AXISTAG" val="6d57f1fb-2bfc-44d0-96b0-fa9acc27903a"/>
</p:tagLst>
</file>

<file path=ppt/tags/tag99.xml><?xml version="1.0" encoding="utf-8"?>
<p:tagLst xmlns:a="http://schemas.openxmlformats.org/drawingml/2006/main" xmlns:r="http://schemas.openxmlformats.org/officeDocument/2006/relationships" xmlns:p="http://schemas.openxmlformats.org/presentationml/2006/main">
  <p:tag name="SHAPETYPE" val="RangeAxisText"/>
  <p:tag name="AXISTAG" val="6d57f1fb-2bfc-44d0-96b0-fa9acc27903a"/>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885</Words>
  <Application>Microsoft Office PowerPoint</Application>
  <PresentationFormat>Bildschirmpräsentation (4:3)</PresentationFormat>
  <Paragraphs>166</Paragraphs>
  <Slides>22</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22</vt:i4>
      </vt:variant>
    </vt:vector>
  </HeadingPairs>
  <TitlesOfParts>
    <vt:vector size="26" baseType="lpstr">
      <vt:lpstr>Arial</vt:lpstr>
      <vt:lpstr>Calibri</vt:lpstr>
      <vt:lpstr>Wingdings</vt:lpstr>
      <vt:lpstr>Larissa</vt:lpstr>
      <vt:lpstr>Steuergerechtigkeit für die sozial-ökologische Transformation</vt:lpstr>
      <vt:lpstr>PowerPoint-Präsentation</vt:lpstr>
      <vt:lpstr>Wessen Position ist das?</vt:lpstr>
      <vt:lpstr>Gerechtigkeitslücken im Steuersystem und die Transformation</vt:lpstr>
      <vt:lpstr>Auf einer Skala von 1 bis 10, wie gut kennen Sie das deutsche Steuersystem?</vt:lpstr>
      <vt:lpstr>Was ist aus Ihrer Sicht die größte (steuerliche) Ungerechtigkeit in Deutschland?</vt:lpstr>
      <vt:lpstr>Wie reich sind die Reichsten in Deutschland?</vt:lpstr>
      <vt:lpstr>Genaueres weiß man nicht…</vt:lpstr>
      <vt:lpstr>PowerPoint-Präsentation</vt:lpstr>
      <vt:lpstr>PowerPoint-Präsentation</vt:lpstr>
      <vt:lpstr>PowerPoint-Präsentation</vt:lpstr>
      <vt:lpstr>PowerPoint-Präsentation</vt:lpstr>
      <vt:lpstr>Was würde aus Ihrer Sicht zu mehr Steuergerechtigkeit führen?</vt:lpstr>
      <vt:lpstr>Warum ändert sich nichts?</vt:lpstr>
      <vt:lpstr>Was ist aus deiner Sicht die größte politische Herausforderung?</vt:lpstr>
      <vt:lpstr>Zur Debatte</vt:lpstr>
      <vt:lpstr>PowerPoint-Präsentation</vt:lpstr>
      <vt:lpstr>Anmerkungen, Rückmeldungen, Wünsche und Email für den Newsletter</vt:lpstr>
      <vt:lpstr>Zum Weiterlesen…</vt:lpstr>
      <vt:lpstr>Das Steuersystem hat eine Gerechtigkeits- lücke und ist ungerechter geworden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Christoph Trautvetter</dc:creator>
  <cp:lastModifiedBy>Microsoft-Konto</cp:lastModifiedBy>
  <cp:revision>157</cp:revision>
  <cp:lastPrinted>2023-03-25T08:09:38Z</cp:lastPrinted>
  <dcterms:created xsi:type="dcterms:W3CDTF">2018-09-05T06:03:31Z</dcterms:created>
  <dcterms:modified xsi:type="dcterms:W3CDTF">2023-09-13T10:52:20Z</dcterms:modified>
</cp:coreProperties>
</file>