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slideLayouts/_rels/slideLayout52.xml.rels" ContentType="application/vnd.openxmlformats-package.relationships+xml"/>
  <Override PartName="/ppt/slideLayouts/_rels/slideLayout14.xml.rels" ContentType="application/vnd.openxmlformats-package.relationships+xml"/>
  <Override PartName="/ppt/slideLayouts/_rels/slideLayout30.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31.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32.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2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41.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50.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2.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8.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6.xml.rels" ContentType="application/vnd.openxmlformats-package.relationships+xml"/>
  <Override PartName="/ppt/slideLayouts/_rels/slideLayout53.xml.rels" ContentType="application/vnd.openxmlformats-package.relationships+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59.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media/image23.png" ContentType="image/png"/>
  <Override PartName="/ppt/media/image22.png" ContentType="image/png"/>
  <Override PartName="/ppt/media/image21.png" ContentType="image/png"/>
  <Override PartName="/ppt/media/image4.png" ContentType="image/png"/>
  <Override PartName="/ppt/media/image27.png" ContentType="image/png"/>
  <Override PartName="/ppt/media/image28.png" ContentType="image/png"/>
  <Override PartName="/ppt/media/image5.png" ContentType="image/png"/>
  <Override PartName="/ppt/media/image30.png" ContentType="image/png"/>
  <Override PartName="/ppt/media/image10.png" ContentType="image/png"/>
  <Override PartName="/ppt/media/image29.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9.png" ContentType="image/png"/>
  <Override PartName="/ppt/media/image3.png" ContentType="image/png"/>
  <Override PartName="/ppt/media/image26.png" ContentType="image/png"/>
  <Override PartName="/ppt/media/image32.png" ContentType="image/png"/>
  <Override PartName="/ppt/media/image2.png" ContentType="image/png"/>
  <Override PartName="/ppt/media/image25.png" ContentType="image/png"/>
  <Override PartName="/ppt/media/image31.png" ContentType="image/png"/>
  <Override PartName="/ppt/media/image1.png" ContentType="image/png"/>
  <Override PartName="/ppt/media/image24.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20.png" ContentType="image/png"/>
  <Override PartName="/ppt/media/image19.png" ContentType="image/png"/>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2.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23.xml.rels" ContentType="application/vnd.openxmlformats-package.relationships+xml"/>
  <Override PartName="/ppt/slides/_rels/slide11.xml.rels" ContentType="application/vnd.openxmlformats-package.relationships+xml"/>
  <Override PartName="/ppt/slides/_rels/slide24.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8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91" name="PlaceHolder 2"/>
          <p:cNvSpPr>
            <a:spLocks noGrp="1"/>
          </p:cNvSpPr>
          <p:nvPr>
            <p:ph type="body"/>
          </p:nvPr>
        </p:nvSpPr>
        <p:spPr>
          <a:xfrm>
            <a:off x="609480" y="1604520"/>
            <a:ext cx="1097244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93"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94"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98"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99"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00"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02"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03"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04" name="PlaceHolder 4"/>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06"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07"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08" name="PlaceHolder 4"/>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10" name="PlaceHolder 2"/>
          <p:cNvSpPr>
            <a:spLocks noGrp="1"/>
          </p:cNvSpPr>
          <p:nvPr>
            <p:ph type="body"/>
          </p:nvPr>
        </p:nvSpPr>
        <p:spPr>
          <a:xfrm>
            <a:off x="609480" y="160452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11" name="PlaceHolder 3"/>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13"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14"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15"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16" name="PlaceHolder 5"/>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18" name="PlaceHolder 2"/>
          <p:cNvSpPr>
            <a:spLocks noGrp="1"/>
          </p:cNvSpPr>
          <p:nvPr>
            <p:ph type="body"/>
          </p:nvPr>
        </p:nvSpPr>
        <p:spPr>
          <a:xfrm>
            <a:off x="60948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19" name="PlaceHolder 3"/>
          <p:cNvSpPr>
            <a:spLocks noGrp="1"/>
          </p:cNvSpPr>
          <p:nvPr>
            <p:ph type="body"/>
          </p:nvPr>
        </p:nvSpPr>
        <p:spPr>
          <a:xfrm>
            <a:off x="431964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20" name="PlaceHolder 4"/>
          <p:cNvSpPr>
            <a:spLocks noGrp="1"/>
          </p:cNvSpPr>
          <p:nvPr>
            <p:ph type="body"/>
          </p:nvPr>
        </p:nvSpPr>
        <p:spPr>
          <a:xfrm>
            <a:off x="802980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21" name="PlaceHolder 5"/>
          <p:cNvSpPr>
            <a:spLocks noGrp="1"/>
          </p:cNvSpPr>
          <p:nvPr>
            <p:ph type="body"/>
          </p:nvPr>
        </p:nvSpPr>
        <p:spPr>
          <a:xfrm>
            <a:off x="60948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22" name="PlaceHolder 6"/>
          <p:cNvSpPr>
            <a:spLocks noGrp="1"/>
          </p:cNvSpPr>
          <p:nvPr>
            <p:ph type="body"/>
          </p:nvPr>
        </p:nvSpPr>
        <p:spPr>
          <a:xfrm>
            <a:off x="431964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23" name="PlaceHolder 7"/>
          <p:cNvSpPr>
            <a:spLocks noGrp="1"/>
          </p:cNvSpPr>
          <p:nvPr>
            <p:ph type="body"/>
          </p:nvPr>
        </p:nvSpPr>
        <p:spPr>
          <a:xfrm>
            <a:off x="802980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3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35" name="PlaceHolder 2"/>
          <p:cNvSpPr>
            <a:spLocks noGrp="1"/>
          </p:cNvSpPr>
          <p:nvPr>
            <p:ph type="body"/>
          </p:nvPr>
        </p:nvSpPr>
        <p:spPr>
          <a:xfrm>
            <a:off x="609480" y="1604520"/>
            <a:ext cx="1097244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37"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38"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42"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43"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44"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46"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47"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48" name="PlaceHolder 4"/>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50"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51"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52" name="PlaceHolder 4"/>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54" name="PlaceHolder 2"/>
          <p:cNvSpPr>
            <a:spLocks noGrp="1"/>
          </p:cNvSpPr>
          <p:nvPr>
            <p:ph type="body"/>
          </p:nvPr>
        </p:nvSpPr>
        <p:spPr>
          <a:xfrm>
            <a:off x="609480" y="160452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55" name="PlaceHolder 3"/>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57"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58"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59"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60" name="PlaceHolder 5"/>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62" name="PlaceHolder 2"/>
          <p:cNvSpPr>
            <a:spLocks noGrp="1"/>
          </p:cNvSpPr>
          <p:nvPr>
            <p:ph type="body"/>
          </p:nvPr>
        </p:nvSpPr>
        <p:spPr>
          <a:xfrm>
            <a:off x="60948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63" name="PlaceHolder 3"/>
          <p:cNvSpPr>
            <a:spLocks noGrp="1"/>
          </p:cNvSpPr>
          <p:nvPr>
            <p:ph type="body"/>
          </p:nvPr>
        </p:nvSpPr>
        <p:spPr>
          <a:xfrm>
            <a:off x="431964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64" name="PlaceHolder 4"/>
          <p:cNvSpPr>
            <a:spLocks noGrp="1"/>
          </p:cNvSpPr>
          <p:nvPr>
            <p:ph type="body"/>
          </p:nvPr>
        </p:nvSpPr>
        <p:spPr>
          <a:xfrm>
            <a:off x="802980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65" name="PlaceHolder 5"/>
          <p:cNvSpPr>
            <a:spLocks noGrp="1"/>
          </p:cNvSpPr>
          <p:nvPr>
            <p:ph type="body"/>
          </p:nvPr>
        </p:nvSpPr>
        <p:spPr>
          <a:xfrm>
            <a:off x="60948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66" name="PlaceHolder 6"/>
          <p:cNvSpPr>
            <a:spLocks noGrp="1"/>
          </p:cNvSpPr>
          <p:nvPr>
            <p:ph type="body"/>
          </p:nvPr>
        </p:nvSpPr>
        <p:spPr>
          <a:xfrm>
            <a:off x="431964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67" name="PlaceHolder 7"/>
          <p:cNvSpPr>
            <a:spLocks noGrp="1"/>
          </p:cNvSpPr>
          <p:nvPr>
            <p:ph type="body"/>
          </p:nvPr>
        </p:nvSpPr>
        <p:spPr>
          <a:xfrm>
            <a:off x="802980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7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76" name="PlaceHolder 2"/>
          <p:cNvSpPr>
            <a:spLocks noGrp="1"/>
          </p:cNvSpPr>
          <p:nvPr>
            <p:ph type="body"/>
          </p:nvPr>
        </p:nvSpPr>
        <p:spPr>
          <a:xfrm>
            <a:off x="609480" y="1604520"/>
            <a:ext cx="1097244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78"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79"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83"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84"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85"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87"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88"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89" name="PlaceHolder 4"/>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91"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92"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93" name="PlaceHolder 4"/>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95" name="PlaceHolder 2"/>
          <p:cNvSpPr>
            <a:spLocks noGrp="1"/>
          </p:cNvSpPr>
          <p:nvPr>
            <p:ph type="body"/>
          </p:nvPr>
        </p:nvSpPr>
        <p:spPr>
          <a:xfrm>
            <a:off x="609480" y="160452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96" name="PlaceHolder 3"/>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98"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99"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00"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01" name="PlaceHolder 5"/>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203" name="PlaceHolder 2"/>
          <p:cNvSpPr>
            <a:spLocks noGrp="1"/>
          </p:cNvSpPr>
          <p:nvPr>
            <p:ph type="body"/>
          </p:nvPr>
        </p:nvSpPr>
        <p:spPr>
          <a:xfrm>
            <a:off x="60948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04" name="PlaceHolder 3"/>
          <p:cNvSpPr>
            <a:spLocks noGrp="1"/>
          </p:cNvSpPr>
          <p:nvPr>
            <p:ph type="body"/>
          </p:nvPr>
        </p:nvSpPr>
        <p:spPr>
          <a:xfrm>
            <a:off x="431964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05" name="PlaceHolder 4"/>
          <p:cNvSpPr>
            <a:spLocks noGrp="1"/>
          </p:cNvSpPr>
          <p:nvPr>
            <p:ph type="body"/>
          </p:nvPr>
        </p:nvSpPr>
        <p:spPr>
          <a:xfrm>
            <a:off x="802980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06" name="PlaceHolder 5"/>
          <p:cNvSpPr>
            <a:spLocks noGrp="1"/>
          </p:cNvSpPr>
          <p:nvPr>
            <p:ph type="body"/>
          </p:nvPr>
        </p:nvSpPr>
        <p:spPr>
          <a:xfrm>
            <a:off x="60948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07" name="PlaceHolder 6"/>
          <p:cNvSpPr>
            <a:spLocks noGrp="1"/>
          </p:cNvSpPr>
          <p:nvPr>
            <p:ph type="body"/>
          </p:nvPr>
        </p:nvSpPr>
        <p:spPr>
          <a:xfrm>
            <a:off x="431964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08" name="PlaceHolder 7"/>
          <p:cNvSpPr>
            <a:spLocks noGrp="1"/>
          </p:cNvSpPr>
          <p:nvPr>
            <p:ph type="body"/>
          </p:nvPr>
        </p:nvSpPr>
        <p:spPr>
          <a:xfrm>
            <a:off x="802980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de-DE" sz="6000" spc="-1" strike="noStrike">
                <a:solidFill>
                  <a:srgbClr val="000000"/>
                </a:solidFill>
                <a:latin typeface="Calibri Light"/>
              </a:rPr>
              <a:t>Mastertitelforma</a:t>
            </a:r>
            <a:r>
              <a:rPr b="0" lang="de-DE" sz="6000" spc="-1" strike="noStrike">
                <a:solidFill>
                  <a:srgbClr val="000000"/>
                </a:solidFill>
                <a:latin typeface="Calibri Light"/>
              </a:rPr>
              <a:t>t bearbeiten</a:t>
            </a:r>
            <a:endParaRPr b="0" lang="de-DE"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6A138BF8-93F2-4D87-B851-85B7EB6977AB}" type="datetime1">
              <a:rPr b="0" lang="de-DE" sz="1200" spc="-1" strike="noStrike">
                <a:solidFill>
                  <a:srgbClr val="8b8b8b"/>
                </a:solidFill>
                <a:latin typeface="Calibri"/>
              </a:rPr>
              <a:t>19.04.2023</a:t>
            </a:fld>
            <a:endParaRPr b="0" lang="de-DE"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0E7EC88B-74A1-4788-956B-A1870B4D39F5}" type="slidenum">
              <a:rPr b="0" lang="de-DE" sz="1200" spc="-1" strike="noStrike">
                <a:solidFill>
                  <a:srgbClr val="8b8b8b"/>
                </a:solidFill>
                <a:latin typeface="Calibri"/>
              </a:rPr>
              <a:t>&lt;Foliennummer&gt;</a:t>
            </a:fld>
            <a:endParaRPr b="0" lang="de-DE"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800" spc="-1" strike="noStrike">
                <a:solidFill>
                  <a:srgbClr val="000000"/>
                </a:solidFill>
                <a:latin typeface="Calibri"/>
              </a:rPr>
              <a:t>Format des Gliederungstextes durch Klicken bearbeiten</a:t>
            </a:r>
            <a:endParaRPr b="0" lang="de-DE"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e-DE" sz="2000" spc="-1" strike="noStrike">
                <a:solidFill>
                  <a:srgbClr val="000000"/>
                </a:solidFill>
                <a:latin typeface="Calibri"/>
              </a:rPr>
              <a:t>Zweite Gliederungsebene</a:t>
            </a:r>
            <a:endParaRPr b="0" lang="de-DE"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Calibri"/>
              </a:rPr>
              <a:t>Fünfte Gliederungsebene</a:t>
            </a:r>
            <a:endParaRPr b="0" lang="de-DE"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Calibri"/>
              </a:rPr>
              <a:t>Sechste Gliederungsebene</a:t>
            </a:r>
            <a:endParaRPr b="0" lang="de-DE"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Calibri"/>
              </a:rPr>
              <a:t>Siebte Gliederungsebene</a:t>
            </a:r>
            <a:endParaRPr b="0" lang="de-D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de-DE" sz="4400" spc="-1" strike="noStrike">
                <a:solidFill>
                  <a:srgbClr val="000000"/>
                </a:solidFill>
                <a:latin typeface="Calibri Light"/>
              </a:rPr>
              <a:t>Mastertitelformat bearbeiten</a:t>
            </a:r>
            <a:endParaRPr b="0" lang="de-DE"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Mastertextformat bearbeiten</a:t>
            </a:r>
            <a:endParaRPr b="0" lang="de-DE"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de-DE" sz="2400" spc="-1" strike="noStrike">
                <a:solidFill>
                  <a:srgbClr val="000000"/>
                </a:solidFill>
                <a:latin typeface="Calibri"/>
              </a:rPr>
              <a:t>Zweite Ebene</a:t>
            </a:r>
            <a:endParaRPr b="0" lang="de-DE"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de-DE" sz="2000" spc="-1" strike="noStrike">
                <a:solidFill>
                  <a:srgbClr val="000000"/>
                </a:solidFill>
                <a:latin typeface="Calibri"/>
              </a:rPr>
              <a:t>Dritte Ebene</a:t>
            </a:r>
            <a:endParaRPr b="0" lang="de-DE"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de-DE" sz="1800" spc="-1" strike="noStrike">
                <a:solidFill>
                  <a:srgbClr val="000000"/>
                </a:solidFill>
                <a:latin typeface="Calibri"/>
              </a:rPr>
              <a:t>Vierte Ebene</a:t>
            </a:r>
            <a:endParaRPr b="0" lang="de-DE"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de-DE" sz="1800" spc="-1" strike="noStrike">
                <a:solidFill>
                  <a:srgbClr val="000000"/>
                </a:solidFill>
                <a:latin typeface="Calibri"/>
              </a:rPr>
              <a:t>Fünfte Ebene</a:t>
            </a:r>
            <a:endParaRPr b="0" lang="de-DE"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50F36DA9-9493-4E11-A892-4A680A47F105}" type="datetime1">
              <a:rPr b="0" lang="de-DE" sz="1200" spc="-1" strike="noStrike">
                <a:solidFill>
                  <a:srgbClr val="8b8b8b"/>
                </a:solidFill>
                <a:latin typeface="Calibri"/>
              </a:rPr>
              <a:t>19.04.2023</a:t>
            </a:fld>
            <a:endParaRPr b="0" lang="de-DE"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E5501365-F844-4979-9A60-CC7F700248AB}" type="slidenum">
              <a:rPr b="0" lang="de-DE" sz="1200" spc="-1" strike="noStrike">
                <a:solidFill>
                  <a:srgbClr val="8b8b8b"/>
                </a:solidFill>
                <a:latin typeface="Calibri"/>
              </a:rPr>
              <a:t>&lt;Foliennummer&gt;</a:t>
            </a:fld>
            <a:endParaRPr b="0" lang="de-DE"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de-DE" sz="4400" spc="-1" strike="noStrike">
                <a:solidFill>
                  <a:srgbClr val="000000"/>
                </a:solidFill>
                <a:latin typeface="Calibri Light"/>
              </a:rPr>
              <a:t>Mastertitelformat bearbeiten</a:t>
            </a:r>
            <a:endParaRPr b="0" lang="de-DE" sz="4400" spc="-1" strike="noStrike">
              <a:solidFill>
                <a:srgbClr val="000000"/>
              </a:solidFill>
              <a:latin typeface="Calibri"/>
            </a:endParaRPr>
          </a:p>
        </p:txBody>
      </p:sp>
      <p:sp>
        <p:nvSpPr>
          <p:cNvPr id="83" name="PlaceHolder 2"/>
          <p:cNvSpPr>
            <a:spLocks noGrp="1"/>
          </p:cNvSpPr>
          <p:nvPr>
            <p:ph type="body"/>
          </p:nvPr>
        </p:nvSpPr>
        <p:spPr>
          <a:xfrm>
            <a:off x="83808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Mastertextformat bearbeiten</a:t>
            </a:r>
            <a:endParaRPr b="0" lang="de-DE"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de-DE" sz="2400" spc="-1" strike="noStrike">
                <a:solidFill>
                  <a:srgbClr val="000000"/>
                </a:solidFill>
                <a:latin typeface="Calibri"/>
              </a:rPr>
              <a:t>Zweite Ebene</a:t>
            </a:r>
            <a:endParaRPr b="0" lang="de-DE"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de-DE" sz="2000" spc="-1" strike="noStrike">
                <a:solidFill>
                  <a:srgbClr val="000000"/>
                </a:solidFill>
                <a:latin typeface="Calibri"/>
              </a:rPr>
              <a:t>Dritte Ebene</a:t>
            </a:r>
            <a:endParaRPr b="0" lang="de-DE"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de-DE" sz="1800" spc="-1" strike="noStrike">
                <a:solidFill>
                  <a:srgbClr val="000000"/>
                </a:solidFill>
                <a:latin typeface="Calibri"/>
              </a:rPr>
              <a:t>Vierte Ebene</a:t>
            </a:r>
            <a:endParaRPr b="0" lang="de-DE"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de-DE" sz="1800" spc="-1" strike="noStrike">
                <a:solidFill>
                  <a:srgbClr val="000000"/>
                </a:solidFill>
                <a:latin typeface="Calibri"/>
              </a:rPr>
              <a:t>Fünfte Ebene</a:t>
            </a:r>
            <a:endParaRPr b="0" lang="de-DE" sz="1800" spc="-1" strike="noStrike">
              <a:solidFill>
                <a:srgbClr val="000000"/>
              </a:solidFill>
              <a:latin typeface="Calibri"/>
            </a:endParaRPr>
          </a:p>
        </p:txBody>
      </p:sp>
      <p:sp>
        <p:nvSpPr>
          <p:cNvPr id="84" name="PlaceHolder 3"/>
          <p:cNvSpPr>
            <a:spLocks noGrp="1"/>
          </p:cNvSpPr>
          <p:nvPr>
            <p:ph type="body"/>
          </p:nvPr>
        </p:nvSpPr>
        <p:spPr>
          <a:xfrm>
            <a:off x="617220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Mastertextformat bearbeiten</a:t>
            </a:r>
            <a:endParaRPr b="0" lang="de-DE"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de-DE" sz="2400" spc="-1" strike="noStrike">
                <a:solidFill>
                  <a:srgbClr val="000000"/>
                </a:solidFill>
                <a:latin typeface="Calibri"/>
              </a:rPr>
              <a:t>Zweite Ebene</a:t>
            </a:r>
            <a:endParaRPr b="0" lang="de-DE"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de-DE" sz="2000" spc="-1" strike="noStrike">
                <a:solidFill>
                  <a:srgbClr val="000000"/>
                </a:solidFill>
                <a:latin typeface="Calibri"/>
              </a:rPr>
              <a:t>Dritte Ebene</a:t>
            </a:r>
            <a:endParaRPr b="0" lang="de-DE"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de-DE" sz="1800" spc="-1" strike="noStrike">
                <a:solidFill>
                  <a:srgbClr val="000000"/>
                </a:solidFill>
                <a:latin typeface="Calibri"/>
              </a:rPr>
              <a:t>Vierte Ebene</a:t>
            </a:r>
            <a:endParaRPr b="0" lang="de-DE"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de-DE" sz="1800" spc="-1" strike="noStrike">
                <a:solidFill>
                  <a:srgbClr val="000000"/>
                </a:solidFill>
                <a:latin typeface="Calibri"/>
              </a:rPr>
              <a:t>Fünfte Ebene</a:t>
            </a:r>
            <a:endParaRPr b="0" lang="de-DE" sz="1800" spc="-1" strike="noStrike">
              <a:solidFill>
                <a:srgbClr val="000000"/>
              </a:solidFill>
              <a:latin typeface="Calibri"/>
            </a:endParaRPr>
          </a:p>
        </p:txBody>
      </p:sp>
      <p:sp>
        <p:nvSpPr>
          <p:cNvPr id="85"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fld id="{8A8DDD78-E47C-463A-8C55-CFC85A04572D}" type="datetime1">
              <a:rPr b="0" lang="de-DE" sz="1200" spc="-1" strike="noStrike">
                <a:solidFill>
                  <a:srgbClr val="8b8b8b"/>
                </a:solidFill>
                <a:latin typeface="Calibri"/>
              </a:rPr>
              <a:t>19.04.2023</a:t>
            </a:fld>
            <a:endParaRPr b="0" lang="de-DE" sz="1200" spc="-1" strike="noStrike">
              <a:latin typeface="Times New Roman"/>
            </a:endParaRPr>
          </a:p>
        </p:txBody>
      </p:sp>
      <p:sp>
        <p:nvSpPr>
          <p:cNvPr id="86" name="PlaceHolder 5"/>
          <p:cNvSpPr>
            <a:spLocks noGrp="1"/>
          </p:cNvSpPr>
          <p:nvPr>
            <p:ph type="ftr"/>
          </p:nvPr>
        </p:nvSpPr>
        <p:spPr>
          <a:xfrm>
            <a:off x="4038480" y="6356520"/>
            <a:ext cx="4114440" cy="364680"/>
          </a:xfrm>
          <a:prstGeom prst="rect">
            <a:avLst/>
          </a:prstGeom>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
        <p:nvSpPr>
          <p:cNvPr id="87"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9057E19F-FA84-482D-9896-2E775B55BA15}" type="slidenum">
              <a:rPr b="0" lang="de-DE" sz="1200" spc="-1" strike="noStrike">
                <a:solidFill>
                  <a:srgbClr val="8b8b8b"/>
                </a:solidFill>
                <a:latin typeface="Calibri"/>
              </a:rPr>
              <a:t>&lt;Foliennummer&gt;</a:t>
            </a:fld>
            <a:endParaRPr b="0" lang="de-DE"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839880" y="365040"/>
            <a:ext cx="10515240" cy="1325160"/>
          </a:xfrm>
          <a:prstGeom prst="rect">
            <a:avLst/>
          </a:prstGeom>
        </p:spPr>
        <p:txBody>
          <a:bodyPr anchor="ctr">
            <a:noAutofit/>
          </a:bodyPr>
          <a:p>
            <a:pPr>
              <a:lnSpc>
                <a:spcPct val="90000"/>
              </a:lnSpc>
            </a:pPr>
            <a:r>
              <a:rPr b="0" lang="de-DE" sz="4400" spc="-1" strike="noStrike">
                <a:solidFill>
                  <a:srgbClr val="000000"/>
                </a:solidFill>
                <a:latin typeface="Calibri Light"/>
              </a:rPr>
              <a:t>Mastertitelformat bearbeiten</a:t>
            </a:r>
            <a:endParaRPr b="0" lang="de-DE" sz="4400" spc="-1" strike="noStrike">
              <a:solidFill>
                <a:srgbClr val="000000"/>
              </a:solidFill>
              <a:latin typeface="Calibri"/>
            </a:endParaRPr>
          </a:p>
        </p:txBody>
      </p:sp>
      <p:sp>
        <p:nvSpPr>
          <p:cNvPr id="125" name="PlaceHolder 2"/>
          <p:cNvSpPr>
            <a:spLocks noGrp="1"/>
          </p:cNvSpPr>
          <p:nvPr>
            <p:ph type="body"/>
          </p:nvPr>
        </p:nvSpPr>
        <p:spPr>
          <a:xfrm>
            <a:off x="839880" y="1681200"/>
            <a:ext cx="5157360" cy="823680"/>
          </a:xfrm>
          <a:prstGeom prst="rect">
            <a:avLst/>
          </a:prstGeom>
        </p:spPr>
        <p:txBody>
          <a:bodyPr anchor="b">
            <a:noAutofit/>
          </a:bodyPr>
          <a:p>
            <a:pPr>
              <a:lnSpc>
                <a:spcPct val="90000"/>
              </a:lnSpc>
              <a:spcBef>
                <a:spcPts val="1001"/>
              </a:spcBef>
              <a:tabLst>
                <a:tab algn="l" pos="0"/>
              </a:tabLst>
            </a:pPr>
            <a:r>
              <a:rPr b="1" lang="de-DE" sz="2400" spc="-1" strike="noStrike">
                <a:solidFill>
                  <a:srgbClr val="000000"/>
                </a:solidFill>
                <a:latin typeface="Calibri"/>
              </a:rPr>
              <a:t>Mastertextformat bearbeiten</a:t>
            </a:r>
            <a:endParaRPr b="0" lang="de-DE" sz="2400" spc="-1" strike="noStrike">
              <a:solidFill>
                <a:srgbClr val="000000"/>
              </a:solidFill>
              <a:latin typeface="Calibri"/>
            </a:endParaRPr>
          </a:p>
        </p:txBody>
      </p:sp>
      <p:sp>
        <p:nvSpPr>
          <p:cNvPr id="126" name="PlaceHolder 3"/>
          <p:cNvSpPr>
            <a:spLocks noGrp="1"/>
          </p:cNvSpPr>
          <p:nvPr>
            <p:ph type="body"/>
          </p:nvPr>
        </p:nvSpPr>
        <p:spPr>
          <a:xfrm>
            <a:off x="839880" y="2505240"/>
            <a:ext cx="5157360" cy="3684240"/>
          </a:xfrm>
          <a:prstGeom prst="rect">
            <a:avLst/>
          </a:prstGeom>
        </p:spPr>
        <p:txBody>
          <a:bodyPr>
            <a:noAutofit/>
          </a:bodyPr>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Mastertextformat bearbeiten</a:t>
            </a:r>
            <a:endParaRPr b="0" lang="de-DE"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de-DE" sz="2400" spc="-1" strike="noStrike">
                <a:solidFill>
                  <a:srgbClr val="000000"/>
                </a:solidFill>
                <a:latin typeface="Calibri"/>
              </a:rPr>
              <a:t>Zweite Ebene</a:t>
            </a:r>
            <a:endParaRPr b="0" lang="de-DE"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de-DE" sz="2000" spc="-1" strike="noStrike">
                <a:solidFill>
                  <a:srgbClr val="000000"/>
                </a:solidFill>
                <a:latin typeface="Calibri"/>
              </a:rPr>
              <a:t>Dritte Ebene</a:t>
            </a:r>
            <a:endParaRPr b="0" lang="de-DE"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de-DE" sz="1800" spc="-1" strike="noStrike">
                <a:solidFill>
                  <a:srgbClr val="000000"/>
                </a:solidFill>
                <a:latin typeface="Calibri"/>
              </a:rPr>
              <a:t>Vierte Ebene</a:t>
            </a:r>
            <a:endParaRPr b="0" lang="de-DE"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de-DE" sz="1800" spc="-1" strike="noStrike">
                <a:solidFill>
                  <a:srgbClr val="000000"/>
                </a:solidFill>
                <a:latin typeface="Calibri"/>
              </a:rPr>
              <a:t>Fünfte Ebene</a:t>
            </a:r>
            <a:endParaRPr b="0" lang="de-DE" sz="1800" spc="-1" strike="noStrike">
              <a:solidFill>
                <a:srgbClr val="000000"/>
              </a:solidFill>
              <a:latin typeface="Calibri"/>
            </a:endParaRPr>
          </a:p>
        </p:txBody>
      </p:sp>
      <p:sp>
        <p:nvSpPr>
          <p:cNvPr id="127" name="PlaceHolder 4"/>
          <p:cNvSpPr>
            <a:spLocks noGrp="1"/>
          </p:cNvSpPr>
          <p:nvPr>
            <p:ph type="body"/>
          </p:nvPr>
        </p:nvSpPr>
        <p:spPr>
          <a:xfrm>
            <a:off x="6172200" y="1681200"/>
            <a:ext cx="5182920" cy="823680"/>
          </a:xfrm>
          <a:prstGeom prst="rect">
            <a:avLst/>
          </a:prstGeom>
        </p:spPr>
        <p:txBody>
          <a:bodyPr anchor="b">
            <a:noAutofit/>
          </a:bodyPr>
          <a:p>
            <a:pPr>
              <a:lnSpc>
                <a:spcPct val="90000"/>
              </a:lnSpc>
              <a:spcBef>
                <a:spcPts val="1001"/>
              </a:spcBef>
              <a:tabLst>
                <a:tab algn="l" pos="0"/>
              </a:tabLst>
            </a:pPr>
            <a:r>
              <a:rPr b="1" lang="de-DE" sz="2400" spc="-1" strike="noStrike">
                <a:solidFill>
                  <a:srgbClr val="000000"/>
                </a:solidFill>
                <a:latin typeface="Calibri"/>
              </a:rPr>
              <a:t>Mastertextformat bearbeiten</a:t>
            </a:r>
            <a:endParaRPr b="0" lang="de-DE" sz="2400" spc="-1" strike="noStrike">
              <a:solidFill>
                <a:srgbClr val="000000"/>
              </a:solidFill>
              <a:latin typeface="Calibri"/>
            </a:endParaRPr>
          </a:p>
        </p:txBody>
      </p:sp>
      <p:sp>
        <p:nvSpPr>
          <p:cNvPr id="128" name="PlaceHolder 5"/>
          <p:cNvSpPr>
            <a:spLocks noGrp="1"/>
          </p:cNvSpPr>
          <p:nvPr>
            <p:ph type="body"/>
          </p:nvPr>
        </p:nvSpPr>
        <p:spPr>
          <a:xfrm>
            <a:off x="6172200" y="2505240"/>
            <a:ext cx="5182920" cy="3684240"/>
          </a:xfrm>
          <a:prstGeom prst="rect">
            <a:avLst/>
          </a:prstGeom>
        </p:spPr>
        <p:txBody>
          <a:bodyPr>
            <a:noAutofit/>
          </a:bodyPr>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Mastertextformat bearbeiten</a:t>
            </a:r>
            <a:endParaRPr b="0" lang="de-DE"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de-DE" sz="2400" spc="-1" strike="noStrike">
                <a:solidFill>
                  <a:srgbClr val="000000"/>
                </a:solidFill>
                <a:latin typeface="Calibri"/>
              </a:rPr>
              <a:t>Zweite Ebene</a:t>
            </a:r>
            <a:endParaRPr b="0" lang="de-DE"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de-DE" sz="2000" spc="-1" strike="noStrike">
                <a:solidFill>
                  <a:srgbClr val="000000"/>
                </a:solidFill>
                <a:latin typeface="Calibri"/>
              </a:rPr>
              <a:t>Dritte Ebene</a:t>
            </a:r>
            <a:endParaRPr b="0" lang="de-DE"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de-DE" sz="1800" spc="-1" strike="noStrike">
                <a:solidFill>
                  <a:srgbClr val="000000"/>
                </a:solidFill>
                <a:latin typeface="Calibri"/>
              </a:rPr>
              <a:t>Vierte Ebene</a:t>
            </a:r>
            <a:endParaRPr b="0" lang="de-DE"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de-DE" sz="1800" spc="-1" strike="noStrike">
                <a:solidFill>
                  <a:srgbClr val="000000"/>
                </a:solidFill>
                <a:latin typeface="Calibri"/>
              </a:rPr>
              <a:t>Fünfte Ebene</a:t>
            </a:r>
            <a:endParaRPr b="0" lang="de-DE" sz="1800" spc="-1" strike="noStrike">
              <a:solidFill>
                <a:srgbClr val="000000"/>
              </a:solidFill>
              <a:latin typeface="Calibri"/>
            </a:endParaRPr>
          </a:p>
        </p:txBody>
      </p:sp>
      <p:sp>
        <p:nvSpPr>
          <p:cNvPr id="129" name="PlaceHolder 6"/>
          <p:cNvSpPr>
            <a:spLocks noGrp="1"/>
          </p:cNvSpPr>
          <p:nvPr>
            <p:ph type="dt"/>
          </p:nvPr>
        </p:nvSpPr>
        <p:spPr>
          <a:xfrm>
            <a:off x="838080" y="6356520"/>
            <a:ext cx="2742840" cy="364680"/>
          </a:xfrm>
          <a:prstGeom prst="rect">
            <a:avLst/>
          </a:prstGeom>
        </p:spPr>
        <p:txBody>
          <a:bodyPr anchor="ctr">
            <a:noAutofit/>
          </a:bodyPr>
          <a:p>
            <a:pPr>
              <a:lnSpc>
                <a:spcPct val="100000"/>
              </a:lnSpc>
            </a:pPr>
            <a:fld id="{9D362110-5B68-4A78-A43B-69893A1F514F}" type="datetime1">
              <a:rPr b="0" lang="de-DE" sz="1200" spc="-1" strike="noStrike">
                <a:solidFill>
                  <a:srgbClr val="8b8b8b"/>
                </a:solidFill>
                <a:latin typeface="Calibri"/>
              </a:rPr>
              <a:t>19.04.2023</a:t>
            </a:fld>
            <a:endParaRPr b="0" lang="de-DE" sz="1200" spc="-1" strike="noStrike">
              <a:latin typeface="Times New Roman"/>
            </a:endParaRPr>
          </a:p>
        </p:txBody>
      </p:sp>
      <p:sp>
        <p:nvSpPr>
          <p:cNvPr id="130" name="PlaceHolder 7"/>
          <p:cNvSpPr>
            <a:spLocks noGrp="1"/>
          </p:cNvSpPr>
          <p:nvPr>
            <p:ph type="ftr"/>
          </p:nvPr>
        </p:nvSpPr>
        <p:spPr>
          <a:xfrm>
            <a:off x="4038480" y="6356520"/>
            <a:ext cx="4114440" cy="364680"/>
          </a:xfrm>
          <a:prstGeom prst="rect">
            <a:avLst/>
          </a:prstGeom>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
        <p:nvSpPr>
          <p:cNvPr id="131" name="PlaceHolder 8"/>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B8AFDB97-5922-42FC-AC21-87435B5317B7}" type="slidenum">
              <a:rPr b="0" lang="de-DE" sz="1200" spc="-1" strike="noStrike">
                <a:solidFill>
                  <a:srgbClr val="8b8b8b"/>
                </a:solidFill>
                <a:latin typeface="Calibri"/>
              </a:rPr>
              <a:t>&lt;Foliennummer&gt;</a:t>
            </a:fld>
            <a:endParaRPr b="0" lang="de-DE"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8"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76077B84-50BA-4526-B677-11532A282F48}" type="datetime1">
              <a:rPr b="0" lang="de-DE" sz="1200" spc="-1" strike="noStrike">
                <a:solidFill>
                  <a:srgbClr val="8b8b8b"/>
                </a:solidFill>
                <a:latin typeface="Calibri"/>
              </a:rPr>
              <a:t>19.04.2023</a:t>
            </a:fld>
            <a:endParaRPr b="0" lang="de-DE" sz="1200" spc="-1" strike="noStrike">
              <a:latin typeface="Times New Roman"/>
            </a:endParaRPr>
          </a:p>
        </p:txBody>
      </p:sp>
      <p:sp>
        <p:nvSpPr>
          <p:cNvPr id="169" name="PlaceHolder 2"/>
          <p:cNvSpPr>
            <a:spLocks noGrp="1"/>
          </p:cNvSpPr>
          <p:nvPr>
            <p:ph type="ftr"/>
          </p:nvPr>
        </p:nvSpPr>
        <p:spPr>
          <a:xfrm>
            <a:off x="4038480" y="6356520"/>
            <a:ext cx="4114440" cy="364680"/>
          </a:xfrm>
          <a:prstGeom prst="rect">
            <a:avLst/>
          </a:prstGeom>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
        <p:nvSpPr>
          <p:cNvPr id="170"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31C2B3F0-E726-436D-B89F-165AA02D50D2}" type="slidenum">
              <a:rPr b="0" lang="de-DE" sz="1200" spc="-1" strike="noStrike">
                <a:solidFill>
                  <a:srgbClr val="8b8b8b"/>
                </a:solidFill>
                <a:latin typeface="Calibri"/>
              </a:rPr>
              <a:t>&lt;Foliennummer&gt;</a:t>
            </a:fld>
            <a:endParaRPr b="0" lang="de-DE" sz="1200" spc="-1" strike="noStrike">
              <a:latin typeface="Times New Roman"/>
            </a:endParaRPr>
          </a:p>
        </p:txBody>
      </p:sp>
      <p:sp>
        <p:nvSpPr>
          <p:cNvPr id="171"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de-DE" sz="1800" spc="-1" strike="noStrike">
                <a:solidFill>
                  <a:srgbClr val="000000"/>
                </a:solidFill>
                <a:latin typeface="Calibri"/>
              </a:rPr>
              <a:t>Format des Titeltextes durch Klicken bearbeiten</a:t>
            </a:r>
            <a:endParaRPr b="0" lang="de-DE" sz="1800" spc="-1" strike="noStrike">
              <a:solidFill>
                <a:srgbClr val="000000"/>
              </a:solidFill>
              <a:latin typeface="Calibri"/>
            </a:endParaRPr>
          </a:p>
        </p:txBody>
      </p:sp>
      <p:sp>
        <p:nvSpPr>
          <p:cNvPr id="172"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800" spc="-1" strike="noStrike">
                <a:solidFill>
                  <a:srgbClr val="000000"/>
                </a:solidFill>
                <a:latin typeface="Calibri"/>
              </a:rPr>
              <a:t>Format des Gliederungstextes durch Klicken bearbeiten</a:t>
            </a:r>
            <a:endParaRPr b="0" lang="de-DE"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e-DE" sz="2000" spc="-1" strike="noStrike">
                <a:solidFill>
                  <a:srgbClr val="000000"/>
                </a:solidFill>
                <a:latin typeface="Calibri"/>
              </a:rPr>
              <a:t>Zweite Gliederungsebene</a:t>
            </a:r>
            <a:endParaRPr b="0" lang="de-DE"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Calibri"/>
              </a:rPr>
              <a:t>Fünfte Gliederungsebene</a:t>
            </a:r>
            <a:endParaRPr b="0" lang="de-DE"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Calibri"/>
              </a:rPr>
              <a:t>Sechste Gliederungsebene</a:t>
            </a:r>
            <a:endParaRPr b="0" lang="de-DE"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Calibri"/>
              </a:rPr>
              <a:t>Siebte Gliederungsebene</a:t>
            </a:r>
            <a:endParaRPr b="0" lang="de-D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8.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hyperlink" Target="https://www.sgr.org.uk/sites/default/files/2022-11/SGR%2BCEOBS-Estimating_Global_MIlitary_GHG_Emissions_Nov22_rev.pdf" TargetMode="External"/><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28.xml"/>
</Relationships>
</file>

<file path=ppt/slides/_rels/slide1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28.xml"/>
</Relationships>
</file>

<file path=ppt/slides/_rels/slide1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8.xml"/>
</Relationships>
</file>

<file path=ppt/slides/_rels/slide1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28.xml"/>
</Relationships>
</file>

<file path=ppt/slides/_rels/slide1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8.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8.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2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49.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8.xml"/>
</Relationships>
</file>

<file path=ppt/slides/_rels/slide5.xml.rels><?xml version="1.0" encoding="UTF-8"?>
<Relationships xmlns="http://schemas.openxmlformats.org/package/2006/relationships"><Relationship Id="rId1" Type="http://schemas.openxmlformats.org/officeDocument/2006/relationships/hyperlink" Target="https://www.ippnw.de/presse/artikel/de/ein-atomkrieg-wuerde-das-globale-klim.html" TargetMode="External"/><Relationship Id="rId2" Type="http://schemas.openxmlformats.org/officeDocument/2006/relationships/image" Target="../media/image7.png"/><Relationship Id="rId3" Type="http://schemas.openxmlformats.org/officeDocument/2006/relationships/slideLayout" Target="../slideLayouts/slideLayout28.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28.xml"/>
</Relationships>
</file>

<file path=ppt/slides/_rels/slide7.xml.rels><?xml version="1.0" encoding="UTF-8"?>
<Relationships xmlns="http://schemas.openxmlformats.org/package/2006/relationships"><Relationship Id="rId1" Type="http://schemas.openxmlformats.org/officeDocument/2006/relationships/hyperlink" Target="https://www.oecd.org/ukraine-hub/policy-responses/environmental-impacts-of-the-war-in-ukraine-and-prospects-for-a-green-reconstruction-9e86d691/" TargetMode="External"/><Relationship Id="rId2" Type="http://schemas.openxmlformats.org/officeDocument/2006/relationships/image" Target="../media/image10.png"/><Relationship Id="rId3" Type="http://schemas.openxmlformats.org/officeDocument/2006/relationships/slideLayout" Target="../slideLayouts/slideLayout28.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hyperlink" Target="https://doi.org/10.1126/science.1259855" TargetMode="External"/><Relationship Id="rId3" Type="http://schemas.openxmlformats.org/officeDocument/2006/relationships/slideLayout" Target="../slideLayouts/slideLayout28.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2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9"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0" name="TextShape 2"/>
          <p:cNvSpPr txBox="1"/>
          <p:nvPr/>
        </p:nvSpPr>
        <p:spPr>
          <a:xfrm>
            <a:off x="640080" y="320040"/>
            <a:ext cx="6692400" cy="3892320"/>
          </a:xfrm>
          <a:prstGeom prst="rect">
            <a:avLst/>
          </a:prstGeom>
          <a:noFill/>
          <a:ln>
            <a:noFill/>
          </a:ln>
        </p:spPr>
        <p:txBody>
          <a:bodyPr anchor="b">
            <a:normAutofit/>
          </a:bodyPr>
          <a:p>
            <a:pPr>
              <a:lnSpc>
                <a:spcPct val="90000"/>
              </a:lnSpc>
            </a:pPr>
            <a:br/>
            <a:r>
              <a:rPr b="1" lang="de-DE" sz="3600" spc="-1" strike="noStrike">
                <a:solidFill>
                  <a:srgbClr val="000000"/>
                </a:solidFill>
                <a:latin typeface="Calibri Light"/>
              </a:rPr>
              <a:t>Ukraine-Krieg beenden- </a:t>
            </a:r>
            <a:br/>
            <a:r>
              <a:rPr b="1" lang="de-DE" sz="3600" spc="-1" strike="noStrike">
                <a:solidFill>
                  <a:srgbClr val="000000"/>
                </a:solidFill>
                <a:latin typeface="Calibri Light"/>
              </a:rPr>
              <a:t>Klimakrise stoppen!</a:t>
            </a:r>
            <a:br/>
            <a:br/>
            <a:r>
              <a:rPr b="1" lang="de-DE" sz="3600" spc="-1" strike="noStrike">
                <a:solidFill>
                  <a:srgbClr val="000000"/>
                </a:solidFill>
                <a:latin typeface="Calibri Light"/>
              </a:rPr>
              <a:t>Plädoyer für eine neue Sicherheitspolitik  </a:t>
            </a:r>
            <a:br/>
            <a:endParaRPr b="0" lang="de-DE" sz="3600" spc="-1" strike="noStrike">
              <a:solidFill>
                <a:srgbClr val="000000"/>
              </a:solidFill>
              <a:latin typeface="Calibri"/>
            </a:endParaRPr>
          </a:p>
        </p:txBody>
      </p:sp>
      <p:sp>
        <p:nvSpPr>
          <p:cNvPr id="211" name="TextShape 3"/>
          <p:cNvSpPr txBox="1"/>
          <p:nvPr/>
        </p:nvSpPr>
        <p:spPr>
          <a:xfrm>
            <a:off x="640080" y="4631040"/>
            <a:ext cx="6692400" cy="1569240"/>
          </a:xfrm>
          <a:prstGeom prst="rect">
            <a:avLst/>
          </a:prstGeom>
          <a:noFill/>
          <a:ln>
            <a:noFill/>
          </a:ln>
        </p:spPr>
        <p:txBody>
          <a:bodyPr>
            <a:normAutofit/>
          </a:bodyPr>
          <a:p>
            <a:pPr>
              <a:lnSpc>
                <a:spcPct val="90000"/>
              </a:lnSpc>
              <a:spcBef>
                <a:spcPts val="1001"/>
              </a:spcBef>
              <a:tabLst>
                <a:tab algn="l" pos="0"/>
              </a:tabLst>
            </a:pPr>
            <a:r>
              <a:rPr b="0" lang="de-DE" sz="2400" spc="-1" strike="noStrike">
                <a:solidFill>
                  <a:srgbClr val="000000"/>
                </a:solidFill>
                <a:latin typeface="Calibri"/>
              </a:rPr>
              <a:t>IPPNW </a:t>
            </a:r>
            <a:endParaRPr b="0" lang="de-DE" sz="2400" spc="-1" strike="noStrike">
              <a:latin typeface="Arial"/>
            </a:endParaRPr>
          </a:p>
          <a:p>
            <a:pPr>
              <a:lnSpc>
                <a:spcPct val="90000"/>
              </a:lnSpc>
              <a:spcBef>
                <a:spcPts val="1001"/>
              </a:spcBef>
              <a:tabLst>
                <a:tab algn="l" pos="0"/>
              </a:tabLst>
            </a:pPr>
            <a:r>
              <a:rPr b="0" lang="de-DE" sz="2400" spc="-1" strike="noStrike">
                <a:solidFill>
                  <a:srgbClr val="000000"/>
                </a:solidFill>
                <a:latin typeface="Calibri"/>
              </a:rPr>
              <a:t>Dr. med. Angelika Claußen</a:t>
            </a:r>
            <a:endParaRPr b="0" lang="de-DE" sz="2400" spc="-1" strike="noStrike">
              <a:latin typeface="Arial"/>
            </a:endParaRPr>
          </a:p>
          <a:p>
            <a:pPr>
              <a:lnSpc>
                <a:spcPct val="90000"/>
              </a:lnSpc>
              <a:spcBef>
                <a:spcPts val="1001"/>
              </a:spcBef>
              <a:tabLst>
                <a:tab algn="l" pos="0"/>
              </a:tabLst>
            </a:pPr>
            <a:r>
              <a:rPr b="0" lang="de-DE" sz="2400" spc="-1" strike="noStrike">
                <a:solidFill>
                  <a:srgbClr val="000000"/>
                </a:solidFill>
                <a:latin typeface="Calibri"/>
              </a:rPr>
              <a:t>Dortmund, 17.04.2023</a:t>
            </a:r>
            <a:endParaRPr b="0" lang="de-DE" sz="2400" spc="-1" strike="noStrike">
              <a:latin typeface="Arial"/>
            </a:endParaRPr>
          </a:p>
        </p:txBody>
      </p:sp>
      <p:sp>
        <p:nvSpPr>
          <p:cNvPr id="212" name="CustomShape 4"/>
          <p:cNvSpPr/>
          <p:nvPr/>
        </p:nvSpPr>
        <p:spPr>
          <a:xfrm>
            <a:off x="714600" y="4409280"/>
            <a:ext cx="4243320" cy="18000"/>
          </a:xfrm>
          <a:custGeom>
            <a:avLst/>
            <a:gdLst/>
            <a:ahLst/>
            <a:rect l="l" t="t" r="r" b="b"/>
            <a:pathLst>
              <a:path w="4243589" h="18288">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cap="rnd" w="38160">
            <a:solidFill>
              <a:schemeClr val="accent2"/>
            </a:solidFill>
            <a:round/>
          </a:ln>
        </p:spPr>
        <p:style>
          <a:lnRef idx="2">
            <a:schemeClr val="accent1">
              <a:shade val="50000"/>
            </a:schemeClr>
          </a:lnRef>
          <a:fillRef idx="1">
            <a:schemeClr val="accent1"/>
          </a:fillRef>
          <a:effectRef idx="0">
            <a:schemeClr val="accent1"/>
          </a:effectRef>
          <a:fontRef idx="minor"/>
        </p:style>
      </p:sp>
      <p:pic>
        <p:nvPicPr>
          <p:cNvPr id="213" name="Grafik 4" descr=""/>
          <p:cNvPicPr/>
          <p:nvPr/>
        </p:nvPicPr>
        <p:blipFill>
          <a:blip r:embed="rId1"/>
          <a:stretch/>
        </p:blipFill>
        <p:spPr>
          <a:xfrm>
            <a:off x="7781400" y="1703160"/>
            <a:ext cx="4087080" cy="3214440"/>
          </a:xfrm>
          <a:prstGeom prst="rect">
            <a:avLst/>
          </a:prstGeom>
          <a:ln>
            <a:noFill/>
          </a:ln>
        </p:spPr>
      </p:pic>
      <p:sp>
        <p:nvSpPr>
          <p:cNvPr id="214" name="TextShape 5"/>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de-DE"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de-DE" sz="4400" spc="-1" strike="noStrike">
                <a:solidFill>
                  <a:srgbClr val="000000"/>
                </a:solidFill>
                <a:latin typeface="Calibri Light"/>
              </a:rPr>
              <a:t>Lösungsvorschläge aus der Friedens- </a:t>
            </a:r>
            <a:br/>
            <a:r>
              <a:rPr b="0" lang="de-DE" sz="4400" spc="-1" strike="noStrike">
                <a:solidFill>
                  <a:srgbClr val="000000"/>
                </a:solidFill>
                <a:latin typeface="Calibri Light"/>
              </a:rPr>
              <a:t>und Klimabewegung</a:t>
            </a:r>
            <a:endParaRPr b="0" lang="de-DE" sz="4400" spc="-1" strike="noStrike">
              <a:solidFill>
                <a:srgbClr val="000000"/>
              </a:solidFill>
              <a:latin typeface="Calibri"/>
            </a:endParaRPr>
          </a:p>
        </p:txBody>
      </p:sp>
      <p:sp>
        <p:nvSpPr>
          <p:cNvPr id="265" name="TextShape 2"/>
          <p:cNvSpPr txBox="1"/>
          <p:nvPr/>
        </p:nvSpPr>
        <p:spPr>
          <a:xfrm>
            <a:off x="838080" y="1825560"/>
            <a:ext cx="5181120" cy="4350960"/>
          </a:xfrm>
          <a:prstGeom prst="rect">
            <a:avLst/>
          </a:prstGeom>
          <a:noFill/>
          <a:ln>
            <a:noFill/>
          </a:ln>
        </p:spPr>
        <p:txBody>
          <a:bodyPr>
            <a:normAutofit fontScale="48000"/>
          </a:bodyPr>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Einhaltung der Planetaren Grenzen </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Vorrangsmodell der Nachhaltigkeit </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Ökologische Nachhaltigkeit muss Vorrang genießen </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Der Schutz der natürlichen Lebensbedingungen ist die Grundvoraussetzung für soziale und ökonomische Stabilität </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Abkehr vom Wachstumsparadigma des kapitalistischen Wirtschaftens</a:t>
            </a:r>
            <a:endParaRPr b="0" lang="de-DE" sz="2800" spc="-1" strike="noStrike">
              <a:solidFill>
                <a:srgbClr val="000000"/>
              </a:solidFill>
              <a:latin typeface="Calibri"/>
            </a:endParaRPr>
          </a:p>
        </p:txBody>
      </p:sp>
      <p:pic>
        <p:nvPicPr>
          <p:cNvPr id="266" name="Inhaltsplatzhalter 4" descr=""/>
          <p:cNvPicPr/>
          <p:nvPr/>
        </p:nvPicPr>
        <p:blipFill>
          <a:blip r:embed="rId1"/>
          <a:stretch/>
        </p:blipFill>
        <p:spPr>
          <a:xfrm>
            <a:off x="6557400" y="1825560"/>
            <a:ext cx="4410720" cy="4350960"/>
          </a:xfrm>
          <a:prstGeom prst="rect">
            <a:avLst/>
          </a:prstGeom>
          <a:ln>
            <a:noFill/>
          </a:ln>
        </p:spPr>
      </p:pic>
      <p:sp>
        <p:nvSpPr>
          <p:cNvPr id="267"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839880" y="365040"/>
            <a:ext cx="10515240" cy="1325160"/>
          </a:xfrm>
          <a:prstGeom prst="rect">
            <a:avLst/>
          </a:prstGeom>
          <a:noFill/>
          <a:ln>
            <a:noFill/>
          </a:ln>
        </p:spPr>
        <p:txBody>
          <a:bodyPr anchor="ctr">
            <a:noAutofit/>
          </a:bodyPr>
          <a:p>
            <a:pPr>
              <a:lnSpc>
                <a:spcPct val="90000"/>
              </a:lnSpc>
            </a:pPr>
            <a:r>
              <a:rPr b="1" lang="de-DE" sz="4400" spc="-1" strike="noStrike">
                <a:solidFill>
                  <a:srgbClr val="000000"/>
                </a:solidFill>
                <a:latin typeface="Calibri Light"/>
              </a:rPr>
              <a:t>Daten und Fakten für Krieg+Klima+Ökologie </a:t>
            </a:r>
            <a:endParaRPr b="0" lang="de-DE" sz="4400" spc="-1" strike="noStrike">
              <a:solidFill>
                <a:srgbClr val="000000"/>
              </a:solidFill>
              <a:latin typeface="Calibri"/>
            </a:endParaRPr>
          </a:p>
        </p:txBody>
      </p:sp>
      <p:sp>
        <p:nvSpPr>
          <p:cNvPr id="269" name="TextShape 2"/>
          <p:cNvSpPr txBox="1"/>
          <p:nvPr/>
        </p:nvSpPr>
        <p:spPr>
          <a:xfrm>
            <a:off x="839880" y="1681200"/>
            <a:ext cx="5157360" cy="823680"/>
          </a:xfrm>
          <a:prstGeom prst="rect">
            <a:avLst/>
          </a:prstGeom>
          <a:noFill/>
          <a:ln>
            <a:noFill/>
          </a:ln>
        </p:spPr>
        <p:txBody>
          <a:bodyPr anchor="b">
            <a:normAutofit fontScale="55000"/>
          </a:bodyPr>
          <a:p>
            <a:pPr>
              <a:lnSpc>
                <a:spcPct val="90000"/>
              </a:lnSpc>
              <a:spcBef>
                <a:spcPts val="1001"/>
              </a:spcBef>
              <a:tabLst>
                <a:tab algn="l" pos="0"/>
              </a:tabLst>
            </a:pPr>
            <a:r>
              <a:rPr b="1" lang="de-DE" sz="2400" spc="-1" strike="noStrike">
                <a:solidFill>
                  <a:srgbClr val="000000"/>
                </a:solidFill>
                <a:latin typeface="Calibri"/>
              </a:rPr>
              <a:t>2021 Militärausgaben alle Staaten </a:t>
            </a:r>
            <a:endParaRPr b="0" lang="de-DE" sz="2400" spc="-1" strike="noStrike">
              <a:solidFill>
                <a:srgbClr val="000000"/>
              </a:solidFill>
              <a:latin typeface="Calibri"/>
            </a:endParaRPr>
          </a:p>
          <a:p>
            <a:pPr>
              <a:lnSpc>
                <a:spcPct val="90000"/>
              </a:lnSpc>
              <a:spcBef>
                <a:spcPts val="1001"/>
              </a:spcBef>
              <a:tabLst>
                <a:tab algn="l" pos="0"/>
              </a:tabLst>
            </a:pPr>
            <a:r>
              <a:rPr b="1" lang="de-DE" sz="2400" spc="-1" strike="noStrike">
                <a:solidFill>
                  <a:srgbClr val="000000"/>
                </a:solidFill>
                <a:latin typeface="Calibri"/>
              </a:rPr>
              <a:t>laut SIPRI 2113 Mrd. </a:t>
            </a:r>
            <a:endParaRPr b="0" lang="de-DE" sz="2400" spc="-1" strike="noStrike">
              <a:solidFill>
                <a:srgbClr val="000000"/>
              </a:solidFill>
              <a:latin typeface="Calibri"/>
            </a:endParaRPr>
          </a:p>
        </p:txBody>
      </p:sp>
      <p:pic>
        <p:nvPicPr>
          <p:cNvPr id="270" name="Inhaltsplatzhalter 5" descr=""/>
          <p:cNvPicPr/>
          <p:nvPr/>
        </p:nvPicPr>
        <p:blipFill>
          <a:blip r:embed="rId1"/>
          <a:stretch/>
        </p:blipFill>
        <p:spPr>
          <a:xfrm>
            <a:off x="269640" y="2749680"/>
            <a:ext cx="2142720" cy="2142720"/>
          </a:xfrm>
          <a:prstGeom prst="rect">
            <a:avLst/>
          </a:prstGeom>
          <a:ln>
            <a:noFill/>
          </a:ln>
        </p:spPr>
      </p:pic>
      <p:sp>
        <p:nvSpPr>
          <p:cNvPr id="271" name="TextShape 3"/>
          <p:cNvSpPr txBox="1"/>
          <p:nvPr/>
        </p:nvSpPr>
        <p:spPr>
          <a:xfrm>
            <a:off x="6172200" y="1681200"/>
            <a:ext cx="5182920" cy="823680"/>
          </a:xfrm>
          <a:prstGeom prst="rect">
            <a:avLst/>
          </a:prstGeom>
          <a:noFill/>
          <a:ln>
            <a:noFill/>
          </a:ln>
        </p:spPr>
        <p:txBody>
          <a:bodyPr anchor="b">
            <a:normAutofit fontScale="55000"/>
          </a:bodyPr>
          <a:p>
            <a:pPr>
              <a:lnSpc>
                <a:spcPct val="90000"/>
              </a:lnSpc>
              <a:spcBef>
                <a:spcPts val="1001"/>
              </a:spcBef>
              <a:tabLst>
                <a:tab algn="l" pos="0"/>
              </a:tabLst>
            </a:pPr>
            <a:r>
              <a:rPr b="1" lang="de-DE" sz="2400" spc="-1" strike="noStrike">
                <a:solidFill>
                  <a:srgbClr val="000000"/>
                </a:solidFill>
                <a:latin typeface="Calibri"/>
              </a:rPr>
              <a:t>Globales CO-2 Restbudget </a:t>
            </a:r>
            <a:endParaRPr b="0" lang="de-DE" sz="2400" spc="-1" strike="noStrike">
              <a:solidFill>
                <a:srgbClr val="000000"/>
              </a:solidFill>
              <a:latin typeface="Calibri"/>
            </a:endParaRPr>
          </a:p>
          <a:p>
            <a:pPr>
              <a:lnSpc>
                <a:spcPct val="90000"/>
              </a:lnSpc>
              <a:spcBef>
                <a:spcPts val="1001"/>
              </a:spcBef>
              <a:tabLst>
                <a:tab algn="l" pos="0"/>
              </a:tabLst>
            </a:pPr>
            <a:r>
              <a:rPr b="1" lang="de-DE" sz="2400" spc="-1" strike="noStrike">
                <a:solidFill>
                  <a:srgbClr val="000000"/>
                </a:solidFill>
                <a:latin typeface="Calibri"/>
              </a:rPr>
              <a:t>für Paris-Ziel  in  ca. 8 Jahren erschöpft</a:t>
            </a:r>
            <a:endParaRPr b="0" lang="de-DE" sz="2400" spc="-1" strike="noStrike">
              <a:solidFill>
                <a:srgbClr val="000000"/>
              </a:solidFill>
              <a:latin typeface="Calibri"/>
            </a:endParaRPr>
          </a:p>
        </p:txBody>
      </p:sp>
      <p:pic>
        <p:nvPicPr>
          <p:cNvPr id="272" name="Inhaltsplatzhalter 13" descr=""/>
          <p:cNvPicPr/>
          <p:nvPr/>
        </p:nvPicPr>
        <p:blipFill>
          <a:blip r:embed="rId2"/>
          <a:stretch/>
        </p:blipFill>
        <p:spPr>
          <a:xfrm>
            <a:off x="6962760" y="2505240"/>
            <a:ext cx="3601800" cy="3684240"/>
          </a:xfrm>
          <a:prstGeom prst="rect">
            <a:avLst/>
          </a:prstGeom>
          <a:ln>
            <a:noFill/>
          </a:ln>
        </p:spPr>
      </p:pic>
      <p:sp>
        <p:nvSpPr>
          <p:cNvPr id="273" name="TextShape 4"/>
          <p:cNvSpPr txBox="1"/>
          <p:nvPr/>
        </p:nvSpPr>
        <p:spPr>
          <a:xfrm>
            <a:off x="4038480" y="6356520"/>
            <a:ext cx="4114440" cy="364680"/>
          </a:xfrm>
          <a:prstGeom prst="rect">
            <a:avLst/>
          </a:prstGeom>
          <a:noFill/>
          <a:ln>
            <a:noFill/>
          </a:ln>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
        <p:nvSpPr>
          <p:cNvPr id="274" name="CustomShape 5"/>
          <p:cNvSpPr/>
          <p:nvPr/>
        </p:nvSpPr>
        <p:spPr>
          <a:xfrm>
            <a:off x="2229840" y="3246480"/>
            <a:ext cx="6913800" cy="1553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de-DE" sz="2400" spc="-1" strike="noStrike">
                <a:solidFill>
                  <a:srgbClr val="000000"/>
                </a:solidFill>
                <a:latin typeface="Arial"/>
              </a:rPr>
              <a:t>O,242 Mrd. US $ jede Std. </a:t>
            </a:r>
            <a:endParaRPr b="0" lang="de-DE" sz="2400" spc="-1" strike="noStrike">
              <a:latin typeface="Arial"/>
            </a:endParaRPr>
          </a:p>
          <a:p>
            <a:pPr>
              <a:lnSpc>
                <a:spcPct val="100000"/>
              </a:lnSpc>
            </a:pPr>
            <a:r>
              <a:rPr b="1" lang="de-DE" sz="2400" spc="-1" strike="noStrike">
                <a:solidFill>
                  <a:srgbClr val="000000"/>
                </a:solidFill>
                <a:latin typeface="Arial"/>
              </a:rPr>
              <a:t>+</a:t>
            </a:r>
            <a:endParaRPr b="0" lang="de-DE" sz="2400" spc="-1" strike="noStrike">
              <a:latin typeface="Arial"/>
            </a:endParaRPr>
          </a:p>
          <a:p>
            <a:pPr>
              <a:lnSpc>
                <a:spcPct val="100000"/>
              </a:lnSpc>
            </a:pPr>
            <a:r>
              <a:rPr b="1" lang="de-DE" sz="2400" spc="-1" strike="noStrike">
                <a:solidFill>
                  <a:srgbClr val="000000"/>
                </a:solidFill>
                <a:latin typeface="Arial"/>
              </a:rPr>
              <a:t>0,75 Mrd. versteckte Ausg.</a:t>
            </a:r>
            <a:endParaRPr b="0" lang="de-DE" sz="2400" spc="-1" strike="noStrike">
              <a:latin typeface="Arial"/>
            </a:endParaRPr>
          </a:p>
          <a:p>
            <a:pPr>
              <a:lnSpc>
                <a:spcPct val="100000"/>
              </a:lnSpc>
            </a:pPr>
            <a:r>
              <a:rPr b="1" lang="de-DE" sz="2400" spc="-1" strike="noStrike">
                <a:solidFill>
                  <a:srgbClr val="000000"/>
                </a:solidFill>
                <a:latin typeface="Arial"/>
              </a:rPr>
              <a:t>Pro Std. </a:t>
            </a:r>
            <a:endParaRPr b="0" lang="de-DE"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5" name="CustomShape 1"/>
          <p:cNvSpPr/>
          <p:nvPr/>
        </p:nvSpPr>
        <p:spPr>
          <a:xfrm>
            <a:off x="288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76" name="CustomShape 2"/>
          <p:cNvSpPr/>
          <p:nvPr/>
        </p:nvSpPr>
        <p:spPr>
          <a:xfrm>
            <a:off x="0" y="0"/>
            <a:ext cx="4167000" cy="6857640"/>
          </a:xfrm>
          <a:custGeom>
            <a:avLst/>
            <a:gdLst/>
            <a:ah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77" name="TextShape 3"/>
          <p:cNvSpPr txBox="1"/>
          <p:nvPr/>
        </p:nvSpPr>
        <p:spPr>
          <a:xfrm>
            <a:off x="686880" y="1153440"/>
            <a:ext cx="3200040" cy="4460760"/>
          </a:xfrm>
          <a:prstGeom prst="rect">
            <a:avLst/>
          </a:prstGeom>
          <a:noFill/>
          <a:ln>
            <a:noFill/>
          </a:ln>
        </p:spPr>
        <p:txBody>
          <a:bodyPr anchor="ctr">
            <a:normAutofit fontScale="88000"/>
          </a:bodyPr>
          <a:p>
            <a:pPr>
              <a:lnSpc>
                <a:spcPct val="90000"/>
              </a:lnSpc>
            </a:pPr>
            <a:r>
              <a:rPr b="0" lang="de-DE" sz="4400" spc="-1" strike="noStrike">
                <a:solidFill>
                  <a:srgbClr val="ffffff"/>
                </a:solidFill>
                <a:latin typeface="Calibri Light"/>
              </a:rPr>
              <a:t>Allgemeine Schätzungen zum </a:t>
            </a:r>
            <a:br/>
            <a:r>
              <a:rPr b="0" lang="de-DE" sz="4400" spc="-1" strike="noStrike">
                <a:solidFill>
                  <a:srgbClr val="ffffff"/>
                </a:solidFill>
                <a:latin typeface="Calibri Light"/>
              </a:rPr>
              <a:t>CO-2 Fußabdruck des Militärs</a:t>
            </a:r>
            <a:endParaRPr b="0" lang="de-DE" sz="4400" spc="-1" strike="noStrike">
              <a:solidFill>
                <a:srgbClr val="000000"/>
              </a:solidFill>
              <a:latin typeface="Calibri"/>
            </a:endParaRPr>
          </a:p>
        </p:txBody>
      </p:sp>
      <p:sp>
        <p:nvSpPr>
          <p:cNvPr id="278" name="CustomShape 4"/>
          <p:cNvSpPr/>
          <p:nvPr/>
        </p:nvSpPr>
        <p:spPr>
          <a:xfrm flipV="1">
            <a:off x="7550280" y="2455200"/>
            <a:ext cx="4083120" cy="4083120"/>
          </a:xfrm>
          <a:prstGeom prst="arc">
            <a:avLst>
              <a:gd name="adj1" fmla="val 16200000"/>
              <a:gd name="adj2" fmla="val 0"/>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sp>
        <p:nvSpPr>
          <p:cNvPr id="279" name="TextShape 5"/>
          <p:cNvSpPr txBox="1"/>
          <p:nvPr/>
        </p:nvSpPr>
        <p:spPr>
          <a:xfrm>
            <a:off x="4447440" y="591480"/>
            <a:ext cx="6906240" cy="5585400"/>
          </a:xfrm>
          <a:prstGeom prst="rect">
            <a:avLst/>
          </a:prstGeom>
          <a:noFill/>
          <a:ln>
            <a:noFill/>
          </a:ln>
        </p:spPr>
        <p:txBody>
          <a:bodyPr anchor="ctr">
            <a:normAutofit/>
          </a:bodyPr>
          <a:p>
            <a:pPr marL="228600" indent="-228240">
              <a:lnSpc>
                <a:spcPct val="90000"/>
              </a:lnSpc>
              <a:spcBef>
                <a:spcPts val="1001"/>
              </a:spcBef>
              <a:buClr>
                <a:srgbClr val="000000"/>
              </a:buClr>
              <a:buFont typeface="Arial"/>
              <a:buChar char="•"/>
            </a:pPr>
            <a:r>
              <a:rPr b="0" lang="de-DE" sz="1800" spc="-1" strike="noStrike">
                <a:solidFill>
                  <a:srgbClr val="000000"/>
                </a:solidFill>
                <a:latin typeface="Arial"/>
              </a:rPr>
              <a:t>Das </a:t>
            </a:r>
            <a:r>
              <a:rPr b="1" lang="de-DE" sz="1800" spc="-1" strike="noStrike">
                <a:solidFill>
                  <a:srgbClr val="000000"/>
                </a:solidFill>
                <a:latin typeface="Arial"/>
              </a:rPr>
              <a:t>US-Verteidigungsministerium</a:t>
            </a:r>
            <a:r>
              <a:rPr b="0" lang="de-DE" sz="1800" spc="-1" strike="noStrike">
                <a:solidFill>
                  <a:srgbClr val="000000"/>
                </a:solidFill>
                <a:latin typeface="Arial"/>
              </a:rPr>
              <a:t> allein verzeichnete 2017 einen höheren Treibhausgasausstoß als Länder wie Dänemark oder Schweden.</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1800" spc="-1" strike="noStrike">
                <a:solidFill>
                  <a:srgbClr val="000000"/>
                </a:solidFill>
                <a:latin typeface="Arial"/>
              </a:rPr>
              <a:t>Studien des britischen Experten Stuart Parkinson von SGR schätzen, dass das </a:t>
            </a:r>
            <a:r>
              <a:rPr b="1" lang="de-DE" sz="1800" spc="-1" strike="noStrike">
                <a:solidFill>
                  <a:srgbClr val="000000"/>
                </a:solidFill>
                <a:latin typeface="Arial"/>
              </a:rPr>
              <a:t>Militär weltweit für mindestens 5,5 % des globalen CO-2 Ausstoßes verantwortlich </a:t>
            </a:r>
            <a:r>
              <a:rPr b="0" lang="de-DE" sz="1800" spc="-1" strike="noStrike">
                <a:solidFill>
                  <a:srgbClr val="000000"/>
                </a:solidFill>
                <a:latin typeface="Arial"/>
              </a:rPr>
              <a:t>ist. </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1800" spc="-1" strike="noStrike">
                <a:solidFill>
                  <a:srgbClr val="000000"/>
                </a:solidFill>
                <a:latin typeface="Arial"/>
              </a:rPr>
              <a:t>In den Schätzungen </a:t>
            </a:r>
            <a:r>
              <a:rPr b="1" lang="de-DE" sz="1800" spc="-1" strike="noStrike">
                <a:solidFill>
                  <a:srgbClr val="000000"/>
                </a:solidFill>
                <a:latin typeface="Arial"/>
              </a:rPr>
              <a:t>nicht enthalten </a:t>
            </a:r>
            <a:r>
              <a:rPr b="0" lang="de-DE" sz="1800" spc="-1" strike="noStrike">
                <a:solidFill>
                  <a:srgbClr val="000000"/>
                </a:solidFill>
                <a:latin typeface="Arial"/>
              </a:rPr>
              <a:t>sind die immensen Ausgaben für die Folgen eines Krieges: Wiederaufbau des Landes, soziale und medizinischen Versorgungskosten samt CO-2 Fußabdruck der Soldaten, ökologisch-toxische Schäden durch Waffeneinsatz, z.B. Agent Orange, Ölbrände, Entwaldung</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de-DE" sz="1800" spc="-1" strike="noStrike">
                <a:solidFill>
                  <a:srgbClr val="000000"/>
                </a:solidFill>
                <a:latin typeface="Arial"/>
              </a:rPr>
              <a:t>CO-2 Fußabdruck des Militärs bleibt im Klimabericht des UNFCC ausgespart. Ursache: Weigerung der Großmächte, allen voran USA</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800" spc="-1" strike="noStrike">
                <a:solidFill>
                  <a:srgbClr val="000000"/>
                </a:solidFill>
                <a:latin typeface="Calibri"/>
              </a:rPr>
              <a:t>Quellen</a:t>
            </a:r>
            <a:r>
              <a:rPr b="0" lang="en-US" sz="1800" spc="-1" strike="noStrike">
                <a:solidFill>
                  <a:srgbClr val="000000"/>
                </a:solidFill>
                <a:latin typeface="Calibri"/>
              </a:rPr>
              <a:t>: Crawford N (2019). Pentagon Fuel Use, Climate Change, and the Costs of War</a:t>
            </a:r>
            <a:r>
              <a:rPr b="0" lang="de-DE" sz="1800" spc="-1" strike="noStrike">
                <a:solidFill>
                  <a:srgbClr val="000000"/>
                </a:solidFill>
                <a:latin typeface="Calibri"/>
              </a:rPr>
              <a:t> </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1800" spc="-1" strike="noStrike">
                <a:solidFill>
                  <a:srgbClr val="000000"/>
                </a:solidFill>
                <a:latin typeface="Calibri"/>
              </a:rPr>
              <a:t>S. Parkinson, L. Cotrell:   </a:t>
            </a:r>
            <a:r>
              <a:rPr b="0" lang="de-DE" sz="1800" spc="-1" strike="noStrike" u="sng">
                <a:solidFill>
                  <a:srgbClr val="0563c1"/>
                </a:solidFill>
                <a:uFillTx/>
                <a:latin typeface="Calibri"/>
                <a:hlinkClick r:id="rId1"/>
              </a:rPr>
              <a:t>https://www.sgr.org.uk/sites/default/files/2022-11/SGR%2BCEOBS-Estimating_Global_MIlitary_GHG_Emissions_Nov22_rev.pdf</a:t>
            </a:r>
            <a:r>
              <a:rPr b="0" lang="de-DE" sz="1800" spc="-1" strike="noStrike">
                <a:solidFill>
                  <a:srgbClr val="000000"/>
                </a:solidFill>
                <a:latin typeface="Calibri"/>
              </a:rPr>
              <a:t> </a:t>
            </a:r>
            <a:endParaRPr b="0" lang="de-DE" sz="1800" spc="-1" strike="noStrike">
              <a:solidFill>
                <a:srgbClr val="000000"/>
              </a:solidFill>
              <a:latin typeface="Calibri"/>
            </a:endParaRPr>
          </a:p>
          <a:p>
            <a:pPr>
              <a:lnSpc>
                <a:spcPct val="90000"/>
              </a:lnSpc>
              <a:spcBef>
                <a:spcPts val="1001"/>
              </a:spcBef>
            </a:pPr>
            <a:endParaRPr b="0" lang="de-DE" sz="1800" spc="-1" strike="noStrike">
              <a:solidFill>
                <a:srgbClr val="000000"/>
              </a:solidFill>
              <a:latin typeface="Calibri"/>
            </a:endParaRPr>
          </a:p>
        </p:txBody>
      </p:sp>
      <p:sp>
        <p:nvSpPr>
          <p:cNvPr id="280" name="TextShape 6"/>
          <p:cNvSpPr txBox="1"/>
          <p:nvPr/>
        </p:nvSpPr>
        <p:spPr>
          <a:xfrm>
            <a:off x="4038480" y="6356520"/>
            <a:ext cx="5250960" cy="364680"/>
          </a:xfrm>
          <a:prstGeom prst="rect">
            <a:avLst/>
          </a:prstGeom>
          <a:noFill/>
          <a:ln>
            <a:noFill/>
          </a:ln>
        </p:spPr>
        <p:txBody>
          <a:bodyPr anchor="ctr">
            <a:normAutofit/>
          </a:bodyPr>
          <a:p>
            <a:pPr algn="ctr">
              <a:lnSpc>
                <a:spcPct val="100000"/>
              </a:lnSpc>
              <a:spcAft>
                <a:spcPts val="601"/>
              </a:spcAft>
            </a:pPr>
            <a:r>
              <a:rPr b="0" lang="de-DE"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TextShape 1"/>
          <p:cNvSpPr txBox="1"/>
          <p:nvPr/>
        </p:nvSpPr>
        <p:spPr>
          <a:xfrm>
            <a:off x="839880" y="365040"/>
            <a:ext cx="10515240" cy="1325160"/>
          </a:xfrm>
          <a:prstGeom prst="rect">
            <a:avLst/>
          </a:prstGeom>
          <a:noFill/>
          <a:ln>
            <a:noFill/>
          </a:ln>
        </p:spPr>
        <p:txBody>
          <a:bodyPr anchor="ctr">
            <a:noAutofit/>
          </a:bodyPr>
          <a:p>
            <a:pPr algn="ctr">
              <a:lnSpc>
                <a:spcPct val="90000"/>
              </a:lnSpc>
            </a:pPr>
            <a:r>
              <a:rPr b="0" lang="de-DE" sz="4400" spc="-1" strike="noStrike">
                <a:solidFill>
                  <a:srgbClr val="000000"/>
                </a:solidFill>
                <a:latin typeface="Calibri Light"/>
              </a:rPr>
              <a:t>Beispiele: </a:t>
            </a:r>
            <a:br/>
            <a:r>
              <a:rPr b="0" lang="de-DE" sz="4400" spc="-1" strike="noStrike">
                <a:solidFill>
                  <a:srgbClr val="000000"/>
                </a:solidFill>
                <a:latin typeface="Calibri Light"/>
              </a:rPr>
              <a:t>militärisch bedingter CO-2 Fußabdruck</a:t>
            </a:r>
            <a:endParaRPr b="0" lang="de-DE" sz="4400" spc="-1" strike="noStrike">
              <a:solidFill>
                <a:srgbClr val="000000"/>
              </a:solidFill>
              <a:latin typeface="Calibri"/>
            </a:endParaRPr>
          </a:p>
        </p:txBody>
      </p:sp>
      <p:sp>
        <p:nvSpPr>
          <p:cNvPr id="282" name="TextShape 2"/>
          <p:cNvSpPr txBox="1"/>
          <p:nvPr/>
        </p:nvSpPr>
        <p:spPr>
          <a:xfrm>
            <a:off x="839880" y="1681200"/>
            <a:ext cx="5157360" cy="823680"/>
          </a:xfrm>
          <a:prstGeom prst="rect">
            <a:avLst/>
          </a:prstGeom>
          <a:noFill/>
          <a:ln>
            <a:noFill/>
          </a:ln>
        </p:spPr>
        <p:txBody>
          <a:bodyPr anchor="b">
            <a:normAutofit fontScale="42000"/>
          </a:bodyPr>
          <a:p>
            <a:pPr>
              <a:lnSpc>
                <a:spcPct val="90000"/>
              </a:lnSpc>
              <a:spcBef>
                <a:spcPts val="1001"/>
              </a:spcBef>
              <a:tabLst>
                <a:tab algn="l" pos="0"/>
              </a:tabLst>
            </a:pPr>
            <a:r>
              <a:rPr b="1" lang="de-DE" sz="2400" spc="-1" strike="noStrike">
                <a:solidFill>
                  <a:srgbClr val="000000"/>
                </a:solidFill>
                <a:latin typeface="Calibri"/>
              </a:rPr>
              <a:t>Ölbrände in Kuwait 1991: 4,6 Mill. Barrel  = 2 % des globalen CO2 Fußabdrucks</a:t>
            </a:r>
            <a:endParaRPr b="0" lang="de-DE" sz="2400" spc="-1" strike="noStrike">
              <a:solidFill>
                <a:srgbClr val="000000"/>
              </a:solidFill>
              <a:latin typeface="Calibri"/>
            </a:endParaRPr>
          </a:p>
          <a:p>
            <a:pPr>
              <a:lnSpc>
                <a:spcPct val="90000"/>
              </a:lnSpc>
              <a:spcBef>
                <a:spcPts val="1001"/>
              </a:spcBef>
              <a:tabLst>
                <a:tab algn="l" pos="0"/>
              </a:tabLst>
            </a:pPr>
            <a:r>
              <a:rPr b="0" lang="de-DE" sz="1600" spc="-1" strike="noStrike">
                <a:solidFill>
                  <a:srgbClr val="000000"/>
                </a:solidFill>
                <a:latin typeface="Calibri"/>
              </a:rPr>
              <a:t>Foto: Steve Curry , Taz</a:t>
            </a:r>
            <a:endParaRPr b="0" lang="de-DE" sz="1600" spc="-1" strike="noStrike">
              <a:solidFill>
                <a:srgbClr val="000000"/>
              </a:solidFill>
              <a:latin typeface="Calibri"/>
            </a:endParaRPr>
          </a:p>
        </p:txBody>
      </p:sp>
      <p:sp>
        <p:nvSpPr>
          <p:cNvPr id="283" name="TextShape 3"/>
          <p:cNvSpPr txBox="1"/>
          <p:nvPr/>
        </p:nvSpPr>
        <p:spPr>
          <a:xfrm>
            <a:off x="6172200" y="1681200"/>
            <a:ext cx="5182920" cy="823680"/>
          </a:xfrm>
          <a:prstGeom prst="rect">
            <a:avLst/>
          </a:prstGeom>
          <a:noFill/>
          <a:ln>
            <a:noFill/>
          </a:ln>
        </p:spPr>
        <p:txBody>
          <a:bodyPr anchor="b">
            <a:normAutofit fontScale="26000"/>
          </a:bodyPr>
          <a:p>
            <a:pPr>
              <a:lnSpc>
                <a:spcPct val="90000"/>
              </a:lnSpc>
              <a:spcBef>
                <a:spcPts val="1001"/>
              </a:spcBef>
              <a:tabLst>
                <a:tab algn="l" pos="0"/>
              </a:tabLst>
            </a:pPr>
            <a:r>
              <a:rPr b="1" lang="de-DE" sz="2400" spc="-1" strike="noStrike">
                <a:solidFill>
                  <a:srgbClr val="000000"/>
                </a:solidFill>
                <a:latin typeface="Calibri"/>
              </a:rPr>
              <a:t>1 Std. Flug Eurofighter: 11 t CO-2 Äq. </a:t>
            </a:r>
            <a:endParaRPr b="0" lang="de-DE" sz="2400" spc="-1" strike="noStrike">
              <a:solidFill>
                <a:srgbClr val="000000"/>
              </a:solidFill>
              <a:latin typeface="Calibri"/>
            </a:endParaRPr>
          </a:p>
          <a:p>
            <a:pPr>
              <a:lnSpc>
                <a:spcPct val="90000"/>
              </a:lnSpc>
              <a:spcBef>
                <a:spcPts val="1001"/>
              </a:spcBef>
              <a:tabLst>
                <a:tab algn="l" pos="0"/>
              </a:tabLst>
            </a:pPr>
            <a:r>
              <a:rPr b="1" lang="de-DE" sz="2400" spc="-1" strike="noStrike">
                <a:solidFill>
                  <a:srgbClr val="000000"/>
                </a:solidFill>
                <a:latin typeface="Calibri"/>
              </a:rPr>
              <a:t>1 Std. Flug F 35 Atombomber: 28 t CO-2</a:t>
            </a:r>
            <a:endParaRPr b="0" lang="de-DE" sz="2400" spc="-1" strike="noStrike">
              <a:solidFill>
                <a:srgbClr val="000000"/>
              </a:solidFill>
              <a:latin typeface="Calibri"/>
            </a:endParaRPr>
          </a:p>
          <a:p>
            <a:pPr>
              <a:lnSpc>
                <a:spcPct val="90000"/>
              </a:lnSpc>
              <a:spcBef>
                <a:spcPts val="1001"/>
              </a:spcBef>
              <a:tabLst>
                <a:tab algn="l" pos="0"/>
              </a:tabLst>
            </a:pPr>
            <a:r>
              <a:rPr b="0" lang="de-DE" sz="1600" spc="-1" strike="noStrike">
                <a:solidFill>
                  <a:srgbClr val="000000"/>
                </a:solidFill>
                <a:latin typeface="Calibri"/>
              </a:rPr>
              <a:t>Foto:  Bundeswehr/Stefan Petersen</a:t>
            </a:r>
            <a:endParaRPr b="0" lang="de-DE" sz="1600" spc="-1" strike="noStrike">
              <a:solidFill>
                <a:srgbClr val="000000"/>
              </a:solidFill>
              <a:latin typeface="Calibri"/>
            </a:endParaRPr>
          </a:p>
        </p:txBody>
      </p:sp>
      <p:pic>
        <p:nvPicPr>
          <p:cNvPr id="284" name="Inhaltsplatzhalter 11" descr=""/>
          <p:cNvPicPr/>
          <p:nvPr/>
        </p:nvPicPr>
        <p:blipFill>
          <a:blip r:embed="rId1"/>
          <a:stretch/>
        </p:blipFill>
        <p:spPr>
          <a:xfrm>
            <a:off x="6172920" y="2890440"/>
            <a:ext cx="5181840" cy="2913840"/>
          </a:xfrm>
          <a:prstGeom prst="rect">
            <a:avLst/>
          </a:prstGeom>
          <a:ln>
            <a:noFill/>
          </a:ln>
        </p:spPr>
      </p:pic>
      <p:sp>
        <p:nvSpPr>
          <p:cNvPr id="285" name="TextShape 4"/>
          <p:cNvSpPr txBox="1"/>
          <p:nvPr/>
        </p:nvSpPr>
        <p:spPr>
          <a:xfrm>
            <a:off x="4038480" y="6356520"/>
            <a:ext cx="4114440" cy="364680"/>
          </a:xfrm>
          <a:prstGeom prst="rect">
            <a:avLst/>
          </a:prstGeom>
          <a:noFill/>
          <a:ln>
            <a:noFill/>
          </a:ln>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pic>
        <p:nvPicPr>
          <p:cNvPr id="286" name="Inhaltsplatzhalter 15" descr=""/>
          <p:cNvPicPr/>
          <p:nvPr/>
        </p:nvPicPr>
        <p:blipFill>
          <a:blip r:embed="rId2"/>
          <a:stretch/>
        </p:blipFill>
        <p:spPr>
          <a:xfrm>
            <a:off x="839880" y="3057840"/>
            <a:ext cx="5157360" cy="25786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7" name="Grafik 13" descr=""/>
          <p:cNvPicPr/>
          <p:nvPr/>
        </p:nvPicPr>
        <p:blipFill>
          <a:blip r:embed="rId1"/>
          <a:srcRect l="22703" t="0" r="16735" b="0"/>
          <a:stretch/>
        </p:blipFill>
        <p:spPr>
          <a:xfrm>
            <a:off x="8529480" y="0"/>
            <a:ext cx="3662280" cy="3401280"/>
          </a:xfrm>
          <a:prstGeom prst="rect">
            <a:avLst/>
          </a:prstGeom>
          <a:ln>
            <a:noFill/>
          </a:ln>
        </p:spPr>
      </p:pic>
      <p:pic>
        <p:nvPicPr>
          <p:cNvPr id="288" name="Inhaltsplatzhalter 17" descr=""/>
          <p:cNvPicPr/>
          <p:nvPr/>
        </p:nvPicPr>
        <p:blipFill>
          <a:blip r:embed="rId2"/>
          <a:srcRect l="0" t="13851" r="0" b="3549"/>
          <a:stretch/>
        </p:blipFill>
        <p:spPr>
          <a:xfrm>
            <a:off x="5115240" y="0"/>
            <a:ext cx="4117680" cy="3401280"/>
          </a:xfrm>
          <a:prstGeom prst="rect">
            <a:avLst/>
          </a:prstGeom>
          <a:ln>
            <a:noFill/>
          </a:ln>
        </p:spPr>
      </p:pic>
      <p:pic>
        <p:nvPicPr>
          <p:cNvPr id="289" name="Grafik 14" descr=""/>
          <p:cNvPicPr/>
          <p:nvPr/>
        </p:nvPicPr>
        <p:blipFill>
          <a:blip r:embed="rId3"/>
          <a:srcRect l="0" t="8976" r="0" b="4544"/>
          <a:stretch/>
        </p:blipFill>
        <p:spPr>
          <a:xfrm>
            <a:off x="5168520" y="3456360"/>
            <a:ext cx="7023240" cy="3401280"/>
          </a:xfrm>
          <a:prstGeom prst="rect">
            <a:avLst/>
          </a:prstGeom>
          <a:ln>
            <a:noFill/>
          </a:ln>
        </p:spPr>
      </p:pic>
      <p:sp>
        <p:nvSpPr>
          <p:cNvPr id="290" name="TextShape 1"/>
          <p:cNvSpPr txBox="1"/>
          <p:nvPr/>
        </p:nvSpPr>
        <p:spPr>
          <a:xfrm>
            <a:off x="448200" y="685800"/>
            <a:ext cx="4921920" cy="1325160"/>
          </a:xfrm>
          <a:prstGeom prst="rect">
            <a:avLst/>
          </a:prstGeom>
          <a:noFill/>
          <a:ln>
            <a:noFill/>
          </a:ln>
        </p:spPr>
        <p:txBody>
          <a:bodyPr anchor="ctr">
            <a:normAutofit/>
          </a:bodyPr>
          <a:p>
            <a:pPr>
              <a:lnSpc>
                <a:spcPct val="90000"/>
              </a:lnSpc>
            </a:pPr>
            <a:r>
              <a:rPr b="0" lang="en-US" sz="2900" spc="-1" strike="noStrike">
                <a:solidFill>
                  <a:srgbClr val="000000"/>
                </a:solidFill>
                <a:latin typeface="Calibri Light"/>
              </a:rPr>
              <a:t>Schlüsselkomponenten des militärisch bedingten CO-2 Fußabdrucks </a:t>
            </a:r>
            <a:endParaRPr b="0" lang="de-DE" sz="2900" spc="-1" strike="noStrike">
              <a:solidFill>
                <a:srgbClr val="000000"/>
              </a:solidFill>
              <a:latin typeface="Calibri"/>
            </a:endParaRPr>
          </a:p>
        </p:txBody>
      </p:sp>
      <p:sp>
        <p:nvSpPr>
          <p:cNvPr id="291" name="TextShape 2"/>
          <p:cNvSpPr txBox="1"/>
          <p:nvPr/>
        </p:nvSpPr>
        <p:spPr>
          <a:xfrm>
            <a:off x="448200" y="2514600"/>
            <a:ext cx="4921920" cy="366624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Flugzeuge, Panzer, LKWs, U-Boote</a:t>
            </a:r>
            <a:endParaRPr b="0" lang="de-DE"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Treibstoffe für die Mobilität in der Kriegsführung </a:t>
            </a:r>
            <a:endParaRPr b="0" lang="de-DE"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Rüstungsindustrie mit Lieferketten </a:t>
            </a:r>
            <a:endParaRPr b="0" lang="de-DE"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Militärbasen und militärische Liegenschaften </a:t>
            </a:r>
            <a:endParaRPr b="0" lang="de-DE"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Versorger für Kleidung, Nahrung, IT, fossile Brennstoffe</a:t>
            </a:r>
            <a:endParaRPr b="0" lang="de-DE" sz="2000" spc="-1" strike="noStrike">
              <a:solidFill>
                <a:srgbClr val="000000"/>
              </a:solidFill>
              <a:latin typeface="Calibri"/>
            </a:endParaRPr>
          </a:p>
        </p:txBody>
      </p:sp>
      <p:sp>
        <p:nvSpPr>
          <p:cNvPr id="292" name="TextShape 3"/>
          <p:cNvSpPr txBox="1"/>
          <p:nvPr/>
        </p:nvSpPr>
        <p:spPr>
          <a:xfrm>
            <a:off x="2050560" y="6349680"/>
            <a:ext cx="2998800" cy="364680"/>
          </a:xfrm>
          <a:prstGeom prst="rect">
            <a:avLst/>
          </a:prstGeom>
          <a:noFill/>
          <a:ln>
            <a:noFill/>
          </a:ln>
        </p:spPr>
        <p:txBody>
          <a:bodyPr anchor="ctr">
            <a:normAutofit/>
          </a:bodyPr>
          <a:p>
            <a:pPr algn="r">
              <a:lnSpc>
                <a:spcPct val="100000"/>
              </a:lnSpc>
              <a:spcAft>
                <a:spcPts val="601"/>
              </a:spcAft>
            </a:pPr>
            <a:r>
              <a:rPr b="0" lang="en-US" sz="1200" spc="-1" strike="noStrike">
                <a:solidFill>
                  <a:srgbClr val="808080"/>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3"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94" name="CustomShape 2"/>
          <p:cNvSpPr/>
          <p:nvPr/>
        </p:nvSpPr>
        <p:spPr>
          <a:xfrm flipH="1" rot="16200000">
            <a:off x="2666880" y="-2666160"/>
            <a:ext cx="6857640" cy="12191040"/>
          </a:xfrm>
          <a:prstGeom prst="rect">
            <a:avLst/>
          </a:prstGeom>
          <a:gradFill rotWithShape="0">
            <a:gsLst>
              <a:gs pos="8000">
                <a:srgbClr val="4472c4"/>
              </a:gs>
              <a:gs pos="100000">
                <a:srgbClr val="203864"/>
              </a:gs>
            </a:gsLst>
            <a:lin ang="15000000"/>
          </a:gradFill>
          <a:ln>
            <a:noFill/>
          </a:ln>
        </p:spPr>
        <p:style>
          <a:lnRef idx="2">
            <a:schemeClr val="accent1">
              <a:shade val="50000"/>
            </a:schemeClr>
          </a:lnRef>
          <a:fillRef idx="1">
            <a:schemeClr val="accent1"/>
          </a:fillRef>
          <a:effectRef idx="0">
            <a:schemeClr val="accent1"/>
          </a:effectRef>
          <a:fontRef idx="minor"/>
        </p:style>
      </p:sp>
      <p:sp>
        <p:nvSpPr>
          <p:cNvPr id="295" name="CustomShape 3"/>
          <p:cNvSpPr/>
          <p:nvPr/>
        </p:nvSpPr>
        <p:spPr>
          <a:xfrm flipH="1" rot="10800000">
            <a:off x="-2160" y="360"/>
            <a:ext cx="9070560" cy="6857280"/>
          </a:xfrm>
          <a:prstGeom prst="rect">
            <a:avLst/>
          </a:prstGeom>
          <a:gradFill rotWithShape="0">
            <a:gsLst>
              <a:gs pos="8000">
                <a:srgbClr val="000000">
                  <a:alpha val="52156"/>
                </a:srgbClr>
              </a:gs>
              <a:gs pos="100000">
                <a:srgbClr val="4472c4"/>
              </a:gs>
            </a:gsLst>
            <a:lin ang="16800000"/>
          </a:gradFill>
          <a:ln>
            <a:noFill/>
          </a:ln>
        </p:spPr>
        <p:style>
          <a:lnRef idx="2">
            <a:schemeClr val="accent1">
              <a:shade val="50000"/>
            </a:schemeClr>
          </a:lnRef>
          <a:fillRef idx="1">
            <a:schemeClr val="accent1"/>
          </a:fillRef>
          <a:effectRef idx="0">
            <a:schemeClr val="accent1"/>
          </a:effectRef>
          <a:fontRef idx="minor"/>
        </p:style>
      </p:sp>
      <p:sp>
        <p:nvSpPr>
          <p:cNvPr id="296" name="CustomShape 4"/>
          <p:cNvSpPr/>
          <p:nvPr/>
        </p:nvSpPr>
        <p:spPr>
          <a:xfrm flipH="1" rot="16200000">
            <a:off x="3649680" y="-1685520"/>
            <a:ext cx="4894200" cy="12193200"/>
          </a:xfrm>
          <a:prstGeom prst="rect">
            <a:avLst/>
          </a:prstGeom>
          <a:gradFill rotWithShape="0">
            <a:gsLst>
              <a:gs pos="0">
                <a:srgbClr val="9dc3e6">
                  <a:alpha val="0"/>
                </a:srgbClr>
              </a:gs>
              <a:gs pos="100000">
                <a:srgbClr val="000000">
                  <a:alpha val="46274"/>
                </a:srgbClr>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297" name="Inhaltsplatzhalter 6" descr=""/>
          <p:cNvPicPr/>
          <p:nvPr/>
        </p:nvPicPr>
        <p:blipFill>
          <a:blip r:embed="rId1"/>
          <a:srcRect l="0" t="4180" r="0" b="0"/>
          <a:stretch/>
        </p:blipFill>
        <p:spPr>
          <a:xfrm>
            <a:off x="457200" y="457200"/>
            <a:ext cx="11277360" cy="5943240"/>
          </a:xfrm>
          <a:prstGeom prst="rect">
            <a:avLst/>
          </a:prstGeom>
          <a:ln>
            <a:noFill/>
          </a:ln>
        </p:spPr>
      </p:pic>
      <p:sp>
        <p:nvSpPr>
          <p:cNvPr id="298" name="TextShape 5"/>
          <p:cNvSpPr txBox="1"/>
          <p:nvPr/>
        </p:nvSpPr>
        <p:spPr>
          <a:xfrm>
            <a:off x="4038480" y="6356520"/>
            <a:ext cx="4114440" cy="364680"/>
          </a:xfrm>
          <a:prstGeom prst="rect">
            <a:avLst/>
          </a:prstGeom>
          <a:noFill/>
          <a:ln>
            <a:noFill/>
          </a:ln>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9"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0" name="TextShape 2"/>
          <p:cNvSpPr txBox="1"/>
          <p:nvPr/>
        </p:nvSpPr>
        <p:spPr>
          <a:xfrm>
            <a:off x="835200" y="525240"/>
            <a:ext cx="3985920" cy="2806200"/>
          </a:xfrm>
          <a:prstGeom prst="rect">
            <a:avLst/>
          </a:prstGeom>
          <a:noFill/>
          <a:ln>
            <a:noFill/>
          </a:ln>
        </p:spPr>
        <p:txBody>
          <a:bodyPr anchor="b">
            <a:normAutofit fontScale="91000"/>
          </a:bodyPr>
          <a:p>
            <a:pPr>
              <a:lnSpc>
                <a:spcPct val="90000"/>
              </a:lnSpc>
            </a:pPr>
            <a:r>
              <a:rPr b="0" lang="en-US" sz="3600" spc="-1" strike="noStrike">
                <a:solidFill>
                  <a:srgbClr val="000000"/>
                </a:solidFill>
                <a:latin typeface="Calibri Light"/>
              </a:rPr>
              <a:t>Umweltministerium Ukraine beziffert die direkten Schäden mit 100 Mio. t CO-2 </a:t>
            </a:r>
            <a:endParaRPr b="0" lang="de-DE" sz="3600" spc="-1" strike="noStrike">
              <a:solidFill>
                <a:srgbClr val="000000"/>
              </a:solidFill>
              <a:latin typeface="Calibri"/>
            </a:endParaRPr>
          </a:p>
        </p:txBody>
      </p:sp>
      <p:pic>
        <p:nvPicPr>
          <p:cNvPr id="301" name="Inhaltsplatzhalter 4" descr="Ein Bild, das Zug, Himmel, Baum, draußen enthält.&#10;&#10;Automatisch generierte Beschreibung"/>
          <p:cNvPicPr/>
          <p:nvPr/>
        </p:nvPicPr>
        <p:blipFill>
          <a:blip r:embed="rId1"/>
          <a:srcRect l="0" t="28195" r="0" b="3304"/>
          <a:stretch/>
        </p:blipFill>
        <p:spPr>
          <a:xfrm>
            <a:off x="5186520" y="163800"/>
            <a:ext cx="6806520" cy="2622600"/>
          </a:xfrm>
          <a:prstGeom prst="rect">
            <a:avLst/>
          </a:prstGeom>
          <a:ln>
            <a:noFill/>
          </a:ln>
        </p:spPr>
      </p:pic>
      <p:sp>
        <p:nvSpPr>
          <p:cNvPr id="302" name="TextShape 3"/>
          <p:cNvSpPr txBox="1"/>
          <p:nvPr/>
        </p:nvSpPr>
        <p:spPr>
          <a:xfrm>
            <a:off x="835200" y="3526200"/>
            <a:ext cx="3985920" cy="2588040"/>
          </a:xfrm>
          <a:prstGeom prst="rect">
            <a:avLst/>
          </a:prstGeom>
          <a:noFill/>
          <a:ln>
            <a:noFill/>
          </a:ln>
        </p:spPr>
        <p:txBody>
          <a:bodyPr>
            <a:normAutofit fontScale="66000"/>
          </a:bodyPr>
          <a:p>
            <a:pPr marL="228600" indent="-228240">
              <a:lnSpc>
                <a:spcPct val="90000"/>
              </a:lnSpc>
              <a:spcBef>
                <a:spcPts val="1001"/>
              </a:spcBef>
              <a:buClr>
                <a:srgbClr val="000000"/>
              </a:buClr>
              <a:buFont typeface="Arial"/>
              <a:buChar char="•"/>
            </a:pPr>
            <a:r>
              <a:rPr b="0" lang="de-DE" sz="1800" spc="-1" strike="noStrike">
                <a:solidFill>
                  <a:srgbClr val="000000"/>
                </a:solidFill>
                <a:latin typeface="Calibri"/>
                <a:ea typeface="Calibri"/>
              </a:rPr>
              <a:t>Waldbrände, Kampfhandlungen und Transporte von Vertriebenen (ca. 34 Mio t)</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1800" spc="-1" strike="noStrike">
                <a:solidFill>
                  <a:srgbClr val="000000"/>
                </a:solidFill>
                <a:latin typeface="Calibri"/>
                <a:ea typeface="Calibri"/>
              </a:rPr>
              <a:t>Lecks an Nord Stream 1 und 2 (ca 14 Mio t)</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1800" spc="-1" strike="noStrike">
                <a:solidFill>
                  <a:srgbClr val="000000"/>
                </a:solidFill>
                <a:latin typeface="Calibri"/>
                <a:ea typeface="Calibri"/>
              </a:rPr>
              <a:t>Wiederaufbau (ca 50 Mio t)</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1800" spc="-1" strike="noStrike">
                <a:solidFill>
                  <a:srgbClr val="000000"/>
                </a:solidFill>
                <a:latin typeface="Calibri"/>
                <a:ea typeface="Calibri"/>
              </a:rPr>
              <a:t>Umweltschäden: 2.200 registrierte Umweltverbrechen, 30% geschädigte Naturschutzgebiete</a:t>
            </a:r>
            <a:endParaRPr b="0" lang="de-DE" sz="1800" spc="-1" strike="noStrike">
              <a:solidFill>
                <a:srgbClr val="000000"/>
              </a:solidFill>
              <a:latin typeface="Calibri"/>
            </a:endParaRPr>
          </a:p>
          <a:p>
            <a:pPr>
              <a:lnSpc>
                <a:spcPct val="90000"/>
              </a:lnSpc>
              <a:spcBef>
                <a:spcPts val="1001"/>
              </a:spcBef>
            </a:pPr>
            <a:endParaRPr b="0" lang="de-DE" sz="1800" spc="-1" strike="noStrike">
              <a:solidFill>
                <a:srgbClr val="000000"/>
              </a:solidFill>
              <a:latin typeface="Calibri"/>
            </a:endParaRPr>
          </a:p>
          <a:p>
            <a:pPr>
              <a:lnSpc>
                <a:spcPct val="90000"/>
              </a:lnSpc>
              <a:spcBef>
                <a:spcPts val="1001"/>
              </a:spcBef>
            </a:pPr>
            <a:endParaRPr b="0" lang="de-DE" sz="1800" spc="-1" strike="noStrike">
              <a:solidFill>
                <a:srgbClr val="000000"/>
              </a:solidFill>
              <a:latin typeface="Calibri"/>
            </a:endParaRPr>
          </a:p>
          <a:p>
            <a:pPr>
              <a:lnSpc>
                <a:spcPct val="90000"/>
              </a:lnSpc>
              <a:spcBef>
                <a:spcPts val="1001"/>
              </a:spcBef>
            </a:pPr>
            <a:endParaRPr b="0" lang="de-DE" sz="1800" spc="-1" strike="noStrike">
              <a:solidFill>
                <a:srgbClr val="000000"/>
              </a:solidFill>
              <a:latin typeface="Calibri"/>
            </a:endParaRPr>
          </a:p>
          <a:p>
            <a:pPr>
              <a:lnSpc>
                <a:spcPct val="90000"/>
              </a:lnSpc>
              <a:spcBef>
                <a:spcPts val="1001"/>
              </a:spcBef>
            </a:pPr>
            <a:endParaRPr b="0" lang="de-DE" sz="1800" spc="-1" strike="noStrike">
              <a:solidFill>
                <a:srgbClr val="000000"/>
              </a:solidFill>
              <a:latin typeface="Calibri"/>
            </a:endParaRPr>
          </a:p>
        </p:txBody>
      </p:sp>
      <p:pic>
        <p:nvPicPr>
          <p:cNvPr id="303" name="Inhaltsplatzhalter 5" descr="Ein Bild, das Himmel, draußen, Mann, Person enthält.&#10;&#10;Automatisch generierte Beschreibung"/>
          <p:cNvPicPr/>
          <p:nvPr/>
        </p:nvPicPr>
        <p:blipFill>
          <a:blip r:embed="rId2"/>
          <a:srcRect l="0" t="7828" r="0" b="4610"/>
          <a:stretch/>
        </p:blipFill>
        <p:spPr>
          <a:xfrm>
            <a:off x="5186520" y="2957040"/>
            <a:ext cx="6806520" cy="3352320"/>
          </a:xfrm>
          <a:prstGeom prst="rect">
            <a:avLst/>
          </a:prstGeom>
          <a:ln>
            <a:noFill/>
          </a:ln>
        </p:spPr>
      </p:pic>
      <p:sp>
        <p:nvSpPr>
          <p:cNvPr id="304" name="TextShape 4"/>
          <p:cNvSpPr txBox="1"/>
          <p:nvPr/>
        </p:nvSpPr>
        <p:spPr>
          <a:xfrm>
            <a:off x="4038480" y="6356520"/>
            <a:ext cx="4114440" cy="364680"/>
          </a:xfrm>
          <a:prstGeom prst="rect">
            <a:avLst/>
          </a:prstGeom>
          <a:noFill/>
          <a:ln>
            <a:noFill/>
          </a:ln>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5"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6" name="TextShape 2"/>
          <p:cNvSpPr txBox="1"/>
          <p:nvPr/>
        </p:nvSpPr>
        <p:spPr>
          <a:xfrm>
            <a:off x="631080" y="639360"/>
            <a:ext cx="3428640" cy="1718640"/>
          </a:xfrm>
          <a:prstGeom prst="rect">
            <a:avLst/>
          </a:prstGeom>
          <a:noFill/>
          <a:ln>
            <a:noFill/>
          </a:ln>
        </p:spPr>
        <p:txBody>
          <a:bodyPr anchor="b">
            <a:normAutofit fontScale="70000"/>
          </a:bodyPr>
          <a:p>
            <a:pPr>
              <a:lnSpc>
                <a:spcPct val="90000"/>
              </a:lnSpc>
            </a:pPr>
            <a:r>
              <a:rPr b="0" lang="en-US" sz="3800" spc="-1" strike="noStrike">
                <a:solidFill>
                  <a:srgbClr val="000000"/>
                </a:solidFill>
                <a:latin typeface="Calibri Light"/>
              </a:rPr>
              <a:t>Indirekte Auswirkungen: Aufrüstung</a:t>
            </a:r>
            <a:endParaRPr b="0" lang="de-DE" sz="3800" spc="-1" strike="noStrike">
              <a:solidFill>
                <a:srgbClr val="000000"/>
              </a:solidFill>
              <a:latin typeface="Calibri"/>
            </a:endParaRPr>
          </a:p>
        </p:txBody>
      </p:sp>
      <p:sp>
        <p:nvSpPr>
          <p:cNvPr id="307" name="CustomShape 3"/>
          <p:cNvSpPr/>
          <p:nvPr/>
        </p:nvSpPr>
        <p:spPr>
          <a:xfrm>
            <a:off x="643320" y="2573640"/>
            <a:ext cx="3254760" cy="18000"/>
          </a:xfrm>
          <a:custGeom>
            <a:avLst/>
            <a:gdLst/>
            <a:ahLst/>
            <a:rect l="l" t="t" r="r" b="b"/>
            <a:pathLst>
              <a:path w="3255095" h="18288">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w="3816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308" name="TextShape 4"/>
          <p:cNvSpPr txBox="1"/>
          <p:nvPr/>
        </p:nvSpPr>
        <p:spPr>
          <a:xfrm>
            <a:off x="631080" y="2807280"/>
            <a:ext cx="3428640" cy="3410280"/>
          </a:xfrm>
          <a:prstGeom prst="rect">
            <a:avLst/>
          </a:prstGeom>
          <a:noFill/>
          <a:ln>
            <a:noFill/>
          </a:ln>
        </p:spPr>
        <p:txBody>
          <a:bodyPr>
            <a:normAutofit fontScale="48000"/>
          </a:bodyPr>
          <a:p>
            <a:pPr marL="228600" indent="-228240">
              <a:lnSpc>
                <a:spcPct val="90000"/>
              </a:lnSpc>
              <a:spcBef>
                <a:spcPts val="1001"/>
              </a:spcBef>
              <a:buClr>
                <a:srgbClr val="000000"/>
              </a:buClr>
              <a:buFont typeface="Arial"/>
              <a:buChar char="•"/>
            </a:pPr>
            <a:r>
              <a:rPr b="0" lang="en-US" sz="2200" spc="-1" strike="noStrike">
                <a:solidFill>
                  <a:srgbClr val="000000"/>
                </a:solidFill>
                <a:latin typeface="Calibri"/>
              </a:rPr>
              <a:t>Anstieg militärisch bedingter Emissionen durch mehr NATO –Übungen in Osteuropa</a:t>
            </a:r>
            <a:endParaRPr b="0" lang="de-DE"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alibri"/>
              </a:rPr>
              <a:t>Vermehrte Rüstungsproduktion und   Exporte  in die Ukraine</a:t>
            </a:r>
            <a:endParaRPr b="0" lang="de-DE"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alibri"/>
              </a:rPr>
              <a:t>Schon 2021 Rekordhoch von über 2 Billionen USD</a:t>
            </a:r>
            <a:endParaRPr b="0" lang="de-DE"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alibri"/>
              </a:rPr>
              <a:t>Aber 100 Mrd. $ für Klimaanpassung an arme Länder ? Fehlanzeige</a:t>
            </a:r>
            <a:endParaRPr b="0" lang="de-DE" sz="2200" spc="-1" strike="noStrike">
              <a:solidFill>
                <a:srgbClr val="000000"/>
              </a:solidFill>
              <a:latin typeface="Calibri"/>
            </a:endParaRPr>
          </a:p>
          <a:p>
            <a:pPr>
              <a:lnSpc>
                <a:spcPct val="90000"/>
              </a:lnSpc>
              <a:spcBef>
                <a:spcPts val="1001"/>
              </a:spcBef>
            </a:pPr>
            <a:endParaRPr b="0" lang="de-DE" sz="2200" spc="-1" strike="noStrike">
              <a:solidFill>
                <a:srgbClr val="000000"/>
              </a:solidFill>
              <a:latin typeface="Calibri"/>
            </a:endParaRPr>
          </a:p>
        </p:txBody>
      </p:sp>
      <p:pic>
        <p:nvPicPr>
          <p:cNvPr id="309" name="Inhaltsplatzhalter 4" descr=""/>
          <p:cNvPicPr/>
          <p:nvPr/>
        </p:nvPicPr>
        <p:blipFill>
          <a:blip r:embed="rId1"/>
          <a:stretch/>
        </p:blipFill>
        <p:spPr>
          <a:xfrm>
            <a:off x="5714640" y="640080"/>
            <a:ext cx="4782600" cy="5577480"/>
          </a:xfrm>
          <a:prstGeom prst="rect">
            <a:avLst/>
          </a:prstGeom>
          <a:ln>
            <a:noFill/>
          </a:ln>
        </p:spPr>
      </p:pic>
      <p:sp>
        <p:nvSpPr>
          <p:cNvPr id="310" name="TextShape 5"/>
          <p:cNvSpPr txBox="1"/>
          <p:nvPr/>
        </p:nvSpPr>
        <p:spPr>
          <a:xfrm>
            <a:off x="4038480" y="6356520"/>
            <a:ext cx="4114440" cy="364680"/>
          </a:xfrm>
          <a:prstGeom prst="rect">
            <a:avLst/>
          </a:prstGeom>
          <a:noFill/>
          <a:ln>
            <a:noFill/>
          </a:ln>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1"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12" name="Inhaltsplatzhalter 8" descr=""/>
          <p:cNvPicPr/>
          <p:nvPr/>
        </p:nvPicPr>
        <p:blipFill>
          <a:blip r:embed="rId1"/>
          <a:srcRect l="0" t="18153" r="0" b="0"/>
          <a:stretch/>
        </p:blipFill>
        <p:spPr>
          <a:xfrm>
            <a:off x="4883040" y="0"/>
            <a:ext cx="7308720" cy="3364560"/>
          </a:xfrm>
          <a:prstGeom prst="rect">
            <a:avLst/>
          </a:prstGeom>
          <a:ln>
            <a:noFill/>
          </a:ln>
        </p:spPr>
      </p:pic>
      <p:pic>
        <p:nvPicPr>
          <p:cNvPr id="313" name="Grafik 9" descr=""/>
          <p:cNvPicPr/>
          <p:nvPr/>
        </p:nvPicPr>
        <p:blipFill>
          <a:blip r:embed="rId2"/>
          <a:srcRect l="0" t="17278" r="0" b="517"/>
          <a:stretch/>
        </p:blipFill>
        <p:spPr>
          <a:xfrm>
            <a:off x="4883040" y="3493080"/>
            <a:ext cx="7308720" cy="3364560"/>
          </a:xfrm>
          <a:prstGeom prst="rect">
            <a:avLst/>
          </a:prstGeom>
          <a:ln>
            <a:noFill/>
          </a:ln>
        </p:spPr>
      </p:pic>
      <p:sp>
        <p:nvSpPr>
          <p:cNvPr id="314" name="CustomShape 2"/>
          <p:cNvSpPr/>
          <p:nvPr/>
        </p:nvSpPr>
        <p:spPr>
          <a:xfrm>
            <a:off x="0" y="0"/>
            <a:ext cx="6095520" cy="6857640"/>
          </a:xfrm>
          <a:custGeom>
            <a:avLst/>
            <a:gdLst/>
            <a:ah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bg1"/>
          </a:solidFill>
          <a:ln w="9360">
            <a:solidFill>
              <a:srgbClr val="efefef"/>
            </a:solidFill>
          </a:ln>
          <a:effectLst>
            <a:outerShdw algn="l" blurRad="50800" dist="38160"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p:style>
      </p:sp>
      <p:sp>
        <p:nvSpPr>
          <p:cNvPr id="315" name="CustomShape 3"/>
          <p:cNvSpPr/>
          <p:nvPr/>
        </p:nvSpPr>
        <p:spPr>
          <a:xfrm>
            <a:off x="0" y="0"/>
            <a:ext cx="6086880" cy="6857640"/>
          </a:xfrm>
          <a:custGeom>
            <a:avLst/>
            <a:gdLst/>
            <a:ah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16" name="TextShape 4"/>
          <p:cNvSpPr txBox="1"/>
          <p:nvPr/>
        </p:nvSpPr>
        <p:spPr>
          <a:xfrm>
            <a:off x="448200" y="859680"/>
            <a:ext cx="4832280" cy="1243080"/>
          </a:xfrm>
          <a:prstGeom prst="rect">
            <a:avLst/>
          </a:prstGeom>
          <a:noFill/>
          <a:ln>
            <a:noFill/>
          </a:ln>
        </p:spPr>
        <p:txBody>
          <a:bodyPr anchor="ctr">
            <a:normAutofit fontScale="77000"/>
          </a:bodyPr>
          <a:p>
            <a:pPr>
              <a:lnSpc>
                <a:spcPct val="90000"/>
              </a:lnSpc>
            </a:pPr>
            <a:r>
              <a:rPr b="0" lang="en-US" sz="3400" spc="-1" strike="noStrike">
                <a:solidFill>
                  <a:srgbClr val="000000"/>
                </a:solidFill>
                <a:latin typeface="Calibri Light"/>
              </a:rPr>
              <a:t>Indirekte Wirkung: „Lock-in“ für fossile Energien </a:t>
            </a:r>
            <a:endParaRPr b="0" lang="de-DE" sz="3400" spc="-1" strike="noStrike">
              <a:solidFill>
                <a:srgbClr val="000000"/>
              </a:solidFill>
              <a:latin typeface="Calibri"/>
            </a:endParaRPr>
          </a:p>
        </p:txBody>
      </p:sp>
      <p:sp>
        <p:nvSpPr>
          <p:cNvPr id="317" name="CustomShape 5"/>
          <p:cNvSpPr/>
          <p:nvPr/>
        </p:nvSpPr>
        <p:spPr>
          <a:xfrm>
            <a:off x="0" y="1152000"/>
            <a:ext cx="127800" cy="65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18" name="CustomShape 6"/>
          <p:cNvSpPr/>
          <p:nvPr/>
        </p:nvSpPr>
        <p:spPr>
          <a:xfrm>
            <a:off x="449640" y="2194560"/>
            <a:ext cx="4891680" cy="18000"/>
          </a:xfrm>
          <a:prstGeom prst="rect">
            <a:avLst/>
          </a:prstGeom>
          <a:solidFill>
            <a:schemeClr val="bg1"/>
          </a:solidFill>
          <a:ln w="3240">
            <a:noFill/>
          </a:ln>
        </p:spPr>
        <p:style>
          <a:lnRef idx="2">
            <a:schemeClr val="accent1">
              <a:shade val="50000"/>
            </a:schemeClr>
          </a:lnRef>
          <a:fillRef idx="1">
            <a:schemeClr val="accent1"/>
          </a:fillRef>
          <a:effectRef idx="0">
            <a:schemeClr val="accent1"/>
          </a:effectRef>
          <a:fontRef idx="minor"/>
        </p:style>
      </p:sp>
      <p:sp>
        <p:nvSpPr>
          <p:cNvPr id="319" name="CustomShape 7"/>
          <p:cNvSpPr/>
          <p:nvPr/>
        </p:nvSpPr>
        <p:spPr>
          <a:xfrm>
            <a:off x="449640" y="2194560"/>
            <a:ext cx="4891680" cy="18000"/>
          </a:xfrm>
          <a:prstGeom prst="rect">
            <a:avLst/>
          </a:prstGeom>
          <a:solidFill>
            <a:srgbClr val="d5d5d5"/>
          </a:solidFill>
          <a:ln w="3240">
            <a:noFill/>
          </a:ln>
        </p:spPr>
        <p:style>
          <a:lnRef idx="2">
            <a:schemeClr val="accent1">
              <a:shade val="50000"/>
            </a:schemeClr>
          </a:lnRef>
          <a:fillRef idx="1">
            <a:schemeClr val="accent1"/>
          </a:fillRef>
          <a:effectRef idx="0">
            <a:schemeClr val="accent1"/>
          </a:effectRef>
          <a:fontRef idx="minor"/>
        </p:style>
      </p:sp>
      <p:sp>
        <p:nvSpPr>
          <p:cNvPr id="320" name="TextShape 8"/>
          <p:cNvSpPr txBox="1"/>
          <p:nvPr/>
        </p:nvSpPr>
        <p:spPr>
          <a:xfrm>
            <a:off x="448200" y="2512440"/>
            <a:ext cx="4832280" cy="3664080"/>
          </a:xfrm>
          <a:prstGeom prst="rect">
            <a:avLst/>
          </a:prstGeom>
          <a:noFill/>
          <a:ln>
            <a:noFill/>
          </a:ln>
        </p:spPr>
        <p:txBody>
          <a:bodyPr>
            <a:normAutofit fontScale="74000"/>
          </a:bodyPr>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massive Investition in LNG Infrastruktur (Flüssigerdgas), importiert z.B, aus USA + Katar, hier wird ein „Lock-in“ bis 2040 betrieben</a:t>
            </a:r>
            <a:endParaRPr b="0" lang="de-DE"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LNG Terminal bei Rügen , Planung durch RWE</a:t>
            </a:r>
            <a:endParaRPr b="0" lang="de-DE"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LNG Terminal im Wattenmeer</a:t>
            </a:r>
            <a:endParaRPr b="0" lang="de-DE" sz="2000" spc="-1" strike="noStrike">
              <a:solidFill>
                <a:srgbClr val="000000"/>
              </a:solidFill>
              <a:latin typeface="Calibri"/>
            </a:endParaRPr>
          </a:p>
          <a:p>
            <a:pPr marL="343080" indent="-342720">
              <a:lnSpc>
                <a:spcPct val="107000"/>
              </a:lnSpc>
              <a:spcBef>
                <a:spcPts val="1001"/>
              </a:spcBef>
              <a:spcAft>
                <a:spcPts val="799"/>
              </a:spcAft>
              <a:buClr>
                <a:srgbClr val="000000"/>
              </a:buClr>
              <a:buFont typeface="Wingdings" charset="2"/>
              <a:buChar char=""/>
            </a:pPr>
            <a:r>
              <a:rPr b="0" lang="de-DE" sz="1800" spc="-1" strike="noStrike">
                <a:solidFill>
                  <a:srgbClr val="000000"/>
                </a:solidFill>
                <a:latin typeface="Calibri"/>
                <a:ea typeface="Calibri"/>
              </a:rPr>
              <a:t>Aber: Einfache Maßnahmen wir ein Tempolimit, oder massiver Ausbau von Wärmepumpen, Häuserdämmung, erneuerbaren Energien gar nicht oder nur schleppend</a:t>
            </a:r>
            <a:endParaRPr b="0" lang="de-DE" sz="1800" spc="-1" strike="noStrike">
              <a:solidFill>
                <a:srgbClr val="000000"/>
              </a:solidFill>
              <a:latin typeface="Calibri"/>
            </a:endParaRPr>
          </a:p>
          <a:p>
            <a:pPr>
              <a:lnSpc>
                <a:spcPct val="90000"/>
              </a:lnSpc>
              <a:spcBef>
                <a:spcPts val="1001"/>
              </a:spcBef>
            </a:pPr>
            <a:endParaRPr b="0" lang="de-DE" sz="1800" spc="-1" strike="noStrike">
              <a:solidFill>
                <a:srgbClr val="000000"/>
              </a:solidFill>
              <a:latin typeface="Calibri"/>
            </a:endParaRPr>
          </a:p>
          <a:p>
            <a:pPr>
              <a:lnSpc>
                <a:spcPct val="90000"/>
              </a:lnSpc>
              <a:spcBef>
                <a:spcPts val="1001"/>
              </a:spcBef>
            </a:pPr>
            <a:endParaRPr b="0" lang="de-DE" sz="1800" spc="-1" strike="noStrike">
              <a:solidFill>
                <a:srgbClr val="000000"/>
              </a:solidFill>
              <a:latin typeface="Calibri"/>
            </a:endParaRPr>
          </a:p>
        </p:txBody>
      </p:sp>
      <p:sp>
        <p:nvSpPr>
          <p:cNvPr id="321" name="TextShape 9"/>
          <p:cNvSpPr txBox="1"/>
          <p:nvPr/>
        </p:nvSpPr>
        <p:spPr>
          <a:xfrm>
            <a:off x="4038480" y="6356520"/>
            <a:ext cx="4114440" cy="364680"/>
          </a:xfrm>
          <a:prstGeom prst="rect">
            <a:avLst/>
          </a:prstGeom>
          <a:noFill/>
          <a:ln>
            <a:noFill/>
          </a:ln>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extShape 1"/>
          <p:cNvSpPr txBox="1"/>
          <p:nvPr/>
        </p:nvSpPr>
        <p:spPr>
          <a:xfrm>
            <a:off x="838080" y="365040"/>
            <a:ext cx="10515240" cy="1325160"/>
          </a:xfrm>
          <a:prstGeom prst="rect">
            <a:avLst/>
          </a:prstGeom>
          <a:noFill/>
          <a:ln>
            <a:noFill/>
          </a:ln>
        </p:spPr>
        <p:txBody>
          <a:bodyPr anchor="ctr">
            <a:noAutofit/>
          </a:bodyPr>
          <a:p>
            <a:pPr algn="ctr">
              <a:lnSpc>
                <a:spcPct val="90000"/>
              </a:lnSpc>
            </a:pPr>
            <a:r>
              <a:rPr b="0" lang="de-DE" sz="4400" spc="-1" strike="noStrike">
                <a:solidFill>
                  <a:srgbClr val="000000"/>
                </a:solidFill>
                <a:latin typeface="Calibri Light"/>
              </a:rPr>
              <a:t>Gemeinsame Ziele der </a:t>
            </a:r>
            <a:br/>
            <a:r>
              <a:rPr b="0" lang="de-DE" sz="4400" spc="-1" strike="noStrike">
                <a:solidFill>
                  <a:srgbClr val="000000"/>
                </a:solidFill>
                <a:latin typeface="Calibri Light"/>
              </a:rPr>
              <a:t>Friedens- und Klimabewegung</a:t>
            </a:r>
            <a:endParaRPr b="0" lang="de-DE" sz="4400" spc="-1" strike="noStrike">
              <a:solidFill>
                <a:srgbClr val="000000"/>
              </a:solidFill>
              <a:latin typeface="Calibri"/>
            </a:endParaRPr>
          </a:p>
        </p:txBody>
      </p:sp>
      <p:sp>
        <p:nvSpPr>
          <p:cNvPr id="323" name="TextShape 2"/>
          <p:cNvSpPr txBox="1"/>
          <p:nvPr/>
        </p:nvSpPr>
        <p:spPr>
          <a:xfrm>
            <a:off x="838080" y="1825560"/>
            <a:ext cx="5181120" cy="4350960"/>
          </a:xfrm>
          <a:prstGeom prst="rect">
            <a:avLst/>
          </a:prstGeom>
          <a:noFill/>
          <a:ln>
            <a:noFill/>
          </a:ln>
        </p:spPr>
        <p:txBody>
          <a:bodyPr>
            <a:normAutofit fontScale="63000"/>
          </a:bodyPr>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Klimakiller Krieg und Aufrüstung </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In die mediale Aufmerksamkeit bringen </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Leerstellen der Klimabericht- erstattung aufzeigen</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Z.B. Länderberichte an den UNFCC, bei den Webseiten der großen Climate Tracker Organisationen</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MdB‘s für Klima/Krieg Thema gewinnen</a:t>
            </a:r>
            <a:endParaRPr b="0" lang="de-DE" sz="2800" spc="-1" strike="noStrike">
              <a:solidFill>
                <a:srgbClr val="000000"/>
              </a:solidFill>
              <a:latin typeface="Calibri"/>
            </a:endParaRPr>
          </a:p>
          <a:p>
            <a:pPr>
              <a:lnSpc>
                <a:spcPct val="90000"/>
              </a:lnSpc>
              <a:spcBef>
                <a:spcPts val="1001"/>
              </a:spcBef>
            </a:pPr>
            <a:endParaRPr b="0" lang="de-DE" sz="2800" spc="-1" strike="noStrike">
              <a:solidFill>
                <a:srgbClr val="000000"/>
              </a:solidFill>
              <a:latin typeface="Calibri"/>
            </a:endParaRPr>
          </a:p>
        </p:txBody>
      </p:sp>
      <p:pic>
        <p:nvPicPr>
          <p:cNvPr id="324" name="Inhaltsplatzhalter 5" descr=""/>
          <p:cNvPicPr/>
          <p:nvPr/>
        </p:nvPicPr>
        <p:blipFill>
          <a:blip r:embed="rId1"/>
          <a:stretch/>
        </p:blipFill>
        <p:spPr>
          <a:xfrm>
            <a:off x="6172200" y="2274120"/>
            <a:ext cx="5181120" cy="3454200"/>
          </a:xfrm>
          <a:prstGeom prst="rect">
            <a:avLst/>
          </a:prstGeom>
          <a:ln>
            <a:noFill/>
          </a:ln>
        </p:spPr>
      </p:pic>
      <p:sp>
        <p:nvSpPr>
          <p:cNvPr id="325"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5"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6" name="TextShape 2"/>
          <p:cNvSpPr txBox="1"/>
          <p:nvPr/>
        </p:nvSpPr>
        <p:spPr>
          <a:xfrm>
            <a:off x="572400" y="238680"/>
            <a:ext cx="11018160" cy="1433880"/>
          </a:xfrm>
          <a:prstGeom prst="rect">
            <a:avLst/>
          </a:prstGeom>
          <a:noFill/>
          <a:ln>
            <a:noFill/>
          </a:ln>
        </p:spPr>
        <p:txBody>
          <a:bodyPr anchor="b">
            <a:normAutofit/>
          </a:bodyPr>
          <a:p>
            <a:pPr>
              <a:lnSpc>
                <a:spcPct val="90000"/>
              </a:lnSpc>
            </a:pPr>
            <a:r>
              <a:rPr b="0" lang="de-DE" sz="5400" spc="-1" strike="noStrike">
                <a:solidFill>
                  <a:srgbClr val="000000"/>
                </a:solidFill>
                <a:latin typeface="Calibri Light"/>
              </a:rPr>
              <a:t>Was sie heute hören</a:t>
            </a:r>
            <a:endParaRPr b="0" lang="de-DE" sz="5400" spc="-1" strike="noStrike">
              <a:solidFill>
                <a:srgbClr val="000000"/>
              </a:solidFill>
              <a:latin typeface="Calibri"/>
            </a:endParaRPr>
          </a:p>
        </p:txBody>
      </p:sp>
      <p:sp>
        <p:nvSpPr>
          <p:cNvPr id="217" name="CustomShape 3"/>
          <p:cNvSpPr/>
          <p:nvPr/>
        </p:nvSpPr>
        <p:spPr>
          <a:xfrm>
            <a:off x="572400" y="1681560"/>
            <a:ext cx="10972440" cy="18000"/>
          </a:xfrm>
          <a:custGeom>
            <a:avLst/>
            <a:gdLst/>
            <a:ah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cap="rnd" w="44280">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sp>
        <p:nvSpPr>
          <p:cNvPr id="218" name="TextShape 4"/>
          <p:cNvSpPr txBox="1"/>
          <p:nvPr/>
        </p:nvSpPr>
        <p:spPr>
          <a:xfrm>
            <a:off x="572400" y="2071440"/>
            <a:ext cx="6713280" cy="4118760"/>
          </a:xfrm>
          <a:prstGeom prst="rect">
            <a:avLst/>
          </a:prstGeom>
          <a:noFill/>
          <a:ln>
            <a:noFill/>
          </a:ln>
        </p:spPr>
        <p:txBody>
          <a:bodyPr>
            <a:normAutofit fontScale="73000"/>
          </a:bodyPr>
          <a:p>
            <a:pPr marL="228600" indent="-228240">
              <a:lnSpc>
                <a:spcPct val="90000"/>
              </a:lnSpc>
              <a:spcBef>
                <a:spcPts val="1001"/>
              </a:spcBef>
              <a:buClr>
                <a:srgbClr val="000000"/>
              </a:buClr>
              <a:buFont typeface="Arial"/>
              <a:buChar char="•"/>
            </a:pPr>
            <a:r>
              <a:rPr b="0" lang="de-DE" sz="2400" spc="-1" strike="noStrike">
                <a:solidFill>
                  <a:srgbClr val="000000"/>
                </a:solidFill>
                <a:latin typeface="Calibri"/>
              </a:rPr>
              <a:t>1.Klimakrise und Atomkriegsgefahr – die beiden größten Bedrohungen im 21.Jahrhundert</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400" spc="-1" strike="noStrike">
                <a:solidFill>
                  <a:srgbClr val="000000"/>
                </a:solidFill>
                <a:latin typeface="Calibri"/>
              </a:rPr>
              <a:t>2.Klimakiller Krieg gerät endlich in den Fokus: Auslöser Ukrainekrieg</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400" spc="-1" strike="noStrike">
                <a:solidFill>
                  <a:srgbClr val="000000"/>
                </a:solidFill>
                <a:latin typeface="Calibri"/>
              </a:rPr>
              <a:t>3.Grundbegriffe für Klima und Erdsystem: Nachhaltigkeit und planetare Belastungsgrenzen</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400" spc="-1" strike="noStrike">
                <a:solidFill>
                  <a:srgbClr val="000000"/>
                </a:solidFill>
                <a:latin typeface="Calibri"/>
              </a:rPr>
              <a:t>4.Daten und Fakten zu Klimakiller Militär </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400" spc="-1" strike="noStrike">
                <a:solidFill>
                  <a:srgbClr val="000000"/>
                </a:solidFill>
                <a:latin typeface="Calibri"/>
              </a:rPr>
              <a:t>- a. allgemein und im Ukrainekrieg </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400" spc="-1" strike="noStrike">
                <a:solidFill>
                  <a:srgbClr val="000000"/>
                </a:solidFill>
                <a:latin typeface="Calibri"/>
              </a:rPr>
              <a:t>- b. Direkt und indirekte Auswirkungen </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400" spc="-1" strike="noStrike">
                <a:solidFill>
                  <a:srgbClr val="000000"/>
                </a:solidFill>
                <a:latin typeface="Calibri"/>
              </a:rPr>
              <a:t>5.Gemeinsame Lösungen der Friedens- und Klimabewegung</a:t>
            </a:r>
            <a:endParaRPr b="0" lang="de-DE" sz="2400" spc="-1" strike="noStrike">
              <a:solidFill>
                <a:srgbClr val="000000"/>
              </a:solidFill>
              <a:latin typeface="Calibri"/>
            </a:endParaRPr>
          </a:p>
          <a:p>
            <a:pPr>
              <a:lnSpc>
                <a:spcPct val="90000"/>
              </a:lnSpc>
              <a:spcBef>
                <a:spcPts val="1001"/>
              </a:spcBef>
            </a:pPr>
            <a:endParaRPr b="0" lang="de-DE" sz="2400" spc="-1" strike="noStrike">
              <a:solidFill>
                <a:srgbClr val="000000"/>
              </a:solidFill>
              <a:latin typeface="Calibri"/>
            </a:endParaRPr>
          </a:p>
        </p:txBody>
      </p:sp>
      <p:sp>
        <p:nvSpPr>
          <p:cNvPr id="219" name="TextShape 5"/>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de-DE" sz="1200" spc="-1" strike="noStrike">
                <a:solidFill>
                  <a:srgbClr val="8b8b8b"/>
                </a:solidFill>
                <a:latin typeface="Calibri"/>
              </a:rPr>
              <a:t>www.ippnw.de</a:t>
            </a:r>
            <a:endParaRPr b="0" lang="de-DE" sz="1200" spc="-1" strike="noStrike">
              <a:latin typeface="Times New Roman"/>
            </a:endParaRPr>
          </a:p>
        </p:txBody>
      </p:sp>
      <p:pic>
        <p:nvPicPr>
          <p:cNvPr id="220" name="Grafik 5" descr=""/>
          <p:cNvPicPr/>
          <p:nvPr/>
        </p:nvPicPr>
        <p:blipFill>
          <a:blip r:embed="rId1"/>
          <a:stretch/>
        </p:blipFill>
        <p:spPr>
          <a:xfrm>
            <a:off x="7534800" y="1957320"/>
            <a:ext cx="4084200" cy="321876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6"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27" name="TextShape 2"/>
          <p:cNvSpPr txBox="1"/>
          <p:nvPr/>
        </p:nvSpPr>
        <p:spPr>
          <a:xfrm>
            <a:off x="572400" y="238680"/>
            <a:ext cx="11018160" cy="1433880"/>
          </a:xfrm>
          <a:prstGeom prst="rect">
            <a:avLst/>
          </a:prstGeom>
          <a:noFill/>
          <a:ln>
            <a:noFill/>
          </a:ln>
        </p:spPr>
        <p:txBody>
          <a:bodyPr anchor="b">
            <a:normAutofit/>
          </a:bodyPr>
          <a:p>
            <a:pPr>
              <a:lnSpc>
                <a:spcPct val="90000"/>
              </a:lnSpc>
            </a:pPr>
            <a:r>
              <a:rPr b="0" lang="en-US" sz="4600" spc="-1" strike="noStrike">
                <a:solidFill>
                  <a:srgbClr val="000000"/>
                </a:solidFill>
                <a:latin typeface="Calibri Light"/>
              </a:rPr>
              <a:t>Gemeinsame Ziele </a:t>
            </a:r>
            <a:br/>
            <a:r>
              <a:rPr b="0" lang="en-US" sz="4600" spc="-1" strike="noStrike">
                <a:solidFill>
                  <a:srgbClr val="000000"/>
                </a:solidFill>
                <a:latin typeface="Calibri Light"/>
              </a:rPr>
              <a:t>Friedens- und Klimabewegung</a:t>
            </a:r>
            <a:endParaRPr b="0" lang="de-DE" sz="4600" spc="-1" strike="noStrike">
              <a:solidFill>
                <a:srgbClr val="000000"/>
              </a:solidFill>
              <a:latin typeface="Calibri"/>
            </a:endParaRPr>
          </a:p>
        </p:txBody>
      </p:sp>
      <p:sp>
        <p:nvSpPr>
          <p:cNvPr id="328" name="CustomShape 3"/>
          <p:cNvSpPr/>
          <p:nvPr/>
        </p:nvSpPr>
        <p:spPr>
          <a:xfrm>
            <a:off x="572400" y="1681560"/>
            <a:ext cx="10972440" cy="18000"/>
          </a:xfrm>
          <a:custGeom>
            <a:avLst/>
            <a:gdLst/>
            <a:ah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cap="rnd" w="44280">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sp>
        <p:nvSpPr>
          <p:cNvPr id="329" name="TextShape 4"/>
          <p:cNvSpPr txBox="1"/>
          <p:nvPr/>
        </p:nvSpPr>
        <p:spPr>
          <a:xfrm>
            <a:off x="572400" y="2071440"/>
            <a:ext cx="6713280" cy="41187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1" lang="en-US" sz="2200" spc="-1" strike="noStrike">
                <a:solidFill>
                  <a:srgbClr val="000000"/>
                </a:solidFill>
                <a:latin typeface="Calibri"/>
              </a:rPr>
              <a:t>Nachhaltig</a:t>
            </a:r>
            <a:r>
              <a:rPr b="0" lang="en-US" sz="2200" spc="-1" strike="noStrike">
                <a:solidFill>
                  <a:srgbClr val="000000"/>
                </a:solidFill>
                <a:latin typeface="Calibri"/>
              </a:rPr>
              <a:t> leben und produzieren innerhalb der planetaren Belastungsgrenzen</a:t>
            </a:r>
            <a:endParaRPr b="0" lang="de-DE"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alibri"/>
              </a:rPr>
              <a:t>Konsequent </a:t>
            </a:r>
            <a:r>
              <a:rPr b="1" lang="en-US" sz="2200" spc="-1" strike="noStrike">
                <a:solidFill>
                  <a:srgbClr val="000000"/>
                </a:solidFill>
                <a:latin typeface="Calibri"/>
              </a:rPr>
              <a:t>Abrüsten,</a:t>
            </a:r>
            <a:r>
              <a:rPr b="0" lang="en-US" sz="2200" spc="-1" strike="noStrike">
                <a:solidFill>
                  <a:srgbClr val="000000"/>
                </a:solidFill>
                <a:latin typeface="Calibri"/>
              </a:rPr>
              <a:t> um die </a:t>
            </a:r>
            <a:r>
              <a:rPr b="1" lang="en-US" sz="2200" spc="-1" strike="noStrike">
                <a:solidFill>
                  <a:srgbClr val="000000"/>
                </a:solidFill>
                <a:latin typeface="Calibri"/>
              </a:rPr>
              <a:t>planetaren Belastungsgrenzen </a:t>
            </a:r>
            <a:r>
              <a:rPr b="0" lang="en-US" sz="2200" spc="-1" strike="noStrike">
                <a:solidFill>
                  <a:srgbClr val="000000"/>
                </a:solidFill>
                <a:latin typeface="Calibri"/>
              </a:rPr>
              <a:t>einzuhalten  </a:t>
            </a:r>
            <a:endParaRPr b="0" lang="de-DE"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200" spc="-1" strike="noStrike">
                <a:solidFill>
                  <a:srgbClr val="000000"/>
                </a:solidFill>
                <a:latin typeface="Calibri"/>
              </a:rPr>
              <a:t>Kooperation</a:t>
            </a:r>
            <a:r>
              <a:rPr b="0" lang="en-US" sz="2200" spc="-1" strike="noStrike">
                <a:solidFill>
                  <a:srgbClr val="000000"/>
                </a:solidFill>
                <a:latin typeface="Calibri"/>
              </a:rPr>
              <a:t> und </a:t>
            </a:r>
            <a:r>
              <a:rPr b="1" lang="en-US" sz="2200" spc="-1" strike="noStrike">
                <a:solidFill>
                  <a:srgbClr val="000000"/>
                </a:solidFill>
                <a:latin typeface="Calibri"/>
              </a:rPr>
              <a:t>gemeinsame Sicherheit </a:t>
            </a:r>
            <a:r>
              <a:rPr b="0" lang="en-US" sz="2200" spc="-1" strike="noStrike">
                <a:solidFill>
                  <a:srgbClr val="000000"/>
                </a:solidFill>
                <a:latin typeface="Calibri"/>
              </a:rPr>
              <a:t>muss als </a:t>
            </a:r>
            <a:r>
              <a:rPr b="1" lang="en-US" sz="2200" spc="-1" strike="noStrike">
                <a:solidFill>
                  <a:srgbClr val="000000"/>
                </a:solidFill>
                <a:latin typeface="Calibri"/>
              </a:rPr>
              <a:t>planetare Sicherheit </a:t>
            </a:r>
            <a:r>
              <a:rPr b="0" lang="en-US" sz="2200" spc="-1" strike="noStrike">
                <a:solidFill>
                  <a:srgbClr val="000000"/>
                </a:solidFill>
                <a:latin typeface="Calibri"/>
              </a:rPr>
              <a:t>buchstabiert werden. </a:t>
            </a:r>
            <a:endParaRPr b="0" lang="de-DE"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alibri"/>
              </a:rPr>
              <a:t>Frieden mit friedlichen Mittel bedeutet; Verwirklichung der </a:t>
            </a:r>
            <a:r>
              <a:rPr b="1" lang="en-US" sz="2200" spc="-1" strike="noStrike">
                <a:solidFill>
                  <a:srgbClr val="000000"/>
                </a:solidFill>
                <a:latin typeface="Calibri"/>
              </a:rPr>
              <a:t>universellen Menschenrechte </a:t>
            </a:r>
            <a:r>
              <a:rPr b="0" lang="en-US" sz="2200" spc="-1" strike="noStrike">
                <a:solidFill>
                  <a:srgbClr val="000000"/>
                </a:solidFill>
                <a:latin typeface="Calibri"/>
              </a:rPr>
              <a:t> und des </a:t>
            </a:r>
            <a:r>
              <a:rPr b="1" lang="en-US" sz="2200" spc="-1" strike="noStrike">
                <a:solidFill>
                  <a:srgbClr val="000000"/>
                </a:solidFill>
                <a:latin typeface="Calibri"/>
              </a:rPr>
              <a:t>internationalen Rechts  </a:t>
            </a:r>
            <a:endParaRPr b="0" lang="de-DE" sz="2200" spc="-1" strike="noStrike">
              <a:solidFill>
                <a:srgbClr val="000000"/>
              </a:solidFill>
              <a:latin typeface="Calibri"/>
            </a:endParaRPr>
          </a:p>
          <a:p>
            <a:pPr>
              <a:lnSpc>
                <a:spcPct val="90000"/>
              </a:lnSpc>
              <a:spcBef>
                <a:spcPts val="1001"/>
              </a:spcBef>
            </a:pPr>
            <a:endParaRPr b="0" lang="de-DE" sz="2200" spc="-1" strike="noStrike">
              <a:solidFill>
                <a:srgbClr val="000000"/>
              </a:solidFill>
              <a:latin typeface="Calibri"/>
            </a:endParaRPr>
          </a:p>
        </p:txBody>
      </p:sp>
      <p:pic>
        <p:nvPicPr>
          <p:cNvPr id="330" name="Inhaltsplatzhalter 6" descr=""/>
          <p:cNvPicPr/>
          <p:nvPr/>
        </p:nvPicPr>
        <p:blipFill>
          <a:blip r:embed="rId1"/>
          <a:srcRect l="46" t="0" r="0" b="0"/>
          <a:stretch/>
        </p:blipFill>
        <p:spPr>
          <a:xfrm>
            <a:off x="7675560" y="2094120"/>
            <a:ext cx="3940560" cy="4096080"/>
          </a:xfrm>
          <a:prstGeom prst="rect">
            <a:avLst/>
          </a:prstGeom>
          <a:ln>
            <a:noFill/>
          </a:ln>
        </p:spPr>
      </p:pic>
      <p:sp>
        <p:nvSpPr>
          <p:cNvPr id="331" name="TextShape 5"/>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US"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f4e79"/>
        </a:solidFill>
      </p:bgPr>
    </p:bg>
    <p:spTree>
      <p:nvGrpSpPr>
        <p:cNvPr id="1" name=""/>
        <p:cNvGrpSpPr/>
        <p:nvPr/>
      </p:nvGrpSpPr>
      <p:grpSpPr>
        <a:xfrm>
          <a:off x="0" y="0"/>
          <a:ext cx="0" cy="0"/>
          <a:chOff x="0" y="0"/>
          <a:chExt cx="0" cy="0"/>
        </a:xfrm>
      </p:grpSpPr>
      <p:sp>
        <p:nvSpPr>
          <p:cNvPr id="332" name="CustomShape 1"/>
          <p:cNvSpPr/>
          <p:nvPr/>
        </p:nvSpPr>
        <p:spPr>
          <a:xfrm>
            <a:off x="0" y="0"/>
            <a:ext cx="831960" cy="685764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p:style>
      </p:sp>
      <p:sp>
        <p:nvSpPr>
          <p:cNvPr id="333" name="CustomShape 2"/>
          <p:cNvSpPr/>
          <p:nvPr/>
        </p:nvSpPr>
        <p:spPr>
          <a:xfrm>
            <a:off x="832320" y="0"/>
            <a:ext cx="3218400" cy="685764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p:style>
      </p:sp>
      <p:sp>
        <p:nvSpPr>
          <p:cNvPr id="334" name="TextShape 3"/>
          <p:cNvSpPr txBox="1"/>
          <p:nvPr/>
        </p:nvSpPr>
        <p:spPr>
          <a:xfrm>
            <a:off x="992160" y="1608840"/>
            <a:ext cx="2822760" cy="4500720"/>
          </a:xfrm>
          <a:prstGeom prst="rect">
            <a:avLst/>
          </a:prstGeom>
          <a:noFill/>
          <a:ln>
            <a:noFill/>
          </a:ln>
        </p:spPr>
        <p:txBody>
          <a:bodyPr>
            <a:normAutofit/>
          </a:bodyPr>
          <a:p>
            <a:pPr algn="r">
              <a:lnSpc>
                <a:spcPct val="90000"/>
              </a:lnSpc>
            </a:pPr>
            <a:r>
              <a:rPr b="0" lang="de-DE" sz="3200" spc="-1" strike="noStrike">
                <a:solidFill>
                  <a:srgbClr val="ffffff"/>
                </a:solidFill>
                <a:latin typeface="Calibri Light"/>
              </a:rPr>
              <a:t>Nachhaltigkeit und Einhaltung planetarer Grenzen in allen Politikfeldern</a:t>
            </a:r>
            <a:endParaRPr b="0" lang="de-DE" sz="3200" spc="-1" strike="noStrike">
              <a:solidFill>
                <a:srgbClr val="000000"/>
              </a:solidFill>
              <a:latin typeface="Calibri"/>
            </a:endParaRPr>
          </a:p>
        </p:txBody>
      </p:sp>
      <p:sp>
        <p:nvSpPr>
          <p:cNvPr id="335" name="TextShape 4"/>
          <p:cNvSpPr txBox="1"/>
          <p:nvPr/>
        </p:nvSpPr>
        <p:spPr>
          <a:xfrm>
            <a:off x="4547520" y="1608840"/>
            <a:ext cx="3421440" cy="4500720"/>
          </a:xfrm>
          <a:prstGeom prst="rect">
            <a:avLst/>
          </a:prstGeom>
          <a:noFill/>
          <a:ln>
            <a:noFill/>
          </a:ln>
        </p:spPr>
        <p:txBody>
          <a:bodyPr>
            <a:normAutofit fontScale="81000"/>
          </a:bodyPr>
          <a:p>
            <a:pPr marL="228600" indent="-228240">
              <a:lnSpc>
                <a:spcPct val="90000"/>
              </a:lnSpc>
              <a:spcBef>
                <a:spcPts val="1001"/>
              </a:spcBef>
              <a:buClr>
                <a:srgbClr val="ffffff"/>
              </a:buClr>
              <a:buFont typeface="Arial"/>
              <a:buChar char="•"/>
            </a:pPr>
            <a:r>
              <a:rPr b="1" lang="de-DE" sz="2000" spc="-1" strike="noStrike">
                <a:solidFill>
                  <a:srgbClr val="ffffff"/>
                </a:solidFill>
                <a:latin typeface="Calibri"/>
              </a:rPr>
              <a:t>Klimakrise</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Handeln in Bezug zu Planetare  Grenzen</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Beschleunigte sozial-ökologische  Transformation um Mensch und Umwelt  in sicheren Grenzen zu halten </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Zuerst Ökologie, dann Soziales, dann Ökonomie</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Wenn Güter knapp werden, brauchen wir Solidarität und Gemeinwohlökonomie statt  Neoliberalismus</a:t>
            </a:r>
            <a:endParaRPr b="0" lang="de-DE" sz="2000" spc="-1" strike="noStrike">
              <a:solidFill>
                <a:srgbClr val="000000"/>
              </a:solidFill>
              <a:latin typeface="Calibri"/>
            </a:endParaRPr>
          </a:p>
          <a:p>
            <a:pPr>
              <a:lnSpc>
                <a:spcPct val="90000"/>
              </a:lnSpc>
              <a:spcBef>
                <a:spcPts val="1001"/>
              </a:spcBef>
            </a:pPr>
            <a:endParaRPr b="0" lang="de-DE" sz="2000" spc="-1" strike="noStrike">
              <a:solidFill>
                <a:srgbClr val="000000"/>
              </a:solidFill>
              <a:latin typeface="Calibri"/>
            </a:endParaRPr>
          </a:p>
        </p:txBody>
      </p:sp>
      <p:sp>
        <p:nvSpPr>
          <p:cNvPr id="336" name="TextShape 5"/>
          <p:cNvSpPr txBox="1"/>
          <p:nvPr/>
        </p:nvSpPr>
        <p:spPr>
          <a:xfrm>
            <a:off x="8289720" y="1608840"/>
            <a:ext cx="3421440" cy="4500720"/>
          </a:xfrm>
          <a:prstGeom prst="rect">
            <a:avLst/>
          </a:prstGeom>
          <a:noFill/>
          <a:ln>
            <a:noFill/>
          </a:ln>
        </p:spPr>
        <p:txBody>
          <a:bodyPr>
            <a:normAutofit fontScale="57000"/>
          </a:bodyPr>
          <a:p>
            <a:pPr marL="228600" indent="-228240">
              <a:lnSpc>
                <a:spcPct val="90000"/>
              </a:lnSpc>
              <a:spcBef>
                <a:spcPts val="1001"/>
              </a:spcBef>
              <a:buClr>
                <a:srgbClr val="ffffff"/>
              </a:buClr>
              <a:buFont typeface="Arial"/>
              <a:buChar char="•"/>
            </a:pPr>
            <a:r>
              <a:rPr b="1" lang="de-DE" sz="2000" spc="-1" strike="noStrike">
                <a:solidFill>
                  <a:srgbClr val="ffffff"/>
                </a:solidFill>
                <a:latin typeface="Calibri"/>
              </a:rPr>
              <a:t>Sicherheitspolitik – Abrüstung - Friedenspolitik</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Bezug zum Konzept der Planetaren Grenzen</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Atomwaffenverbotsvertrag</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Paradigmenwechsel von  militärisch  –definierter Sicherheitspolitik zu ziviler Sicherheitspolitik</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Abrüstung. Vom Frieden her denken und Handeln - Friedenslogik</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Menschliche Sicherheit und Abrüstung hat Vorrang</a:t>
            </a:r>
            <a:endParaRPr b="0" lang="de-DE" sz="2000" spc="-1" strike="noStrike">
              <a:solidFill>
                <a:srgbClr val="000000"/>
              </a:solidFill>
              <a:latin typeface="Calibri"/>
            </a:endParaRPr>
          </a:p>
          <a:p>
            <a:pPr>
              <a:lnSpc>
                <a:spcPct val="90000"/>
              </a:lnSpc>
              <a:spcBef>
                <a:spcPts val="1001"/>
              </a:spcBef>
            </a:pPr>
            <a:endParaRPr b="0" lang="de-DE" sz="2000" spc="-1" strike="noStrike">
              <a:solidFill>
                <a:srgbClr val="000000"/>
              </a:solidFill>
              <a:latin typeface="Calibri"/>
            </a:endParaRPr>
          </a:p>
        </p:txBody>
      </p:sp>
      <p:sp>
        <p:nvSpPr>
          <p:cNvPr id="337" name="TextShape 6"/>
          <p:cNvSpPr txBox="1"/>
          <p:nvPr/>
        </p:nvSpPr>
        <p:spPr>
          <a:xfrm>
            <a:off x="4547520" y="6356520"/>
            <a:ext cx="5687280" cy="364680"/>
          </a:xfrm>
          <a:prstGeom prst="rect">
            <a:avLst/>
          </a:prstGeom>
          <a:noFill/>
          <a:ln>
            <a:noFill/>
          </a:ln>
        </p:spPr>
        <p:txBody>
          <a:bodyPr anchor="ctr">
            <a:normAutofit/>
          </a:bodyPr>
          <a:p>
            <a:pPr>
              <a:lnSpc>
                <a:spcPct val="100000"/>
              </a:lnSpc>
              <a:spcAft>
                <a:spcPts val="601"/>
              </a:spcAft>
            </a:pPr>
            <a:r>
              <a:rPr b="0" lang="de-DE" sz="1050" spc="-1" strike="noStrike">
                <a:solidFill>
                  <a:srgbClr val="ffffff"/>
                </a:solidFill>
                <a:latin typeface="Calibri"/>
              </a:rPr>
              <a:t>www.ippnw.de</a:t>
            </a:r>
            <a:endParaRPr b="0" lang="de-DE" sz="1050" spc="-1" strike="noStrike">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f4e79"/>
        </a:solidFill>
      </p:bgPr>
    </p:bg>
    <p:spTree>
      <p:nvGrpSpPr>
        <p:cNvPr id="1" name=""/>
        <p:cNvGrpSpPr/>
        <p:nvPr/>
      </p:nvGrpSpPr>
      <p:grpSpPr>
        <a:xfrm>
          <a:off x="0" y="0"/>
          <a:ext cx="0" cy="0"/>
          <a:chOff x="0" y="0"/>
          <a:chExt cx="0" cy="0"/>
        </a:xfrm>
      </p:grpSpPr>
      <p:sp>
        <p:nvSpPr>
          <p:cNvPr id="338" name="CustomShape 1"/>
          <p:cNvSpPr/>
          <p:nvPr/>
        </p:nvSpPr>
        <p:spPr>
          <a:xfrm>
            <a:off x="0" y="0"/>
            <a:ext cx="831960" cy="685764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p:style>
      </p:sp>
      <p:sp>
        <p:nvSpPr>
          <p:cNvPr id="339" name="CustomShape 2"/>
          <p:cNvSpPr/>
          <p:nvPr/>
        </p:nvSpPr>
        <p:spPr>
          <a:xfrm>
            <a:off x="832320" y="0"/>
            <a:ext cx="3218400" cy="685764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p:style>
      </p:sp>
      <p:sp>
        <p:nvSpPr>
          <p:cNvPr id="340" name="TextShape 3"/>
          <p:cNvSpPr txBox="1"/>
          <p:nvPr/>
        </p:nvSpPr>
        <p:spPr>
          <a:xfrm>
            <a:off x="992160" y="1608840"/>
            <a:ext cx="2822760" cy="4500720"/>
          </a:xfrm>
          <a:prstGeom prst="rect">
            <a:avLst/>
          </a:prstGeom>
          <a:noFill/>
          <a:ln>
            <a:noFill/>
          </a:ln>
        </p:spPr>
        <p:txBody>
          <a:bodyPr>
            <a:normAutofit/>
          </a:bodyPr>
          <a:p>
            <a:pPr algn="r">
              <a:lnSpc>
                <a:spcPct val="90000"/>
              </a:lnSpc>
            </a:pPr>
            <a:r>
              <a:rPr b="0" lang="de-DE" sz="3200" spc="-1" strike="noStrike">
                <a:solidFill>
                  <a:srgbClr val="ffffff"/>
                </a:solidFill>
                <a:latin typeface="Calibri Light"/>
              </a:rPr>
              <a:t>Nachhaltigkeit und Einhaltung planetarer Grenzen in allen Politikfeldern</a:t>
            </a:r>
            <a:endParaRPr b="0" lang="de-DE" sz="3200" spc="-1" strike="noStrike">
              <a:solidFill>
                <a:srgbClr val="000000"/>
              </a:solidFill>
              <a:latin typeface="Calibri"/>
            </a:endParaRPr>
          </a:p>
        </p:txBody>
      </p:sp>
      <p:sp>
        <p:nvSpPr>
          <p:cNvPr id="341" name="TextShape 4"/>
          <p:cNvSpPr txBox="1"/>
          <p:nvPr/>
        </p:nvSpPr>
        <p:spPr>
          <a:xfrm>
            <a:off x="4547520" y="1608840"/>
            <a:ext cx="3421440" cy="4500720"/>
          </a:xfrm>
          <a:prstGeom prst="rect">
            <a:avLst/>
          </a:prstGeom>
          <a:noFill/>
          <a:ln>
            <a:noFill/>
          </a:ln>
        </p:spPr>
        <p:txBody>
          <a:bodyPr>
            <a:normAutofit fontScale="91000"/>
          </a:bodyPr>
          <a:p>
            <a:pPr marL="228600" indent="-228240">
              <a:lnSpc>
                <a:spcPct val="90000"/>
              </a:lnSpc>
              <a:spcBef>
                <a:spcPts val="1001"/>
              </a:spcBef>
              <a:buClr>
                <a:srgbClr val="ffffff"/>
              </a:buClr>
              <a:buFont typeface="Arial"/>
              <a:buChar char="•"/>
            </a:pPr>
            <a:r>
              <a:rPr b="1" lang="de-DE" sz="2000" spc="-1" strike="noStrike">
                <a:solidFill>
                  <a:srgbClr val="ffffff"/>
                </a:solidFill>
                <a:latin typeface="Calibri"/>
              </a:rPr>
              <a:t>Eingrenzen der Klimakrise</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Abkehr vom Paradigma einer Wachstumspolitik  </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Philosophie „Achtung vor dem Leben“ (Albert Schweitzer)</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a:t>
            </a:r>
            <a:r>
              <a:rPr b="0" lang="de-DE" sz="2000" spc="-1" strike="noStrike">
                <a:solidFill>
                  <a:srgbClr val="ffffff"/>
                </a:solidFill>
                <a:latin typeface="Calibri"/>
              </a:rPr>
              <a:t>do no harm“ (nicht schaden)</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Frieden, Gleichheit, Gerechtigkeit</a:t>
            </a:r>
            <a:endParaRPr b="0" lang="de-DE" sz="20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2000" spc="-1" strike="noStrike">
                <a:solidFill>
                  <a:srgbClr val="ffffff"/>
                </a:solidFill>
                <a:latin typeface="Calibri"/>
              </a:rPr>
              <a:t>Gleichgewicht, Kooperation, Gemeinwohl</a:t>
            </a:r>
            <a:endParaRPr b="0" lang="de-DE" sz="2000" spc="-1" strike="noStrike">
              <a:solidFill>
                <a:srgbClr val="000000"/>
              </a:solidFill>
              <a:latin typeface="Calibri"/>
            </a:endParaRPr>
          </a:p>
          <a:p>
            <a:pPr>
              <a:lnSpc>
                <a:spcPct val="90000"/>
              </a:lnSpc>
              <a:spcBef>
                <a:spcPts val="1001"/>
              </a:spcBef>
            </a:pPr>
            <a:endParaRPr b="0" lang="de-DE" sz="2000" spc="-1" strike="noStrike">
              <a:solidFill>
                <a:srgbClr val="000000"/>
              </a:solidFill>
              <a:latin typeface="Calibri"/>
            </a:endParaRPr>
          </a:p>
        </p:txBody>
      </p:sp>
      <p:sp>
        <p:nvSpPr>
          <p:cNvPr id="342" name="TextShape 5"/>
          <p:cNvSpPr txBox="1"/>
          <p:nvPr/>
        </p:nvSpPr>
        <p:spPr>
          <a:xfrm>
            <a:off x="8289720" y="1608840"/>
            <a:ext cx="3421440" cy="4500720"/>
          </a:xfrm>
          <a:prstGeom prst="rect">
            <a:avLst/>
          </a:prstGeom>
          <a:noFill/>
          <a:ln>
            <a:noFill/>
          </a:ln>
        </p:spPr>
        <p:txBody>
          <a:bodyPr>
            <a:normAutofit fontScale="83000"/>
          </a:bodyPr>
          <a:p>
            <a:pPr marL="228600" indent="-228240">
              <a:lnSpc>
                <a:spcPct val="90000"/>
              </a:lnSpc>
              <a:spcBef>
                <a:spcPts val="1001"/>
              </a:spcBef>
              <a:buClr>
                <a:srgbClr val="ffffff"/>
              </a:buClr>
              <a:buFont typeface="Arial"/>
              <a:buChar char="•"/>
            </a:pPr>
            <a:r>
              <a:rPr b="1" lang="de-DE" sz="1900" spc="-1" strike="noStrike">
                <a:solidFill>
                  <a:srgbClr val="ffffff"/>
                </a:solidFill>
                <a:latin typeface="Calibri"/>
              </a:rPr>
              <a:t>Sicherheits- und Friedenspolitik</a:t>
            </a:r>
            <a:endParaRPr b="0" lang="de-DE" sz="19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1900" spc="-1" strike="noStrike">
                <a:solidFill>
                  <a:srgbClr val="ffffff"/>
                </a:solidFill>
                <a:latin typeface="Calibri"/>
              </a:rPr>
              <a:t>Militärisch bedingter CO-2 Fußabdruck verpflichtend in die Klimaberichterstattung</a:t>
            </a:r>
            <a:endParaRPr b="0" lang="de-DE" sz="19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1900" spc="-1" strike="noStrike">
                <a:solidFill>
                  <a:srgbClr val="ffffff"/>
                </a:solidFill>
                <a:latin typeface="Calibri"/>
              </a:rPr>
              <a:t>Gemeinsame Sicherheit - die Folgen eigener Handlungen/ als Schritte  in der   Sicherheitspolitik für den Gegner berücksichtigen</a:t>
            </a:r>
            <a:endParaRPr b="0" lang="de-DE" sz="19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1900" spc="-1" strike="noStrike">
                <a:solidFill>
                  <a:srgbClr val="ffffff"/>
                </a:solidFill>
                <a:latin typeface="Calibri"/>
              </a:rPr>
              <a:t>Menschliche Sicherheit</a:t>
            </a:r>
            <a:endParaRPr b="0" lang="de-DE" sz="19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1900" spc="-1" strike="noStrike">
                <a:solidFill>
                  <a:srgbClr val="ffffff"/>
                </a:solidFill>
                <a:latin typeface="Calibri"/>
              </a:rPr>
              <a:t>Zivile Konfliktbearbeitung  </a:t>
            </a:r>
            <a:endParaRPr b="0" lang="de-DE" sz="1900" spc="-1" strike="noStrike">
              <a:solidFill>
                <a:srgbClr val="000000"/>
              </a:solidFill>
              <a:latin typeface="Calibri"/>
            </a:endParaRPr>
          </a:p>
          <a:p>
            <a:pPr marL="228600" indent="-228240">
              <a:lnSpc>
                <a:spcPct val="90000"/>
              </a:lnSpc>
              <a:spcBef>
                <a:spcPts val="1001"/>
              </a:spcBef>
              <a:buClr>
                <a:srgbClr val="ffffff"/>
              </a:buClr>
              <a:buFont typeface="Arial"/>
              <a:buChar char="•"/>
            </a:pPr>
            <a:r>
              <a:rPr b="0" lang="de-DE" sz="1900" spc="-1" strike="noStrike">
                <a:solidFill>
                  <a:srgbClr val="ffffff"/>
                </a:solidFill>
                <a:latin typeface="Calibri"/>
              </a:rPr>
              <a:t>„</a:t>
            </a:r>
            <a:r>
              <a:rPr b="0" lang="de-DE" sz="1900" spc="-1" strike="noStrike">
                <a:solidFill>
                  <a:srgbClr val="ffffff"/>
                </a:solidFill>
                <a:latin typeface="Calibri"/>
              </a:rPr>
              <a:t>Friedenslogik“ statt Sicherheitslogik“</a:t>
            </a:r>
            <a:endParaRPr b="0" lang="de-DE" sz="1900" spc="-1" strike="noStrike">
              <a:solidFill>
                <a:srgbClr val="000000"/>
              </a:solidFill>
              <a:latin typeface="Calibri"/>
            </a:endParaRPr>
          </a:p>
          <a:p>
            <a:pPr>
              <a:lnSpc>
                <a:spcPct val="90000"/>
              </a:lnSpc>
              <a:spcBef>
                <a:spcPts val="1001"/>
              </a:spcBef>
            </a:pPr>
            <a:endParaRPr b="0" lang="de-DE" sz="1900" spc="-1" strike="noStrike">
              <a:solidFill>
                <a:srgbClr val="000000"/>
              </a:solidFill>
              <a:latin typeface="Calibri"/>
            </a:endParaRPr>
          </a:p>
        </p:txBody>
      </p:sp>
      <p:sp>
        <p:nvSpPr>
          <p:cNvPr id="343" name="TextShape 6"/>
          <p:cNvSpPr txBox="1"/>
          <p:nvPr/>
        </p:nvSpPr>
        <p:spPr>
          <a:xfrm>
            <a:off x="4547520" y="6356520"/>
            <a:ext cx="5687280" cy="364680"/>
          </a:xfrm>
          <a:prstGeom prst="rect">
            <a:avLst/>
          </a:prstGeom>
          <a:noFill/>
          <a:ln>
            <a:noFill/>
          </a:ln>
        </p:spPr>
        <p:txBody>
          <a:bodyPr anchor="ctr">
            <a:normAutofit/>
          </a:bodyPr>
          <a:p>
            <a:pPr>
              <a:lnSpc>
                <a:spcPct val="100000"/>
              </a:lnSpc>
              <a:spcAft>
                <a:spcPts val="601"/>
              </a:spcAft>
            </a:pPr>
            <a:r>
              <a:rPr b="0" lang="de-DE" sz="1050" spc="-1" strike="noStrike">
                <a:solidFill>
                  <a:srgbClr val="ffffff"/>
                </a:solidFill>
                <a:latin typeface="Calibri"/>
              </a:rPr>
              <a:t>www.ippnw.de</a:t>
            </a:r>
            <a:endParaRPr b="0" lang="de-DE" sz="1050" spc="-1" strike="noStrike">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4" name="Grafik 6" descr=""/>
          <p:cNvPicPr/>
          <p:nvPr/>
        </p:nvPicPr>
        <p:blipFill>
          <a:blip r:embed="rId1"/>
          <a:stretch/>
        </p:blipFill>
        <p:spPr>
          <a:xfrm>
            <a:off x="637200" y="1308960"/>
            <a:ext cx="3342960" cy="3342960"/>
          </a:xfrm>
          <a:prstGeom prst="rect">
            <a:avLst/>
          </a:prstGeom>
          <a:ln>
            <a:noFill/>
          </a:ln>
        </p:spPr>
      </p:pic>
      <p:pic>
        <p:nvPicPr>
          <p:cNvPr id="345" name="Grafik 5" descr=""/>
          <p:cNvPicPr/>
          <p:nvPr/>
        </p:nvPicPr>
        <p:blipFill>
          <a:blip r:embed="rId2"/>
          <a:stretch/>
        </p:blipFill>
        <p:spPr>
          <a:xfrm>
            <a:off x="5574960" y="1715040"/>
            <a:ext cx="5961240" cy="3966840"/>
          </a:xfrm>
          <a:prstGeom prst="rect">
            <a:avLst/>
          </a:prstGeom>
          <a:ln>
            <a:noFill/>
          </a:ln>
        </p:spPr>
      </p:pic>
      <p:sp>
        <p:nvSpPr>
          <p:cNvPr id="346" name="TextShape 1"/>
          <p:cNvSpPr txBox="1"/>
          <p:nvPr/>
        </p:nvSpPr>
        <p:spPr>
          <a:xfrm>
            <a:off x="795600" y="6382440"/>
            <a:ext cx="6757200" cy="319680"/>
          </a:xfrm>
          <a:prstGeom prst="rect">
            <a:avLst/>
          </a:prstGeom>
          <a:noFill/>
          <a:ln>
            <a:noFill/>
          </a:ln>
        </p:spPr>
        <p:txBody>
          <a:bodyPr anchor="ctr">
            <a:normAutofit/>
          </a:bodyPr>
          <a:p>
            <a:pPr>
              <a:lnSpc>
                <a:spcPct val="100000"/>
              </a:lnSpc>
              <a:spcAft>
                <a:spcPts val="601"/>
              </a:spcAft>
            </a:pPr>
            <a:r>
              <a:rPr b="0" lang="de-DE"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7" name="Grafik 5" descr=""/>
          <p:cNvPicPr/>
          <p:nvPr/>
        </p:nvPicPr>
        <p:blipFill>
          <a:blip r:embed="rId1"/>
          <a:srcRect l="0" t="0" r="0" b="18"/>
          <a:stretch/>
        </p:blipFill>
        <p:spPr>
          <a:xfrm>
            <a:off x="0" y="1440"/>
            <a:ext cx="12191760" cy="6856200"/>
          </a:xfrm>
          <a:prstGeom prst="rect">
            <a:avLst/>
          </a:prstGeom>
          <a:ln>
            <a:noFill/>
          </a:ln>
        </p:spPr>
      </p:pic>
      <p:sp>
        <p:nvSpPr>
          <p:cNvPr id="348" name="TextShape 1"/>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de-DE" sz="1200" spc="-1" strike="noStrike">
                <a:solidFill>
                  <a:srgbClr val="ffffff"/>
                </a:solidFill>
                <a:latin typeface="Calibri"/>
              </a:rPr>
              <a:t>www.ippnw.eu, https://www.ippnw.org/</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1"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2" name="TextShape 2"/>
          <p:cNvSpPr txBox="1"/>
          <p:nvPr/>
        </p:nvSpPr>
        <p:spPr>
          <a:xfrm>
            <a:off x="838080" y="345960"/>
            <a:ext cx="5120280" cy="1325160"/>
          </a:xfrm>
          <a:prstGeom prst="rect">
            <a:avLst/>
          </a:prstGeom>
          <a:noFill/>
          <a:ln>
            <a:noFill/>
          </a:ln>
        </p:spPr>
        <p:txBody>
          <a:bodyPr anchor="ctr">
            <a:normAutofit fontScale="53000"/>
          </a:bodyPr>
          <a:p>
            <a:pPr>
              <a:lnSpc>
                <a:spcPct val="90000"/>
              </a:lnSpc>
            </a:pPr>
            <a:r>
              <a:rPr b="1" lang="en-US" sz="2800" spc="-1" strike="noStrike">
                <a:solidFill>
                  <a:srgbClr val="000000"/>
                </a:solidFill>
                <a:latin typeface="Calibri Light"/>
              </a:rPr>
              <a:t>Klimakatastrophe und Atomkrieg </a:t>
            </a:r>
            <a:br/>
            <a:r>
              <a:rPr b="1" lang="en-US" sz="2800" spc="-1" strike="noStrike">
                <a:solidFill>
                  <a:srgbClr val="000000"/>
                </a:solidFill>
                <a:latin typeface="Calibri Light"/>
              </a:rPr>
              <a:t>Die doppelte Bedrohung im </a:t>
            </a:r>
            <a:br/>
            <a:r>
              <a:rPr b="1" lang="en-US" sz="2800" spc="-1" strike="noStrike">
                <a:solidFill>
                  <a:srgbClr val="000000"/>
                </a:solidFill>
                <a:latin typeface="Calibri Light"/>
              </a:rPr>
              <a:t>21. Jahrhundert</a:t>
            </a:r>
            <a:endParaRPr b="0" lang="de-DE" sz="2800" spc="-1" strike="noStrike">
              <a:solidFill>
                <a:srgbClr val="000000"/>
              </a:solidFill>
              <a:latin typeface="Calibri"/>
            </a:endParaRPr>
          </a:p>
        </p:txBody>
      </p:sp>
      <p:sp>
        <p:nvSpPr>
          <p:cNvPr id="223" name="TextShape 3"/>
          <p:cNvSpPr txBox="1"/>
          <p:nvPr/>
        </p:nvSpPr>
        <p:spPr>
          <a:xfrm>
            <a:off x="838080" y="1825560"/>
            <a:ext cx="5091840" cy="4350960"/>
          </a:xfrm>
          <a:prstGeom prst="rect">
            <a:avLst/>
          </a:prstGeom>
          <a:noFill/>
          <a:ln>
            <a:noFill/>
          </a:ln>
        </p:spPr>
        <p:txBody>
          <a:bodyPr>
            <a:normAutofit fontScale="86000"/>
          </a:bodyPr>
          <a:p>
            <a:pPr marL="228600" indent="-228240">
              <a:lnSpc>
                <a:spcPct val="90000"/>
              </a:lnSpc>
              <a:spcBef>
                <a:spcPts val="1001"/>
              </a:spcBef>
              <a:buClr>
                <a:srgbClr val="000000"/>
              </a:buClr>
              <a:buFont typeface="Arial"/>
              <a:buChar char="•"/>
            </a:pPr>
            <a:r>
              <a:rPr b="1" lang="en-US" sz="2400" spc="-1" strike="noStrike">
                <a:solidFill>
                  <a:srgbClr val="000000"/>
                </a:solidFill>
                <a:latin typeface="Calibri"/>
              </a:rPr>
              <a:t>Klimakatastrophe </a:t>
            </a:r>
            <a:r>
              <a:rPr b="0" lang="en-US" sz="2400" spc="-1" strike="noStrike">
                <a:solidFill>
                  <a:srgbClr val="000000"/>
                </a:solidFill>
                <a:latin typeface="Calibri"/>
              </a:rPr>
              <a:t>–</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400" spc="-1" strike="noStrike">
                <a:solidFill>
                  <a:srgbClr val="000000"/>
                </a:solidFill>
                <a:latin typeface="Calibri"/>
              </a:rPr>
              <a:t>Durch massive Übernutzung unseres Planeten infolge fossiler Produktions- und Konsumptionsweise samt militärischer Absicherung</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400" spc="-1" strike="noStrike">
                <a:solidFill>
                  <a:srgbClr val="000000"/>
                </a:solidFill>
                <a:latin typeface="Calibri"/>
              </a:rPr>
              <a:t>Atomkriegsgefahr</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400" spc="-1" strike="noStrike">
                <a:solidFill>
                  <a:srgbClr val="000000"/>
                </a:solidFill>
                <a:latin typeface="Calibri"/>
              </a:rPr>
              <a:t>Durch Eskalation eines konventionellen Kriegs wie dem Ukrainekrieg in einen Atomkrieg</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400" spc="-1" strike="noStrike">
                <a:solidFill>
                  <a:srgbClr val="000000"/>
                </a:solidFill>
                <a:latin typeface="Calibri"/>
              </a:rPr>
              <a:t>Durch das atomare Wettrüsten aller Atommächte</a:t>
            </a:r>
            <a:endParaRPr b="0" lang="de-DE" sz="2400" spc="-1" strike="noStrike">
              <a:solidFill>
                <a:srgbClr val="000000"/>
              </a:solidFill>
              <a:latin typeface="Calibri"/>
            </a:endParaRPr>
          </a:p>
        </p:txBody>
      </p:sp>
      <p:sp>
        <p:nvSpPr>
          <p:cNvPr id="224" name="CustomShape 4"/>
          <p:cNvSpPr/>
          <p:nvPr/>
        </p:nvSpPr>
        <p:spPr>
          <a:xfrm>
            <a:off x="10420560" y="1364760"/>
            <a:ext cx="947160" cy="92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225" name="Grafik 11" descr=""/>
          <p:cNvPicPr/>
          <p:nvPr/>
        </p:nvPicPr>
        <p:blipFill>
          <a:blip r:embed="rId1"/>
          <a:srcRect l="15973" t="0" r="19364" b="0"/>
          <a:stretch/>
        </p:blipFill>
        <p:spPr>
          <a:xfrm>
            <a:off x="7901280" y="2727720"/>
            <a:ext cx="4290480" cy="4129920"/>
          </a:xfrm>
          <a:prstGeom prst="rect">
            <a:avLst/>
          </a:prstGeom>
          <a:ln>
            <a:noFill/>
          </a:ln>
        </p:spPr>
      </p:pic>
      <p:sp>
        <p:nvSpPr>
          <p:cNvPr id="226" name="CustomShape 5"/>
          <p:cNvSpPr/>
          <p:nvPr/>
        </p:nvSpPr>
        <p:spPr>
          <a:xfrm flipV="1" rot="4758600">
            <a:off x="6033960" y="-672840"/>
            <a:ext cx="4020840" cy="4020840"/>
          </a:xfrm>
          <a:prstGeom prst="arc">
            <a:avLst>
              <a:gd name="adj1" fmla="val 16200000"/>
              <a:gd name="adj2" fmla="val 20093138"/>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pic>
        <p:nvPicPr>
          <p:cNvPr id="227" name="Inhaltsplatzhalter 10" descr=""/>
          <p:cNvPicPr/>
          <p:nvPr/>
        </p:nvPicPr>
        <p:blipFill>
          <a:blip r:embed="rId2"/>
          <a:srcRect l="7241" t="0" r="40403" b="0"/>
          <a:stretch/>
        </p:blipFill>
        <p:spPr>
          <a:xfrm>
            <a:off x="6261480" y="0"/>
            <a:ext cx="3519000" cy="3007440"/>
          </a:xfrm>
          <a:prstGeom prst="rect">
            <a:avLst/>
          </a:prstGeom>
          <a:ln>
            <a:noFill/>
          </a:ln>
        </p:spPr>
      </p:pic>
      <p:sp>
        <p:nvSpPr>
          <p:cNvPr id="228" name="TextShape 6"/>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US"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9"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30" name="TextShape 2"/>
          <p:cNvSpPr txBox="1"/>
          <p:nvPr/>
        </p:nvSpPr>
        <p:spPr>
          <a:xfrm>
            <a:off x="810000" y="320760"/>
            <a:ext cx="5120280" cy="1325160"/>
          </a:xfrm>
          <a:prstGeom prst="rect">
            <a:avLst/>
          </a:prstGeom>
          <a:noFill/>
          <a:ln>
            <a:noFill/>
          </a:ln>
        </p:spPr>
        <p:txBody>
          <a:bodyPr anchor="ctr">
            <a:noAutofit/>
          </a:bodyPr>
          <a:p>
            <a:pPr>
              <a:lnSpc>
                <a:spcPct val="90000"/>
              </a:lnSpc>
            </a:pPr>
            <a:r>
              <a:rPr b="1" lang="en-US" sz="2400" spc="-1" strike="noStrike" u="sng">
                <a:solidFill>
                  <a:srgbClr val="000000"/>
                </a:solidFill>
                <a:uFillTx/>
                <a:latin typeface="Calibri Light"/>
              </a:rPr>
              <a:t>Ukrainekrieg – Atomkrieg </a:t>
            </a:r>
            <a:br/>
            <a:br/>
            <a:r>
              <a:rPr b="1" lang="en-US" sz="2400" spc="-1" strike="noStrike">
                <a:solidFill>
                  <a:srgbClr val="000000"/>
                </a:solidFill>
                <a:latin typeface="Calibri Light"/>
              </a:rPr>
              <a:t>Zunehmende Gefahr mit Dauer des Krieges und Verlusten</a:t>
            </a:r>
            <a:endParaRPr b="0" lang="de-DE" sz="2400" spc="-1" strike="noStrike">
              <a:solidFill>
                <a:srgbClr val="000000"/>
              </a:solidFill>
              <a:latin typeface="Calibri"/>
            </a:endParaRPr>
          </a:p>
        </p:txBody>
      </p:sp>
      <p:sp>
        <p:nvSpPr>
          <p:cNvPr id="231" name="TextShape 3"/>
          <p:cNvSpPr txBox="1"/>
          <p:nvPr/>
        </p:nvSpPr>
        <p:spPr>
          <a:xfrm>
            <a:off x="838080" y="1825560"/>
            <a:ext cx="5091840" cy="4350960"/>
          </a:xfrm>
          <a:prstGeom prst="rect">
            <a:avLst/>
          </a:prstGeom>
          <a:noFill/>
          <a:ln>
            <a:noFill/>
          </a:ln>
        </p:spPr>
        <p:txBody>
          <a:bodyPr>
            <a:normAutofit fontScale="80000"/>
          </a:bodyPr>
          <a:p>
            <a:pPr marL="228600" indent="-228240">
              <a:lnSpc>
                <a:spcPct val="90000"/>
              </a:lnSpc>
              <a:spcBef>
                <a:spcPts val="1001"/>
              </a:spcBef>
              <a:buClr>
                <a:srgbClr val="000000"/>
              </a:buClr>
              <a:buFont typeface="Arial"/>
              <a:buChar char="•"/>
            </a:pPr>
            <a:r>
              <a:rPr b="0" lang="en-US" sz="2400" spc="-1" strike="noStrike">
                <a:solidFill>
                  <a:srgbClr val="000000"/>
                </a:solidFill>
                <a:latin typeface="Calibri"/>
              </a:rPr>
              <a:t>Bei drohender militärischer Niederlage Verlust der Krim, Verlust der Südprovinzen Cherson, Saporishshja (die von beiden Seiten als unverzichtbar gelten)  könnte die  Regierung Putin Atomwaffen auf die Ukraine und europäische Städte einsetzen </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400" spc="-1" strike="noStrike">
                <a:solidFill>
                  <a:srgbClr val="000000"/>
                </a:solidFill>
                <a:latin typeface="Calibri"/>
              </a:rPr>
              <a:t>UN-Generalsekretär Guterres: “Die Welt schlafwandelt mit weit geöffneten Augen in einen großen Krieg oder Atomkrieg hinein.” </a:t>
            </a:r>
            <a:endParaRPr b="0" lang="de-DE" sz="2400" spc="-1" strike="noStrike">
              <a:solidFill>
                <a:srgbClr val="000000"/>
              </a:solidFill>
              <a:latin typeface="Calibri"/>
            </a:endParaRPr>
          </a:p>
        </p:txBody>
      </p:sp>
      <p:sp>
        <p:nvSpPr>
          <p:cNvPr id="232" name="CustomShape 4"/>
          <p:cNvSpPr/>
          <p:nvPr/>
        </p:nvSpPr>
        <p:spPr>
          <a:xfrm>
            <a:off x="10420560" y="1364760"/>
            <a:ext cx="947160" cy="92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233" name="Inhaltsplatzhalter 6" descr=""/>
          <p:cNvPicPr/>
          <p:nvPr/>
        </p:nvPicPr>
        <p:blipFill>
          <a:blip r:embed="rId1"/>
          <a:srcRect l="15106" t="0" r="15559" b="0"/>
          <a:stretch/>
        </p:blipFill>
        <p:spPr>
          <a:xfrm>
            <a:off x="7901280" y="2727720"/>
            <a:ext cx="4290480" cy="4129920"/>
          </a:xfrm>
          <a:prstGeom prst="rect">
            <a:avLst/>
          </a:prstGeom>
          <a:ln>
            <a:noFill/>
          </a:ln>
        </p:spPr>
      </p:pic>
      <p:sp>
        <p:nvSpPr>
          <p:cNvPr id="234" name="CustomShape 5"/>
          <p:cNvSpPr/>
          <p:nvPr/>
        </p:nvSpPr>
        <p:spPr>
          <a:xfrm flipV="1" rot="4758600">
            <a:off x="6033960" y="-672840"/>
            <a:ext cx="4020840" cy="4020840"/>
          </a:xfrm>
          <a:prstGeom prst="arc">
            <a:avLst>
              <a:gd name="adj1" fmla="val 16200000"/>
              <a:gd name="adj2" fmla="val 20093138"/>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pic>
        <p:nvPicPr>
          <p:cNvPr id="235" name="Inhaltsplatzhalter 7" descr=""/>
          <p:cNvPicPr/>
          <p:nvPr/>
        </p:nvPicPr>
        <p:blipFill>
          <a:blip r:embed="rId2"/>
          <a:srcRect l="16604" t="0" r="17889" b="0"/>
          <a:stretch/>
        </p:blipFill>
        <p:spPr>
          <a:xfrm>
            <a:off x="6261480" y="0"/>
            <a:ext cx="3519000" cy="3007440"/>
          </a:xfrm>
          <a:prstGeom prst="rect">
            <a:avLst/>
          </a:prstGeom>
          <a:ln>
            <a:noFill/>
          </a:ln>
        </p:spPr>
      </p:pic>
      <p:sp>
        <p:nvSpPr>
          <p:cNvPr id="236" name="TextShape 6"/>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US"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838080" y="365040"/>
            <a:ext cx="10515240" cy="1325160"/>
          </a:xfrm>
          <a:prstGeom prst="rect">
            <a:avLst/>
          </a:prstGeom>
          <a:noFill/>
          <a:ln>
            <a:noFill/>
          </a:ln>
        </p:spPr>
        <p:txBody>
          <a:bodyPr anchor="ctr">
            <a:normAutofit fontScale="20000"/>
          </a:bodyPr>
          <a:p>
            <a:pPr algn="ctr">
              <a:lnSpc>
                <a:spcPct val="90000"/>
              </a:lnSpc>
            </a:pPr>
            <a:br/>
            <a:r>
              <a:rPr b="1" lang="de-DE" sz="4400" spc="-1" strike="noStrike">
                <a:solidFill>
                  <a:srgbClr val="000000"/>
                </a:solidFill>
                <a:latin typeface="Calibri Light"/>
              </a:rPr>
              <a:t>Krieg generell sowie mit Atomwaffeneinsatz</a:t>
            </a:r>
            <a:br/>
            <a:r>
              <a:rPr b="1" lang="de-DE" sz="4400" spc="-1" strike="noStrike">
                <a:solidFill>
                  <a:srgbClr val="000000"/>
                </a:solidFill>
                <a:latin typeface="Calibri Light"/>
              </a:rPr>
              <a:t>planetarer Ökozid – bisher kein Thema in der Klimabewegung </a:t>
            </a:r>
            <a:br/>
            <a:endParaRPr b="0" lang="de-DE" sz="4400" spc="-1" strike="noStrike">
              <a:solidFill>
                <a:srgbClr val="000000"/>
              </a:solidFill>
              <a:latin typeface="Calibri"/>
            </a:endParaRPr>
          </a:p>
        </p:txBody>
      </p:sp>
      <p:sp>
        <p:nvSpPr>
          <p:cNvPr id="238" name="TextShape 2"/>
          <p:cNvSpPr txBox="1"/>
          <p:nvPr/>
        </p:nvSpPr>
        <p:spPr>
          <a:xfrm>
            <a:off x="838080" y="1825560"/>
            <a:ext cx="5181120" cy="4350960"/>
          </a:xfrm>
          <a:prstGeom prst="rect">
            <a:avLst/>
          </a:prstGeom>
          <a:noFill/>
          <a:ln>
            <a:noFill/>
          </a:ln>
        </p:spPr>
        <p:txBody>
          <a:bodyPr>
            <a:normAutofit fontScale="68000"/>
          </a:bodyPr>
          <a:p>
            <a:pPr marL="228600" indent="-228240">
              <a:lnSpc>
                <a:spcPct val="90000"/>
              </a:lnSpc>
              <a:spcBef>
                <a:spcPts val="1001"/>
              </a:spcBef>
              <a:buClr>
                <a:srgbClr val="000000"/>
              </a:buClr>
              <a:buFont typeface="Arial"/>
              <a:buChar char="•"/>
            </a:pPr>
            <a:r>
              <a:rPr b="0" lang="de-DE" sz="2400" spc="-1" strike="noStrike">
                <a:solidFill>
                  <a:srgbClr val="000000"/>
                </a:solidFill>
                <a:latin typeface="Calibri"/>
              </a:rPr>
              <a:t>Der Einsatz von Atomwaffen in einem sog. „begrenzten Atomkrieg“, z. B. ausgelöst durch den Ukrainekrieg in Europa  führt zu einem „nuklearen Winter“ und löst weltweit Jahre anhaltende Hungersnöte aus.    </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400" spc="-1" strike="noStrike">
                <a:solidFill>
                  <a:srgbClr val="000000"/>
                </a:solidFill>
                <a:latin typeface="Calibri"/>
              </a:rPr>
              <a:t>Das Team um den Forscher  Alan Robock aus dem ‚department for environmental sciences‘ der Rutgers Universität in New Jersey, USA macht seit Jahrzehnten Studien zum Nuklearen Winter</a:t>
            </a:r>
            <a:endParaRPr b="0" lang="de-DE"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1500" spc="-1" strike="noStrike" u="sng">
                <a:solidFill>
                  <a:srgbClr val="0563c1"/>
                </a:solidFill>
                <a:uFillTx/>
                <a:latin typeface="Calibri"/>
                <a:hlinkClick r:id="rId1"/>
              </a:rPr>
              <a:t>https://www.ippnw.de/presse/artikel/de/ein-atomkrieg-wuerde-das-globale-klim.html</a:t>
            </a:r>
            <a:r>
              <a:rPr b="0" lang="de-DE" sz="1500" spc="-1" strike="noStrike">
                <a:solidFill>
                  <a:srgbClr val="000000"/>
                </a:solidFill>
                <a:latin typeface="Calibri"/>
              </a:rPr>
              <a:t> </a:t>
            </a:r>
            <a:endParaRPr b="0" lang="de-DE" sz="1500" spc="-1" strike="noStrike">
              <a:solidFill>
                <a:srgbClr val="000000"/>
              </a:solidFill>
              <a:latin typeface="Calibri"/>
            </a:endParaRPr>
          </a:p>
          <a:p>
            <a:pPr>
              <a:lnSpc>
                <a:spcPct val="90000"/>
              </a:lnSpc>
              <a:spcBef>
                <a:spcPts val="1001"/>
              </a:spcBef>
            </a:pPr>
            <a:endParaRPr b="0" lang="de-DE" sz="1500" spc="-1" strike="noStrike">
              <a:solidFill>
                <a:srgbClr val="000000"/>
              </a:solidFill>
              <a:latin typeface="Calibri"/>
            </a:endParaRPr>
          </a:p>
        </p:txBody>
      </p:sp>
      <p:pic>
        <p:nvPicPr>
          <p:cNvPr id="239" name="Inhaltsplatzhalter 4" descr=""/>
          <p:cNvPicPr/>
          <p:nvPr/>
        </p:nvPicPr>
        <p:blipFill>
          <a:blip r:embed="rId2"/>
          <a:stretch/>
        </p:blipFill>
        <p:spPr>
          <a:xfrm>
            <a:off x="6587280" y="1825560"/>
            <a:ext cx="4350960" cy="4350960"/>
          </a:xfrm>
          <a:prstGeom prst="rect">
            <a:avLst/>
          </a:prstGeom>
          <a:ln>
            <a:noFill/>
          </a:ln>
        </p:spPr>
      </p:pic>
      <p:sp>
        <p:nvSpPr>
          <p:cNvPr id="240"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838080" y="365040"/>
            <a:ext cx="10515240" cy="1325160"/>
          </a:xfrm>
          <a:prstGeom prst="rect">
            <a:avLst/>
          </a:prstGeom>
          <a:noFill/>
          <a:ln>
            <a:noFill/>
          </a:ln>
        </p:spPr>
        <p:txBody>
          <a:bodyPr anchor="ctr">
            <a:normAutofit fontScale="56000"/>
          </a:bodyPr>
          <a:p>
            <a:pPr>
              <a:lnSpc>
                <a:spcPct val="90000"/>
              </a:lnSpc>
            </a:pPr>
            <a:r>
              <a:rPr b="0" lang="de-DE" sz="4400" spc="-1" strike="noStrike">
                <a:solidFill>
                  <a:srgbClr val="000000"/>
                </a:solidFill>
                <a:latin typeface="Calibri Light"/>
              </a:rPr>
              <a:t>Zusammenhang zwischen Klimakatastrophe , Krieg und  Aufrüstung -  Studien</a:t>
            </a:r>
            <a:endParaRPr b="0" lang="de-DE" sz="4400" spc="-1" strike="noStrike">
              <a:solidFill>
                <a:srgbClr val="000000"/>
              </a:solidFill>
              <a:latin typeface="Calibri"/>
            </a:endParaRPr>
          </a:p>
        </p:txBody>
      </p:sp>
      <p:pic>
        <p:nvPicPr>
          <p:cNvPr id="242" name="Inhaltsplatzhalter 4" descr=""/>
          <p:cNvPicPr/>
          <p:nvPr/>
        </p:nvPicPr>
        <p:blipFill>
          <a:blip r:embed="rId1"/>
          <a:stretch/>
        </p:blipFill>
        <p:spPr>
          <a:xfrm>
            <a:off x="104400" y="1900440"/>
            <a:ext cx="2941200" cy="4350960"/>
          </a:xfrm>
          <a:prstGeom prst="rect">
            <a:avLst/>
          </a:prstGeom>
          <a:ln>
            <a:noFill/>
          </a:ln>
        </p:spPr>
      </p:pic>
      <p:pic>
        <p:nvPicPr>
          <p:cNvPr id="243" name="Inhaltsplatzhalter 7" descr=""/>
          <p:cNvPicPr/>
          <p:nvPr/>
        </p:nvPicPr>
        <p:blipFill>
          <a:blip r:embed="rId2"/>
          <a:stretch/>
        </p:blipFill>
        <p:spPr>
          <a:xfrm>
            <a:off x="6172200" y="2633040"/>
            <a:ext cx="5181120" cy="2736000"/>
          </a:xfrm>
          <a:prstGeom prst="rect">
            <a:avLst/>
          </a:prstGeom>
          <a:ln>
            <a:noFill/>
          </a:ln>
        </p:spPr>
      </p:pic>
      <p:sp>
        <p:nvSpPr>
          <p:cNvPr id="244" name="CustomShape 2"/>
          <p:cNvSpPr/>
          <p:nvPr/>
        </p:nvSpPr>
        <p:spPr>
          <a:xfrm>
            <a:off x="3048840" y="2967480"/>
            <a:ext cx="6096960" cy="2010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rPr>
              <a:t>“</a:t>
            </a:r>
            <a:r>
              <a:rPr b="0" lang="en-US" sz="1800" spc="-1" strike="noStrike">
                <a:solidFill>
                  <a:srgbClr val="000000"/>
                </a:solidFill>
                <a:latin typeface="Calibri"/>
              </a:rPr>
              <a:t>How the Pentagon became the</a:t>
            </a:r>
            <a:endParaRPr b="0" lang="de-DE" sz="1800" spc="-1" strike="noStrike">
              <a:latin typeface="Arial"/>
            </a:endParaRPr>
          </a:p>
          <a:p>
            <a:pPr>
              <a:lnSpc>
                <a:spcPct val="100000"/>
              </a:lnSpc>
            </a:pPr>
            <a:r>
              <a:rPr b="0" lang="en-US" sz="1800" spc="-1" strike="noStrike">
                <a:solidFill>
                  <a:srgbClr val="000000"/>
                </a:solidFill>
                <a:latin typeface="Calibri"/>
              </a:rPr>
              <a:t> </a:t>
            </a:r>
            <a:r>
              <a:rPr b="0" lang="en-US" sz="1800" spc="-1" strike="noStrike">
                <a:solidFill>
                  <a:srgbClr val="000000"/>
                </a:solidFill>
                <a:latin typeface="Calibri"/>
              </a:rPr>
              <a:t>world’s largest single </a:t>
            </a:r>
            <a:endParaRPr b="0" lang="de-DE" sz="1800" spc="-1" strike="noStrike">
              <a:latin typeface="Arial"/>
            </a:endParaRPr>
          </a:p>
          <a:p>
            <a:pPr>
              <a:lnSpc>
                <a:spcPct val="100000"/>
              </a:lnSpc>
            </a:pPr>
            <a:r>
              <a:rPr b="0" lang="en-US" sz="1800" spc="-1" strike="noStrike">
                <a:solidFill>
                  <a:srgbClr val="000000"/>
                </a:solidFill>
                <a:latin typeface="Calibri"/>
              </a:rPr>
              <a:t>greenhouse gas emitter and </a:t>
            </a:r>
            <a:endParaRPr b="0" lang="de-DE" sz="1800" spc="-1" strike="noStrike">
              <a:latin typeface="Arial"/>
            </a:endParaRPr>
          </a:p>
          <a:p>
            <a:pPr>
              <a:lnSpc>
                <a:spcPct val="100000"/>
              </a:lnSpc>
            </a:pPr>
            <a:r>
              <a:rPr b="0" lang="en-US" sz="1800" spc="-1" strike="noStrike">
                <a:solidFill>
                  <a:srgbClr val="000000"/>
                </a:solidFill>
                <a:latin typeface="Calibri"/>
              </a:rPr>
              <a:t>why it’s not too late to break </a:t>
            </a:r>
            <a:endParaRPr b="0" lang="de-DE" sz="1800" spc="-1" strike="noStrike">
              <a:latin typeface="Arial"/>
            </a:endParaRPr>
          </a:p>
          <a:p>
            <a:pPr>
              <a:lnSpc>
                <a:spcPct val="100000"/>
              </a:lnSpc>
            </a:pPr>
            <a:r>
              <a:rPr b="0" lang="en-US" sz="1800" spc="-1" strike="noStrike">
                <a:solidFill>
                  <a:srgbClr val="000000"/>
                </a:solidFill>
                <a:latin typeface="Calibri"/>
              </a:rPr>
              <a:t>the link between </a:t>
            </a:r>
            <a:endParaRPr b="0" lang="de-DE" sz="1800" spc="-1" strike="noStrike">
              <a:latin typeface="Arial"/>
            </a:endParaRPr>
          </a:p>
          <a:p>
            <a:pPr>
              <a:lnSpc>
                <a:spcPct val="100000"/>
              </a:lnSpc>
            </a:pPr>
            <a:r>
              <a:rPr b="0" lang="en-US" sz="1800" spc="-1" strike="noStrike">
                <a:solidFill>
                  <a:srgbClr val="000000"/>
                </a:solidFill>
                <a:latin typeface="Calibri"/>
              </a:rPr>
              <a:t>national security and </a:t>
            </a:r>
            <a:endParaRPr b="0" lang="de-DE" sz="1800" spc="-1" strike="noStrike">
              <a:latin typeface="Arial"/>
            </a:endParaRPr>
          </a:p>
          <a:p>
            <a:pPr>
              <a:lnSpc>
                <a:spcPct val="100000"/>
              </a:lnSpc>
            </a:pPr>
            <a:r>
              <a:rPr b="0" lang="en-US" sz="1800" spc="-1" strike="noStrike">
                <a:solidFill>
                  <a:srgbClr val="000000"/>
                </a:solidFill>
                <a:latin typeface="Calibri"/>
              </a:rPr>
              <a:t>fossil fuel consumption”.</a:t>
            </a:r>
            <a:endParaRPr b="0" lang="de-DE" sz="1800" spc="-1" strike="noStrike">
              <a:latin typeface="Arial"/>
            </a:endParaRPr>
          </a:p>
        </p:txBody>
      </p:sp>
      <p:sp>
        <p:nvSpPr>
          <p:cNvPr id="245"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de-DE"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6"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47" name="TextShape 2"/>
          <p:cNvSpPr txBox="1"/>
          <p:nvPr/>
        </p:nvSpPr>
        <p:spPr>
          <a:xfrm>
            <a:off x="838080" y="365040"/>
            <a:ext cx="5393160" cy="1325160"/>
          </a:xfrm>
          <a:prstGeom prst="rect">
            <a:avLst/>
          </a:prstGeom>
          <a:noFill/>
          <a:ln>
            <a:noFill/>
          </a:ln>
        </p:spPr>
        <p:txBody>
          <a:bodyPr anchor="ctr">
            <a:normAutofit fontScale="74000"/>
          </a:bodyPr>
          <a:p>
            <a:pPr>
              <a:lnSpc>
                <a:spcPct val="90000"/>
              </a:lnSpc>
            </a:pPr>
            <a:r>
              <a:rPr b="0" lang="en-US" sz="2800" spc="-1" strike="noStrike">
                <a:solidFill>
                  <a:srgbClr val="000000"/>
                </a:solidFill>
                <a:latin typeface="Calibri Light"/>
              </a:rPr>
              <a:t>Klimakiller Krieg als Thema jetzt in den Medien aufgegriffen –Auslöser Ukrainekrieg</a:t>
            </a:r>
            <a:endParaRPr b="0" lang="de-DE" sz="2800" spc="-1" strike="noStrike">
              <a:solidFill>
                <a:srgbClr val="000000"/>
              </a:solidFill>
              <a:latin typeface="Calibri"/>
            </a:endParaRPr>
          </a:p>
        </p:txBody>
      </p:sp>
      <p:sp>
        <p:nvSpPr>
          <p:cNvPr id="248" name="TextShape 3"/>
          <p:cNvSpPr txBox="1"/>
          <p:nvPr/>
        </p:nvSpPr>
        <p:spPr>
          <a:xfrm>
            <a:off x="838080" y="1825560"/>
            <a:ext cx="5393160" cy="4350960"/>
          </a:xfrm>
          <a:prstGeom prst="rect">
            <a:avLst/>
          </a:prstGeom>
          <a:noFill/>
          <a:ln>
            <a:noFill/>
          </a:ln>
        </p:spPr>
        <p:txBody>
          <a:bodyPr>
            <a:normAutofit fontScale="78000"/>
          </a:bodyPr>
          <a:p>
            <a:pPr indent="-228240">
              <a:lnSpc>
                <a:spcPct val="90000"/>
              </a:lnSpc>
              <a:spcBef>
                <a:spcPts val="1001"/>
              </a:spcBef>
              <a:buClr>
                <a:srgbClr val="000000"/>
              </a:buClr>
              <a:buFont typeface="Arial"/>
              <a:buChar char="•"/>
            </a:pPr>
            <a:r>
              <a:rPr b="0" lang="en-US" sz="1800" spc="-1" strike="noStrike">
                <a:solidFill>
                  <a:srgbClr val="000000"/>
                </a:solidFill>
                <a:latin typeface="Calibri"/>
              </a:rPr>
              <a:t>Tagesschaum 8.11.2922:</a:t>
            </a:r>
            <a:endParaRPr b="0" lang="de-DE" sz="1800" spc="-1" strike="noStrike">
              <a:solidFill>
                <a:srgbClr val="000000"/>
              </a:solidFill>
              <a:latin typeface="Calibri"/>
            </a:endParaRPr>
          </a:p>
          <a:p>
            <a:pPr indent="-228240">
              <a:lnSpc>
                <a:spcPct val="90000"/>
              </a:lnSpc>
              <a:spcBef>
                <a:spcPts val="1001"/>
              </a:spcBef>
              <a:buClr>
                <a:srgbClr val="000000"/>
              </a:buClr>
              <a:buFont typeface="Arial"/>
              <a:buChar char="•"/>
            </a:pPr>
            <a:r>
              <a:rPr b="0" lang="en-US" sz="1800" spc="-1" strike="noStrike">
                <a:solidFill>
                  <a:srgbClr val="000000"/>
                </a:solidFill>
                <a:latin typeface="Calibri"/>
              </a:rPr>
              <a:t>- Raketen, Kampfjets und jede Menge Panzer. Der russische Angriffskrieg führt zu massive Zerstörungen und Umweltverschmutzung. </a:t>
            </a:r>
            <a:endParaRPr b="0" lang="de-DE" sz="1800" spc="-1" strike="noStrike">
              <a:solidFill>
                <a:srgbClr val="000000"/>
              </a:solidFill>
              <a:latin typeface="Calibri"/>
            </a:endParaRPr>
          </a:p>
          <a:p>
            <a:pPr indent="-228240">
              <a:lnSpc>
                <a:spcPct val="90000"/>
              </a:lnSpc>
              <a:spcBef>
                <a:spcPts val="1001"/>
              </a:spcBef>
              <a:buClr>
                <a:srgbClr val="000000"/>
              </a:buClr>
              <a:buFont typeface="Arial"/>
              <a:buChar char="•"/>
            </a:pPr>
            <a:r>
              <a:rPr b="0" lang="en-US" sz="1800" spc="-1" strike="noStrike">
                <a:solidFill>
                  <a:srgbClr val="000000"/>
                </a:solidFill>
                <a:latin typeface="Calibri"/>
              </a:rPr>
              <a:t>- Die Organisation für wirtschaftliche Zusammenarbeit und Entwicklung (OECD) schreibt: </a:t>
            </a:r>
            <a:r>
              <a:rPr b="0" lang="en-US" sz="1800" spc="-1" strike="noStrike" u="sng">
                <a:solidFill>
                  <a:srgbClr val="0563c1"/>
                </a:solidFill>
                <a:uFillTx/>
                <a:latin typeface="Calibri"/>
                <a:hlinkClick r:id="rId1"/>
              </a:rPr>
              <a:t>"weitreichenden und schweren Schäden mit unmittelbaren und längerfristigen Folgen für die menschliche Gesundheit und die Ökosysteme„</a:t>
            </a:r>
            <a:r>
              <a:rPr b="0" lang="en-US" sz="1800" spc="-1" strike="noStrike">
                <a:solidFill>
                  <a:srgbClr val="000000"/>
                </a:solidFill>
                <a:latin typeface="Calibri"/>
              </a:rPr>
              <a:t>.</a:t>
            </a:r>
            <a:endParaRPr b="0" lang="de-DE" sz="1800" spc="-1" strike="noStrike">
              <a:solidFill>
                <a:srgbClr val="000000"/>
              </a:solidFill>
              <a:latin typeface="Calibri"/>
            </a:endParaRPr>
          </a:p>
          <a:p>
            <a:pPr indent="-228240">
              <a:lnSpc>
                <a:spcPct val="90000"/>
              </a:lnSpc>
              <a:spcBef>
                <a:spcPts val="1001"/>
              </a:spcBef>
              <a:buClr>
                <a:srgbClr val="000000"/>
              </a:buClr>
              <a:buFont typeface="Arial"/>
              <a:buChar char="•"/>
            </a:pPr>
            <a:r>
              <a:rPr b="0" lang="en-US" sz="1800" spc="-1" strike="noStrike">
                <a:solidFill>
                  <a:srgbClr val="000000"/>
                </a:solidFill>
                <a:latin typeface="Calibri"/>
              </a:rPr>
              <a:t>- 20 % aller Schutzgebiete sind betroffen (OECD)</a:t>
            </a:r>
            <a:endParaRPr b="0" lang="de-DE" sz="1800" spc="-1" strike="noStrike">
              <a:solidFill>
                <a:srgbClr val="000000"/>
              </a:solidFill>
              <a:latin typeface="Calibri"/>
            </a:endParaRPr>
          </a:p>
          <a:p>
            <a:pPr indent="-228240">
              <a:lnSpc>
                <a:spcPct val="90000"/>
              </a:lnSpc>
              <a:spcBef>
                <a:spcPts val="1001"/>
              </a:spcBef>
              <a:buClr>
                <a:srgbClr val="000000"/>
              </a:buClr>
              <a:buFont typeface="Arial"/>
              <a:buChar char="•"/>
            </a:pPr>
            <a:r>
              <a:rPr b="0" lang="en-US" sz="1800" spc="-1" strike="noStrike">
                <a:solidFill>
                  <a:srgbClr val="000000"/>
                </a:solidFill>
                <a:latin typeface="Calibri"/>
              </a:rPr>
              <a:t> </a:t>
            </a:r>
            <a:r>
              <a:rPr b="0" lang="en-US" sz="1800" spc="-1" strike="noStrike">
                <a:solidFill>
                  <a:srgbClr val="000000"/>
                </a:solidFill>
                <a:latin typeface="Calibri"/>
              </a:rPr>
              <a:t>- Niederländischer Experte Lennard de Klerk schätzt die zusätzlichen Emissionen des Krieges auf 100 Mill.t CO-2 (Spiegel vom 21.02.2023)</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800" spc="-1" strike="noStrike">
                <a:solidFill>
                  <a:srgbClr val="000000"/>
                </a:solidFill>
                <a:latin typeface="Calibri"/>
              </a:rPr>
              <a:t>Foto: MARIUPOL CITY COUNCIL HANDOUT / EPA </a:t>
            </a:r>
            <a:endParaRPr b="0" lang="de-DE" sz="1800" spc="-1" strike="noStrike">
              <a:solidFill>
                <a:srgbClr val="000000"/>
              </a:solidFill>
              <a:latin typeface="Calibri"/>
            </a:endParaRPr>
          </a:p>
          <a:p>
            <a:pPr>
              <a:lnSpc>
                <a:spcPct val="90000"/>
              </a:lnSpc>
              <a:spcBef>
                <a:spcPts val="1001"/>
              </a:spcBef>
            </a:pPr>
            <a:endParaRPr b="0" lang="de-DE" sz="1800" spc="-1" strike="noStrike">
              <a:solidFill>
                <a:srgbClr val="000000"/>
              </a:solidFill>
              <a:latin typeface="Calibri"/>
            </a:endParaRPr>
          </a:p>
        </p:txBody>
      </p:sp>
      <p:pic>
        <p:nvPicPr>
          <p:cNvPr id="249" name="Inhaltsplatzhalter 5" descr=""/>
          <p:cNvPicPr/>
          <p:nvPr/>
        </p:nvPicPr>
        <p:blipFill>
          <a:blip r:embed="rId2"/>
          <a:srcRect l="28740" t="0" r="15020" b="0"/>
          <a:stretch/>
        </p:blipFill>
        <p:spPr>
          <a:xfrm>
            <a:off x="6374880" y="758520"/>
            <a:ext cx="5121720" cy="5121720"/>
          </a:xfrm>
          <a:prstGeom prst="rect">
            <a:avLst/>
          </a:prstGeom>
          <a:ln>
            <a:noFill/>
          </a:ln>
        </p:spPr>
      </p:pic>
      <p:sp>
        <p:nvSpPr>
          <p:cNvPr id="250" name="TextShape 4"/>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US" sz="1200" spc="-1" strike="noStrike">
                <a:solidFill>
                  <a:srgbClr val="8b8b8b"/>
                </a:solidFill>
                <a:latin typeface="Calibri"/>
              </a:rPr>
              <a:t>www.ippnw.de</a:t>
            </a:r>
            <a:endParaRPr b="0" lang="de-DE" sz="1200" spc="-1" strike="noStrike">
              <a:latin typeface="Times New Roman"/>
            </a:endParaRPr>
          </a:p>
        </p:txBody>
      </p:sp>
      <p:sp>
        <p:nvSpPr>
          <p:cNvPr id="251" name="CustomShape 5"/>
          <p:cNvSpPr/>
          <p:nvPr/>
        </p:nvSpPr>
        <p:spPr>
          <a:xfrm flipV="1" rot="21189000">
            <a:off x="6261120" y="687240"/>
            <a:ext cx="5471280" cy="5470920"/>
          </a:xfrm>
          <a:prstGeom prst="arc">
            <a:avLst>
              <a:gd name="adj1" fmla="val 16200000"/>
              <a:gd name="adj2" fmla="val 20093138"/>
            </a:avLst>
          </a:prstGeom>
          <a:noFill/>
          <a:ln cap="rnd" w="127080">
            <a:solidFill>
              <a:schemeClr val="accent4">
                <a:alpha val="95000"/>
              </a:schemeClr>
            </a:solidFill>
            <a:prstDash val="dash"/>
          </a:ln>
        </p:spPr>
        <p:style>
          <a:lnRef idx="1">
            <a:schemeClr val="accent1"/>
          </a:lnRef>
          <a:fillRef idx="0">
            <a:schemeClr val="accent1"/>
          </a:fillRef>
          <a:effectRef idx="0">
            <a:schemeClr val="accent1"/>
          </a:effectRef>
          <a:fontRef idx="minor"/>
        </p:style>
      </p:sp>
      <p:sp>
        <p:nvSpPr>
          <p:cNvPr id="252" name="CustomShape 6"/>
          <p:cNvSpPr/>
          <p:nvPr/>
        </p:nvSpPr>
        <p:spPr>
          <a:xfrm>
            <a:off x="10248480" y="921240"/>
            <a:ext cx="790560" cy="769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3"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54" name="CustomShape 2"/>
          <p:cNvSpPr/>
          <p:nvPr/>
        </p:nvSpPr>
        <p:spPr>
          <a:xfrm>
            <a:off x="9519120" y="5486400"/>
            <a:ext cx="2672640" cy="1371240"/>
          </a:xfrm>
          <a:custGeom>
            <a:avLst/>
            <a:gdLst/>
            <a:ah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p:style>
      </p:sp>
      <p:pic>
        <p:nvPicPr>
          <p:cNvPr id="255" name="Inhaltsplatzhalter 8" descr=""/>
          <p:cNvPicPr/>
          <p:nvPr/>
        </p:nvPicPr>
        <p:blipFill>
          <a:blip r:embed="rId1"/>
          <a:stretch/>
        </p:blipFill>
        <p:spPr>
          <a:xfrm>
            <a:off x="6541200" y="1276560"/>
            <a:ext cx="4777200" cy="4132080"/>
          </a:xfrm>
          <a:prstGeom prst="rect">
            <a:avLst/>
          </a:prstGeom>
          <a:ln>
            <a:noFill/>
          </a:ln>
        </p:spPr>
      </p:pic>
      <p:sp>
        <p:nvSpPr>
          <p:cNvPr id="256" name="CustomShape 3"/>
          <p:cNvSpPr/>
          <p:nvPr/>
        </p:nvSpPr>
        <p:spPr>
          <a:xfrm>
            <a:off x="4601880" y="650160"/>
            <a:ext cx="2987640" cy="2987640"/>
          </a:xfrm>
          <a:prstGeom prst="arc">
            <a:avLst>
              <a:gd name="adj1" fmla="val 14441841"/>
              <a:gd name="adj2" fmla="val 0"/>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sp>
        <p:nvSpPr>
          <p:cNvPr id="257" name="TextShape 4"/>
          <p:cNvSpPr txBox="1"/>
          <p:nvPr/>
        </p:nvSpPr>
        <p:spPr>
          <a:xfrm>
            <a:off x="838080" y="479520"/>
            <a:ext cx="5257440" cy="1325160"/>
          </a:xfrm>
          <a:prstGeom prst="rect">
            <a:avLst/>
          </a:prstGeom>
          <a:noFill/>
          <a:ln>
            <a:noFill/>
          </a:ln>
        </p:spPr>
        <p:txBody>
          <a:bodyPr anchor="ctr">
            <a:normAutofit fontScale="74000"/>
          </a:bodyPr>
          <a:p>
            <a:pPr>
              <a:lnSpc>
                <a:spcPct val="90000"/>
              </a:lnSpc>
            </a:pPr>
            <a:r>
              <a:rPr b="0" lang="en-US" sz="2800" spc="-1" strike="noStrike">
                <a:solidFill>
                  <a:srgbClr val="000000"/>
                </a:solidFill>
                <a:latin typeface="Calibri Light"/>
              </a:rPr>
              <a:t>Industrielle Produktionszyklen, Krieg + Atomkrieg zerstören die  </a:t>
            </a:r>
            <a:r>
              <a:rPr b="1" lang="en-US" sz="2800" spc="-1" strike="noStrike">
                <a:solidFill>
                  <a:srgbClr val="000000"/>
                </a:solidFill>
                <a:latin typeface="Calibri Light"/>
              </a:rPr>
              <a:t>Planetaren Grenzen  </a:t>
            </a:r>
            <a:endParaRPr b="0" lang="de-DE" sz="2800" spc="-1" strike="noStrike">
              <a:solidFill>
                <a:srgbClr val="000000"/>
              </a:solidFill>
              <a:latin typeface="Calibri"/>
            </a:endParaRPr>
          </a:p>
        </p:txBody>
      </p:sp>
      <p:sp>
        <p:nvSpPr>
          <p:cNvPr id="258" name="TextShape 5"/>
          <p:cNvSpPr txBox="1"/>
          <p:nvPr/>
        </p:nvSpPr>
        <p:spPr>
          <a:xfrm>
            <a:off x="838080" y="1984320"/>
            <a:ext cx="5257440" cy="4192200"/>
          </a:xfrm>
          <a:prstGeom prst="rect">
            <a:avLst/>
          </a:prstGeom>
          <a:noFill/>
          <a:ln>
            <a:noFill/>
          </a:ln>
        </p:spPr>
        <p:txBody>
          <a:bodyPr>
            <a:normAutofit fontScale="80000"/>
          </a:bodyPr>
          <a:p>
            <a:pPr marL="228600" indent="-228240">
              <a:lnSpc>
                <a:spcPct val="90000"/>
              </a:lnSpc>
              <a:spcBef>
                <a:spcPts val="1001"/>
              </a:spcBef>
              <a:buClr>
                <a:srgbClr val="000000"/>
              </a:buClr>
              <a:buFont typeface="Arial"/>
              <a:buChar char="•"/>
            </a:pPr>
            <a:r>
              <a:rPr b="0" lang="en-US" sz="1800" spc="-1" strike="noStrike">
                <a:solidFill>
                  <a:srgbClr val="000000"/>
                </a:solidFill>
                <a:latin typeface="Calibri"/>
              </a:rPr>
              <a:t>Das Konzept der Planetaren Grenzen  (PB) wurde 2009 begründet. Ziel ist die ökologischen Belastungsgrenzen des Erdsystems zu definieren, in denen  Menschheit,  Tiere  + Pflanzen  sich sicher reproduzieren können.  </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800" spc="-1" strike="noStrike">
                <a:solidFill>
                  <a:srgbClr val="000000"/>
                </a:solidFill>
                <a:latin typeface="Calibri"/>
              </a:rPr>
              <a:t>Es sind die Grenzen für ein dauerhaftes Leben auf unserer Erde. </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800" spc="-1" strike="noStrike">
                <a:solidFill>
                  <a:srgbClr val="000000"/>
                </a:solidFill>
                <a:latin typeface="Calibri"/>
              </a:rPr>
              <a:t>Das Konzept basiert auf naturwissenschaftlichen Erkenntnissen und auf dem Vorsorgeprinzip. </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800" spc="-1" strike="noStrike">
                <a:solidFill>
                  <a:srgbClr val="000000"/>
                </a:solidFill>
                <a:latin typeface="Calibri"/>
              </a:rPr>
              <a:t>Ca. 30 WissenschaftlerInnen um J. Rockström vom Stockholm Resilience Center haben dazu publiziert.  </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800" spc="-1" strike="noStrike" u="sng">
                <a:solidFill>
                  <a:srgbClr val="0563c1"/>
                </a:solidFill>
                <a:uFillTx/>
                <a:latin typeface="Calibri"/>
                <a:hlinkClick r:id="rId2"/>
              </a:rPr>
              <a:t>https://doi.org/10.1126/science.1259855</a:t>
            </a:r>
            <a:r>
              <a:rPr b="0" lang="en-US" sz="1800" spc="-1" strike="noStrike">
                <a:solidFill>
                  <a:srgbClr val="000000"/>
                </a:solidFill>
                <a:latin typeface="Calibri"/>
              </a:rPr>
              <a:t> </a:t>
            </a:r>
            <a:endParaRPr b="0" lang="de-DE"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800" spc="-1" strike="noStrike">
                <a:solidFill>
                  <a:srgbClr val="000000"/>
                </a:solidFill>
                <a:latin typeface="Calibri"/>
              </a:rPr>
              <a:t>red: high risk, green : zone of uncertainty, inner circle safe space</a:t>
            </a:r>
            <a:endParaRPr b="0" lang="de-DE" sz="1800" spc="-1" strike="noStrike">
              <a:solidFill>
                <a:srgbClr val="000000"/>
              </a:solidFill>
              <a:latin typeface="Calibri"/>
            </a:endParaRPr>
          </a:p>
        </p:txBody>
      </p:sp>
      <p:sp>
        <p:nvSpPr>
          <p:cNvPr id="259" name="TextShape 6"/>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US"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0" name="Inhaltsplatzhalter 3" descr=""/>
          <p:cNvPicPr/>
          <p:nvPr/>
        </p:nvPicPr>
        <p:blipFill>
          <a:blip r:embed="rId1"/>
          <a:stretch/>
        </p:blipFill>
        <p:spPr>
          <a:xfrm>
            <a:off x="1122480" y="1844640"/>
            <a:ext cx="5365440" cy="4449240"/>
          </a:xfrm>
          <a:prstGeom prst="rect">
            <a:avLst/>
          </a:prstGeom>
          <a:ln>
            <a:noFill/>
          </a:ln>
        </p:spPr>
      </p:pic>
      <p:pic>
        <p:nvPicPr>
          <p:cNvPr id="261" name="Inhaltsplatzhalter 6" descr=""/>
          <p:cNvPicPr/>
          <p:nvPr/>
        </p:nvPicPr>
        <p:blipFill>
          <a:blip r:embed="rId2"/>
          <a:stretch/>
        </p:blipFill>
        <p:spPr>
          <a:xfrm>
            <a:off x="6556320" y="1844640"/>
            <a:ext cx="4511160" cy="4449240"/>
          </a:xfrm>
          <a:prstGeom prst="rect">
            <a:avLst/>
          </a:prstGeom>
          <a:ln>
            <a:noFill/>
          </a:ln>
        </p:spPr>
      </p:pic>
      <p:sp>
        <p:nvSpPr>
          <p:cNvPr id="262" name="TextShape 1"/>
          <p:cNvSpPr txBox="1"/>
          <p:nvPr/>
        </p:nvSpPr>
        <p:spPr>
          <a:xfrm>
            <a:off x="838080" y="184680"/>
            <a:ext cx="10515240" cy="1505520"/>
          </a:xfrm>
          <a:prstGeom prst="rect">
            <a:avLst/>
          </a:prstGeom>
          <a:noFill/>
          <a:ln>
            <a:noFill/>
          </a:ln>
        </p:spPr>
        <p:txBody>
          <a:bodyPr anchor="ctr">
            <a:normAutofit fontScale="70000"/>
          </a:bodyPr>
          <a:p>
            <a:pPr>
              <a:lnSpc>
                <a:spcPct val="90000"/>
              </a:lnSpc>
            </a:pPr>
            <a:r>
              <a:rPr b="1" lang="en-US" sz="3300" spc="-1" strike="noStrike">
                <a:solidFill>
                  <a:srgbClr val="000000"/>
                </a:solidFill>
                <a:latin typeface="Calibri Light"/>
              </a:rPr>
              <a:t>Planetare Belastungsgrenzen </a:t>
            </a:r>
            <a:r>
              <a:rPr b="0" lang="en-US" sz="3300" spc="-1" strike="noStrike">
                <a:solidFill>
                  <a:srgbClr val="000000"/>
                </a:solidFill>
                <a:latin typeface="Calibri Light"/>
              </a:rPr>
              <a:t>- die Grundlage</a:t>
            </a:r>
            <a:br/>
            <a:r>
              <a:rPr b="0" lang="en-US" sz="3300" spc="-1" strike="noStrike">
                <a:solidFill>
                  <a:srgbClr val="000000"/>
                </a:solidFill>
                <a:latin typeface="Calibri Light"/>
              </a:rPr>
              <a:t>für das Vorrangmodell der Nachhaltigkeit –</a:t>
            </a:r>
            <a:br/>
            <a:r>
              <a:rPr b="0" lang="en-US" sz="3300" spc="-1" strike="noStrike">
                <a:solidFill>
                  <a:srgbClr val="000000"/>
                </a:solidFill>
                <a:latin typeface="Calibri Light"/>
              </a:rPr>
              <a:t>gültig für alle Politikfelder</a:t>
            </a:r>
            <a:endParaRPr b="0" lang="de-DE" sz="3300" spc="-1" strike="noStrike">
              <a:solidFill>
                <a:srgbClr val="000000"/>
              </a:solidFill>
              <a:latin typeface="Calibri"/>
            </a:endParaRPr>
          </a:p>
        </p:txBody>
      </p:sp>
      <p:sp>
        <p:nvSpPr>
          <p:cNvPr id="263" name="TextShape 2"/>
          <p:cNvSpPr txBox="1"/>
          <p:nvPr/>
        </p:nvSpPr>
        <p:spPr>
          <a:xfrm>
            <a:off x="4038480" y="6356520"/>
            <a:ext cx="4114440" cy="364680"/>
          </a:xfrm>
          <a:prstGeom prst="rect">
            <a:avLst/>
          </a:prstGeom>
          <a:noFill/>
          <a:ln>
            <a:noFill/>
          </a:ln>
        </p:spPr>
        <p:txBody>
          <a:bodyPr anchor="ctr">
            <a:normAutofit/>
          </a:bodyPr>
          <a:p>
            <a:pPr algn="ctr">
              <a:lnSpc>
                <a:spcPct val="100000"/>
              </a:lnSpc>
              <a:spcAft>
                <a:spcPts val="601"/>
              </a:spcAft>
            </a:pPr>
            <a:r>
              <a:rPr b="0" lang="en-US" sz="1200" spc="-1" strike="noStrike">
                <a:solidFill>
                  <a:srgbClr val="8b8b8b"/>
                </a:solidFill>
                <a:latin typeface="Calibri"/>
              </a:rPr>
              <a:t>www.ippnw.de</a:t>
            </a:r>
            <a:endParaRPr b="0" lang="de-DE" sz="120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Words>1498</Words>
  <Paragraphs>159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2023-03-20T11:53:47Z</dcterms:created>
  <dc:creator>Angelik Claussen</dc:creator>
  <dc:description/>
  <dc:language>de-DE</dc:language>
  <cp:lastModifiedBy>Angelik Claussen</cp:lastModifiedBy>
  <dcterms:modified xsi:type="dcterms:W3CDTF">2023-04-17T10:24:28Z</dcterms:modified>
  <cp:revision>2</cp:revision>
  <dc:subject/>
  <dc:title>Ukrainekrieg und Klimakrise  welche Lösungen gibt 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Breitbild</vt:lpwstr>
  </property>
  <property fmtid="{D5CDD505-2E9C-101B-9397-08002B2CF9AE}" pid="9" name="ScaleCrop">
    <vt:bool>0</vt:bool>
  </property>
  <property fmtid="{D5CDD505-2E9C-101B-9397-08002B2CF9AE}" pid="10" name="ShareDoc">
    <vt:bool>0</vt:bool>
  </property>
  <property fmtid="{D5CDD505-2E9C-101B-9397-08002B2CF9AE}" pid="11" name="Slides">
    <vt:i4>24</vt:i4>
  </property>
</Properties>
</file>