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14.png" ContentType="image/png"/>
  <Override PartName="/ppt/media/image5.png" ContentType="image/png"/>
  <Override PartName="/ppt/media/image10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.jpeg" ContentType="image/jpe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B7568E0-08A5-4870-8B95-B5288A000E23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8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DD3449D-0ABD-4DA0-A981-B969B432E8B8}" type="slidenum">
              <a:rPr b="0" lang="de-DE" sz="1300" spc="-1" strike="noStrike">
                <a:solidFill>
                  <a:srgbClr val="000000"/>
                </a:solidFill>
                <a:latin typeface="Calibri"/>
                <a:ea typeface="+mn-ea"/>
              </a:rPr>
              <a:t>&lt;Foliennummer&gt;</a:t>
            </a:fld>
            <a:endParaRPr b="0" lang="de-DE" sz="13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12240" y="2421000"/>
            <a:ext cx="993744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12240" y="4632480"/>
            <a:ext cx="993744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912240" y="2421000"/>
            <a:ext cx="484920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04440" y="2421000"/>
            <a:ext cx="484920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912240" y="4632480"/>
            <a:ext cx="484920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04440" y="4632480"/>
            <a:ext cx="484920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912240" y="2421000"/>
            <a:ext cx="319968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272120" y="2421000"/>
            <a:ext cx="319968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632360" y="2421000"/>
            <a:ext cx="319968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912240" y="4632480"/>
            <a:ext cx="319968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272120" y="4632480"/>
            <a:ext cx="319968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632360" y="4632480"/>
            <a:ext cx="319968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912240" y="2421000"/>
            <a:ext cx="9937440" cy="423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912240" y="2421000"/>
            <a:ext cx="9937440" cy="423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912240" y="2421000"/>
            <a:ext cx="4849200" cy="423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004440" y="2421000"/>
            <a:ext cx="4849200" cy="423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912240" y="920880"/>
            <a:ext cx="995436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2240" y="2421000"/>
            <a:ext cx="484920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04440" y="2421000"/>
            <a:ext cx="4849200" cy="423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12240" y="4632480"/>
            <a:ext cx="484920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12240" y="2421000"/>
            <a:ext cx="4849200" cy="4233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004440" y="2421000"/>
            <a:ext cx="484920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04440" y="4632480"/>
            <a:ext cx="484920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12240" y="2421000"/>
            <a:ext cx="484920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04440" y="2421000"/>
            <a:ext cx="484920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912240" y="4632480"/>
            <a:ext cx="9937440" cy="201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8" descr="tdh Schriftzug1zeil_u"/>
          <p:cNvPicPr/>
          <p:nvPr/>
        </p:nvPicPr>
        <p:blipFill>
          <a:blip r:embed="rId3"/>
          <a:stretch/>
        </p:blipFill>
        <p:spPr>
          <a:xfrm>
            <a:off x="279360" y="162000"/>
            <a:ext cx="4503960" cy="6123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2240" y="920880"/>
            <a:ext cx="995436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MS PGothic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2240" y="2421000"/>
            <a:ext cx="9937440" cy="423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341280" indent="-340920">
              <a:lnSpc>
                <a:spcPct val="120000"/>
              </a:lnSpc>
              <a:tabLst>
                <a:tab algn="l" pos="0"/>
              </a:tabLst>
            </a:pPr>
            <a:r>
              <a:rPr b="1" lang="de-DE" sz="3000" spc="-1" strike="noStrike">
                <a:solidFill>
                  <a:srgbClr val="000000"/>
                </a:solidFill>
                <a:latin typeface="Arial"/>
                <a:ea typeface="MS PGothic"/>
              </a:rPr>
              <a:t>Textmasterformat bearbeiten</a:t>
            </a:r>
            <a:endParaRPr b="1" lang="de-DE" sz="3000" spc="-1" strike="noStrike">
              <a:solidFill>
                <a:srgbClr val="000000"/>
              </a:solidFill>
              <a:latin typeface="Arial"/>
            </a:endParaRPr>
          </a:p>
          <a:p>
            <a:pPr lvl="1" marL="741240" indent="-283680">
              <a:lnSpc>
                <a:spcPct val="12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Zweite Ebene</a:t>
            </a:r>
            <a:endParaRPr b="1" lang="de-DE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Dritte 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20000"/>
              </a:lnSpc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66400">
              <a:lnSpc>
                <a:spcPct val="120000"/>
              </a:lnSpc>
              <a:buClr>
                <a:srgbClr val="000000"/>
              </a:buClr>
              <a:buFont typeface="Arial"/>
              <a:buChar char="»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  <a:ea typeface="Lucida Sans Unicode"/>
              </a:rPr>
              <a:t>Fünfte 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2200" cy="4744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58480" cy="4744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2200" cy="4744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5C6620AB-0EB6-4463-96D3-FF114A913E7D}" type="slidenum">
              <a:rPr b="0" lang="en-GB" sz="1400" spc="-1" strike="noStrike">
                <a:solidFill>
                  <a:srgbClr val="000000"/>
                </a:solidFill>
                <a:latin typeface="Arial"/>
                <a:ea typeface="MS PGothic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523880" y="1377720"/>
            <a:ext cx="9143640" cy="240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MS PGothic"/>
              </a:rPr>
              <a:t>Privates Kapital in der Entwicklungshilfe – </a:t>
            </a:r>
            <a:endParaRPr b="0" lang="de-DE" sz="4400" spc="-1" strike="noStrike"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</a:tabLst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MS PGothic"/>
              </a:rPr>
              <a:t>Wunderwaffe oder Schuldenfalle?</a:t>
            </a:r>
            <a:endParaRPr b="0" lang="de-DE" sz="4400" spc="-1" strike="noStrike"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</a:tabLst>
            </a:pPr>
            <a:endParaRPr b="0" lang="de-DE" sz="4400" spc="-1" strike="noStrike">
              <a:latin typeface="Arial"/>
            </a:endParaRPr>
          </a:p>
          <a:p>
            <a:pPr algn="ctr">
              <a:lnSpc>
                <a:spcPct val="93000"/>
              </a:lnSpc>
              <a:tabLst>
                <a:tab algn="l" pos="0"/>
              </a:tabLst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1523880" y="4053960"/>
            <a:ext cx="9143640" cy="16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1280" indent="-340920" algn="ctr">
              <a:lnSpc>
                <a:spcPct val="120000"/>
              </a:lnSpc>
              <a:tabLst>
                <a:tab algn="l" pos="0"/>
              </a:tabLst>
            </a:pPr>
            <a:r>
              <a:rPr b="1" lang="de-DE" sz="2200" spc="-1" strike="noStrike">
                <a:solidFill>
                  <a:srgbClr val="000000"/>
                </a:solidFill>
                <a:latin typeface="Arial"/>
                <a:ea typeface="MS PGothic"/>
              </a:rPr>
              <a:t>Bodo Ellmers </a:t>
            </a:r>
            <a:endParaRPr b="0" lang="de-DE" sz="2200" spc="-1" strike="noStrike">
              <a:latin typeface="Arial"/>
            </a:endParaRPr>
          </a:p>
          <a:p>
            <a:pPr marL="341280" indent="-340920" algn="ctr">
              <a:lnSpc>
                <a:spcPct val="120000"/>
              </a:lnSpc>
              <a:tabLst>
                <a:tab algn="l" pos="0"/>
              </a:tabLst>
            </a:pPr>
            <a:r>
              <a:rPr b="1" lang="de-DE" sz="2200" spc="-1" strike="noStrike">
                <a:solidFill>
                  <a:srgbClr val="000000"/>
                </a:solidFill>
                <a:latin typeface="Arial"/>
                <a:ea typeface="MS PGothic"/>
              </a:rPr>
              <a:t>Global Policy Forum</a:t>
            </a:r>
            <a:endParaRPr b="0" lang="de-DE" sz="2200" spc="-1" strike="noStrike">
              <a:latin typeface="Arial"/>
            </a:endParaRPr>
          </a:p>
          <a:p>
            <a:pPr marL="341280" indent="-340920" algn="ctr">
              <a:lnSpc>
                <a:spcPct val="120000"/>
              </a:lnSpc>
              <a:tabLst>
                <a:tab algn="l" pos="0"/>
              </a:tabLst>
            </a:pPr>
            <a:r>
              <a:rPr b="1" lang="de-DE" sz="2200" spc="-1" strike="noStrike">
                <a:solidFill>
                  <a:srgbClr val="000000"/>
                </a:solidFill>
                <a:latin typeface="Arial"/>
                <a:ea typeface="MS PGothic"/>
              </a:rPr>
              <a:t>20 März 2023 </a:t>
            </a:r>
            <a:endParaRPr b="0" lang="de-DE" sz="2200" spc="-1" strike="noStrike">
              <a:latin typeface="Arial"/>
            </a:endParaRPr>
          </a:p>
          <a:p>
            <a:pPr marL="341280" indent="-340920" algn="ctr">
              <a:lnSpc>
                <a:spcPct val="120000"/>
              </a:lnSpc>
              <a:tabLst>
                <a:tab algn="l" pos="0"/>
              </a:tabLst>
            </a:pPr>
            <a:r>
              <a:rPr b="1" lang="de-DE" sz="2200" spc="-1" strike="noStrike">
                <a:solidFill>
                  <a:srgbClr val="000000"/>
                </a:solidFill>
                <a:latin typeface="Arial"/>
                <a:ea typeface="MS PGothic"/>
              </a:rPr>
              <a:t>Attac-DGB, Dortmund</a:t>
            </a:r>
            <a:endParaRPr b="0" lang="de-DE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912240" y="920880"/>
            <a:ext cx="996156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3000" spc="-1" strike="noStrike">
                <a:solidFill>
                  <a:srgbClr val="000000"/>
                </a:solidFill>
                <a:latin typeface="Arial"/>
                <a:ea typeface="MS PGothic"/>
              </a:rPr>
              <a:t>Auslandsverschuldung der Entwicklungsländer </a:t>
            </a:r>
            <a:endParaRPr b="0" lang="de-DE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Grafik 5" descr=""/>
          <p:cNvPicPr/>
          <p:nvPr/>
        </p:nvPicPr>
        <p:blipFill>
          <a:blip r:embed="rId1"/>
          <a:stretch/>
        </p:blipFill>
        <p:spPr>
          <a:xfrm>
            <a:off x="1556280" y="2140560"/>
            <a:ext cx="8648280" cy="3946320"/>
          </a:xfrm>
          <a:prstGeom prst="rect">
            <a:avLst/>
          </a:prstGeom>
          <a:ln>
            <a:noFill/>
          </a:ln>
        </p:spPr>
      </p:pic>
      <p:sp>
        <p:nvSpPr>
          <p:cNvPr id="72" name="CustomShape 2"/>
          <p:cNvSpPr/>
          <p:nvPr/>
        </p:nvSpPr>
        <p:spPr>
          <a:xfrm>
            <a:off x="1694160" y="6338160"/>
            <a:ext cx="41054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Quelle: Erlassjahr.de</a:t>
            </a:r>
            <a:endParaRPr b="0" lang="de-DE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912240" y="920880"/>
            <a:ext cx="995436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MS PGothic"/>
              </a:rPr>
              <a:t>Rapider Anstieg der Zinskosten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Inhaltsplatzhalter 3" descr=""/>
          <p:cNvPicPr/>
          <p:nvPr/>
        </p:nvPicPr>
        <p:blipFill>
          <a:blip r:embed="rId1"/>
          <a:srcRect l="488" t="11420" r="36353" b="8599"/>
          <a:stretch/>
        </p:blipFill>
        <p:spPr>
          <a:xfrm>
            <a:off x="3608280" y="2220840"/>
            <a:ext cx="4562640" cy="338832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1909440" y="5766840"/>
            <a:ext cx="7216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Zinszahlungen der am wenigsten entwickelten Länder (LDCs) aus öffentliche Auslandsschulden in Mrd US-Dollar, Quelle: IWF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2039400" y="732600"/>
            <a:ext cx="811260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br/>
            <a:r>
              <a:rPr b="0" lang="de-DE" sz="4400" spc="-1" strike="noStrike">
                <a:solidFill>
                  <a:srgbClr val="000000"/>
                </a:solidFill>
                <a:latin typeface="Arial"/>
                <a:ea typeface="MS PGothic"/>
              </a:rPr>
              <a:t> 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Grafik 3" descr=""/>
          <p:cNvPicPr/>
          <p:nvPr/>
        </p:nvPicPr>
        <p:blipFill>
          <a:blip r:embed="rId1"/>
          <a:srcRect l="0" t="20319" r="47034" b="19923"/>
          <a:stretch/>
        </p:blipFill>
        <p:spPr>
          <a:xfrm>
            <a:off x="602280" y="2030400"/>
            <a:ext cx="7511400" cy="372888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712800" y="5804640"/>
            <a:ext cx="7401240" cy="47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Lucida Sans Unicode"/>
              </a:rPr>
              <a:t>Entwicklungsländer, bei denen der Schuldendienst 20% der Staatseinnahmen übersteigt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latin typeface="Arial"/>
                <a:ea typeface="Lucida Sans Unicode"/>
              </a:rPr>
              <a:t>Quelle: Vereinte Nationen</a:t>
            </a:r>
            <a:endParaRPr b="0" lang="de-DE" sz="11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 flipH="1">
            <a:off x="584640" y="991440"/>
            <a:ext cx="11122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Lucida Sans Unicode"/>
              </a:rPr>
              <a:t>Finanzierung von Schuldendienst verdrängt Finanzierung von Entwicklung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8114040" y="2438280"/>
            <a:ext cx="39711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Trend zur Privatisierung der Entwicklungshilfe hat langfristig mehr Schaden (Kosten) als Nutzen (zusätzliche Mittel) gebracht  </a:t>
            </a: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UN fordert Schuldenstreichungen als Teil eines globalen SDG-Konjunkturprogramme 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838080" y="2167200"/>
            <a:ext cx="1051524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1280" indent="-3409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Mehr Steuereinnahmen für Entwicklungsländer: Steuerflucht bekämpfen, Besteuerungsrechte zwischen Nord und Süd fair verteilen</a:t>
            </a:r>
            <a:endParaRPr b="0" lang="de-DE" sz="2400" spc="-1" strike="noStrike">
              <a:latin typeface="Arial"/>
            </a:endParaRPr>
          </a:p>
          <a:p>
            <a:pPr marL="341280" indent="-3409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Mehr öffentliche Entwicklungshilfe: Verdopplung der Mittel möglich, wenn reiche Länder das international anerkannte 0,7%-Ziel einhalten</a:t>
            </a:r>
            <a:endParaRPr b="0" lang="de-DE" sz="2400" spc="-1" strike="noStrike">
              <a:latin typeface="Arial"/>
            </a:endParaRPr>
          </a:p>
          <a:p>
            <a:pPr marL="341280" indent="-3409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Innovative </a:t>
            </a:r>
            <a:r>
              <a:rPr b="0" i="1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öffentliche</a:t>
            </a: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 Finanzierungsinstrumente einführen, zum Beispiel die Finanztransaktionssteuer</a:t>
            </a:r>
            <a:endParaRPr b="0" lang="de-DE" sz="2400" spc="-1" strike="noStrike">
              <a:latin typeface="Arial"/>
            </a:endParaRPr>
          </a:p>
          <a:p>
            <a:pPr marL="341280" indent="-3409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Private Gläubiger verpflichtend in Lösung von Schuldenkrisen einbeziehen, durch Staateninsolvenzregime    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912960" y="920880"/>
            <a:ext cx="995328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MS PGothic"/>
              </a:rPr>
              <a:t>Alternativen zum privaten Kapital 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912240" y="920880"/>
            <a:ext cx="995436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3400" spc="-1" strike="noStrike">
                <a:solidFill>
                  <a:srgbClr val="000000"/>
                </a:solidFill>
                <a:latin typeface="Arial"/>
                <a:ea typeface="MS PGothic"/>
              </a:rPr>
              <a:t>Mehr zum Thema Entwicklungsfinanzierung: </a:t>
            </a:r>
            <a:br/>
            <a:r>
              <a:rPr b="0" lang="de-DE" sz="3400" spc="-1" strike="noStrike">
                <a:solidFill>
                  <a:srgbClr val="000000"/>
                </a:solidFill>
                <a:latin typeface="Arial"/>
                <a:ea typeface="MS PGothic"/>
              </a:rPr>
              <a:t>www.globalpolicy.org</a:t>
            </a:r>
            <a:endParaRPr b="0" lang="de-DE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Inhaltsplatzhalter 4" descr=""/>
          <p:cNvPicPr/>
          <p:nvPr/>
        </p:nvPicPr>
        <p:blipFill>
          <a:blip r:embed="rId1"/>
          <a:stretch/>
        </p:blipFill>
        <p:spPr>
          <a:xfrm>
            <a:off x="1201320" y="2518200"/>
            <a:ext cx="2475720" cy="3418560"/>
          </a:xfrm>
          <a:prstGeom prst="rect">
            <a:avLst/>
          </a:prstGeom>
          <a:ln>
            <a:noFill/>
          </a:ln>
        </p:spPr>
      </p:pic>
      <p:pic>
        <p:nvPicPr>
          <p:cNvPr id="85" name="Grafik 6" descr=""/>
          <p:cNvPicPr/>
          <p:nvPr/>
        </p:nvPicPr>
        <p:blipFill>
          <a:blip r:embed="rId2"/>
          <a:stretch/>
        </p:blipFill>
        <p:spPr>
          <a:xfrm>
            <a:off x="4383720" y="2518200"/>
            <a:ext cx="2519640" cy="3653640"/>
          </a:xfrm>
          <a:prstGeom prst="rect">
            <a:avLst/>
          </a:prstGeom>
          <a:ln>
            <a:noFill/>
          </a:ln>
        </p:spPr>
      </p:pic>
      <p:pic>
        <p:nvPicPr>
          <p:cNvPr id="86" name="Grafik 8" descr=""/>
          <p:cNvPicPr/>
          <p:nvPr/>
        </p:nvPicPr>
        <p:blipFill>
          <a:blip r:embed="rId3"/>
          <a:stretch/>
        </p:blipFill>
        <p:spPr>
          <a:xfrm>
            <a:off x="7528680" y="2518200"/>
            <a:ext cx="2453400" cy="350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912240" y="920880"/>
            <a:ext cx="995436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Arial"/>
                <a:ea typeface="MS PGothic"/>
              </a:rPr>
              <a:t>Warum privates Kapital in der Entwicklungshilfe?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912240" y="2421000"/>
            <a:ext cx="9937440" cy="423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Arial"/>
              <a:buChar char="-"/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MS PGothic"/>
              </a:rPr>
              <a:t>Gewaltige Finanzierungslücke bei den SDGs, den Zielen für nachhaltige Entwicklung (geschätzte 4,2 Billionen US-Dollar jährlich)</a:t>
            </a:r>
            <a:endParaRPr b="1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Arial"/>
              <a:buChar char="-"/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MS PGothic"/>
              </a:rPr>
              <a:t>Öffentliche Entwicklungshilfe steht nicht ausreichend zur Verfügung (derzeit circa 185 Milliarden USD in 2022)</a:t>
            </a:r>
            <a:endParaRPr b="1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Arial"/>
              <a:buChar char="-"/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MS PGothic"/>
              </a:rPr>
              <a:t>Entwicklungsländer haben wenige Steuereinnahmen</a:t>
            </a:r>
            <a:endParaRPr b="1" lang="de-D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endParaRPr b="1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Wingdings" charset="2"/>
              <a:buChar char="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MS PGothic"/>
              </a:rPr>
              <a:t>Privates Kapital soll die Finanzierungslücke schließen</a:t>
            </a:r>
            <a:endParaRPr b="1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Wingdings" charset="2"/>
              <a:buChar char="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"/>
                <a:ea typeface="MS PGothic"/>
              </a:rPr>
              <a:t>Der Staat soll knappe öffentliche Gelder einsetzen um privates Kapital zu mobilisieren, also zu „hebeln“ (Weltbank: „move from billions to trillions“) </a:t>
            </a:r>
            <a:endParaRPr b="1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912240" y="920880"/>
            <a:ext cx="995436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Arial"/>
                <a:ea typeface="MS PGothic"/>
              </a:rPr>
              <a:t>Finanzialisierung und Einkommensverteilung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5" descr=""/>
          <p:cNvPicPr/>
          <p:nvPr/>
        </p:nvPicPr>
        <p:blipFill>
          <a:blip r:embed="rId1"/>
          <a:srcRect l="38084" t="40541" r="21763" b="25339"/>
          <a:stretch/>
        </p:blipFill>
        <p:spPr>
          <a:xfrm>
            <a:off x="1749240" y="1888920"/>
            <a:ext cx="8280720" cy="417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912240" y="920880"/>
            <a:ext cx="995436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3400" spc="-1" strike="noStrike">
                <a:solidFill>
                  <a:srgbClr val="000000"/>
                </a:solidFill>
                <a:latin typeface="Arial"/>
                <a:ea typeface="MS PGothic"/>
              </a:rPr>
              <a:t>Finanzialisierung nachhaltiger Entwicklung: </a:t>
            </a:r>
            <a:br/>
            <a:r>
              <a:rPr b="0" lang="de-DE" sz="3400" spc="-1" strike="noStrike">
                <a:solidFill>
                  <a:srgbClr val="000000"/>
                </a:solidFill>
                <a:latin typeface="Arial"/>
                <a:ea typeface="MS PGothic"/>
              </a:rPr>
              <a:t>Boom der privaten Finanzierungsinstrumente</a:t>
            </a:r>
            <a:endParaRPr b="0" lang="de-DE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Inhaltsplatzhalter 3" descr=""/>
          <p:cNvPicPr/>
          <p:nvPr/>
        </p:nvPicPr>
        <p:blipFill>
          <a:blip r:embed="rId1"/>
          <a:srcRect l="0" t="6385" r="0" b="0"/>
          <a:stretch/>
        </p:blipFill>
        <p:spPr>
          <a:xfrm>
            <a:off x="3048120" y="2313000"/>
            <a:ext cx="5808960" cy="407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912240" y="920880"/>
            <a:ext cx="995436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MS PGothic"/>
              </a:rPr>
              <a:t>Nachhaltige Finanzierung?</a:t>
            </a:r>
            <a:br/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Inhaltsplatzhalter 3" descr=""/>
          <p:cNvPicPr/>
          <p:nvPr/>
        </p:nvPicPr>
        <p:blipFill>
          <a:blip r:embed="rId1"/>
          <a:srcRect l="0" t="17766" r="0" b="0"/>
          <a:stretch/>
        </p:blipFill>
        <p:spPr>
          <a:xfrm>
            <a:off x="952920" y="2063880"/>
            <a:ext cx="6532560" cy="3763080"/>
          </a:xfrm>
          <a:prstGeom prst="rect">
            <a:avLst/>
          </a:prstGeom>
          <a:ln>
            <a:noFill/>
          </a:ln>
        </p:spPr>
      </p:pic>
      <p:sp>
        <p:nvSpPr>
          <p:cNvPr id="58" name="CustomShape 2"/>
          <p:cNvSpPr/>
          <p:nvPr/>
        </p:nvSpPr>
        <p:spPr>
          <a:xfrm flipH="1">
            <a:off x="7485480" y="2063880"/>
            <a:ext cx="422208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Zuflüsse in nachhaltige Investmentfonds in Mrd. US-Dollar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Zuflüsse waren nicht „nachhaltig“, sondern von Geldpolitik der Zentralbanken abhängig. Sie brachen nach Ende der Liquiditätsschwemme und der Zinswende ein.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921240" y="705600"/>
            <a:ext cx="995436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  <a:ea typeface="MS PGothic"/>
              </a:rPr>
              <a:t>Was kann privat finanziert werden?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nhaltsplatzhalter 3" descr=""/>
          <p:cNvPicPr/>
          <p:nvPr/>
        </p:nvPicPr>
        <p:blipFill>
          <a:blip r:embed="rId1"/>
          <a:srcRect l="0" t="5015" r="0" b="0"/>
          <a:stretch/>
        </p:blipFill>
        <p:spPr>
          <a:xfrm>
            <a:off x="1576800" y="1848600"/>
            <a:ext cx="5882760" cy="3872520"/>
          </a:xfrm>
          <a:prstGeom prst="rect">
            <a:avLst/>
          </a:prstGeom>
          <a:ln>
            <a:noFill/>
          </a:ln>
        </p:spPr>
      </p:pic>
      <p:sp>
        <p:nvSpPr>
          <p:cNvPr id="61" name="CustomShape 2"/>
          <p:cNvSpPr/>
          <p:nvPr/>
        </p:nvSpPr>
        <p:spPr>
          <a:xfrm flipH="1">
            <a:off x="7781400" y="2599920"/>
            <a:ext cx="381780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Das Gewinnmotiv der Investor:innen lenkt Gelder in den Finanzsektor und andere profitable und „produktive“ Sektoren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Soziale Sektoren, inklusive Bildung und Gesundheit, werden vernachlässigt, bleiben unterfinnaizert 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62" name="CustomShape 3"/>
          <p:cNvSpPr/>
          <p:nvPr/>
        </p:nvSpPr>
        <p:spPr>
          <a:xfrm>
            <a:off x="1667520" y="5970600"/>
            <a:ext cx="3173040" cy="28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300" spc="-1" strike="noStrike">
                <a:solidFill>
                  <a:srgbClr val="000000"/>
                </a:solidFill>
                <a:latin typeface="Arial"/>
                <a:ea typeface="Lucida Sans Unicode"/>
              </a:rPr>
              <a:t>Quelle: United Nations </a:t>
            </a:r>
            <a:endParaRPr b="0" lang="de-DE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885240" y="759240"/>
            <a:ext cx="1099188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3400" spc="-1" strike="noStrike">
                <a:solidFill>
                  <a:srgbClr val="000000"/>
                </a:solidFill>
                <a:latin typeface="Arial"/>
                <a:ea typeface="MS PGothic"/>
              </a:rPr>
              <a:t>Privates Kapital in der Infrastrukturfinanzierung: Probleme mit Öffentlich-Privaten Partnerschaften (PPPs)</a:t>
            </a:r>
            <a:endParaRPr b="0" lang="de-DE" sz="3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Inhaltsplatzhalter 4" descr=""/>
          <p:cNvPicPr/>
          <p:nvPr/>
        </p:nvPicPr>
        <p:blipFill>
          <a:blip r:embed="rId1"/>
          <a:stretch/>
        </p:blipFill>
        <p:spPr>
          <a:xfrm>
            <a:off x="287280" y="2050200"/>
            <a:ext cx="3048480" cy="4233600"/>
          </a:xfrm>
          <a:prstGeom prst="rect">
            <a:avLst/>
          </a:prstGeom>
          <a:ln>
            <a:noFill/>
          </a:ln>
        </p:spPr>
      </p:pic>
      <p:sp>
        <p:nvSpPr>
          <p:cNvPr id="65" name="CustomShape 2"/>
          <p:cNvSpPr/>
          <p:nvPr/>
        </p:nvSpPr>
        <p:spPr>
          <a:xfrm>
            <a:off x="6908040" y="2754720"/>
            <a:ext cx="55220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Hohe 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fiskalische Kosten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: Meist geringere Investitionskosten, aber höhere Kosten über den Lebenszyklus, weil Gewinne der privaten Investor:innen mitfinanziert werden müssen 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Hohe </a:t>
            </a:r>
            <a:r>
              <a:rPr b="1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soziale Kosten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Lucida Sans Unicode"/>
              </a:rPr>
              <a:t>: Die so geschaffene Infrastruktur ist häufig kostenfinanziert, schließt arme Menschen vom Zugang aus 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66" name="Grafik 7" descr=""/>
          <p:cNvPicPr/>
          <p:nvPr/>
        </p:nvPicPr>
        <p:blipFill>
          <a:blip r:embed="rId2"/>
          <a:stretch/>
        </p:blipFill>
        <p:spPr>
          <a:xfrm>
            <a:off x="1344600" y="4021200"/>
            <a:ext cx="5231160" cy="266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2016000" y="3120120"/>
            <a:ext cx="8159760" cy="617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341280" indent="-340920">
              <a:lnSpc>
                <a:spcPct val="120000"/>
              </a:lnSpc>
              <a:tabLst>
                <a:tab algn="l" pos="0"/>
              </a:tabLst>
            </a:pPr>
            <a:r>
              <a:rPr b="1" lang="de-DE" sz="3000" spc="-1" strike="noStrike">
                <a:solidFill>
                  <a:srgbClr val="000000"/>
                </a:solidFill>
                <a:latin typeface="Arial"/>
                <a:ea typeface="MS PGothic"/>
              </a:rPr>
              <a:t>Die neue Schuldenkrise im globalen Süden</a:t>
            </a:r>
            <a:endParaRPr b="1" lang="de-DE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191520" y="920880"/>
            <a:ext cx="1160892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3000"/>
              </a:lnSpc>
            </a:pPr>
            <a:r>
              <a:rPr b="0" lang="de-DE" sz="4200" spc="-1" strike="noStrike">
                <a:solidFill>
                  <a:srgbClr val="000000"/>
                </a:solidFill>
                <a:latin typeface="Arial"/>
                <a:ea typeface="MS PGothic"/>
              </a:rPr>
              <a:t>Neue Schuldenkrisen und die Rolle der Privaten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912240" y="2134080"/>
            <a:ext cx="10167840" cy="4233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Die Verschuldung insgesamt ist massiv angestiegen</a:t>
            </a:r>
            <a:endParaRPr b="1" lang="de-DE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Der Anteil der Schulden bei privaten Gläubigern ist massiv angestiegen</a:t>
            </a:r>
            <a:endParaRPr b="1" lang="de-DE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Schulden bei Privaten sind die „teuersten“ Schulden, haben die höchsten Zinskosten</a:t>
            </a:r>
            <a:endParaRPr b="1" lang="de-DE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Regierungen von Entwicklungsländern zahlen um ein Vielfaches höhere Zinsen als Regierungen reicher Länder (UN: „financial divide“)</a:t>
            </a:r>
            <a:endParaRPr b="1" lang="de-DE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400" spc="-1" strike="noStrike">
                <a:solidFill>
                  <a:srgbClr val="000000"/>
                </a:solidFill>
                <a:latin typeface="Arial"/>
                <a:ea typeface="MS PGothic"/>
              </a:rPr>
              <a:t>Private Gläubiger weigern sich, zur Lösung von Schuldenkrisen beizutragen</a:t>
            </a:r>
            <a:endParaRPr b="1" lang="de-D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0000"/>
              </a:lnSpc>
            </a:pPr>
            <a:endParaRPr b="1" lang="de-D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LibreOffice/6.4.7.2$Linux_X86_64 LibreOffice_project/40$Build-2</Application>
  <Words>471</Words>
  <Paragraphs>53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2023-03-20T09:26:04Z</dcterms:created>
  <dc:creator>BGE</dc:creator>
  <dc:description/>
  <dc:language>de-DE</dc:language>
  <cp:lastModifiedBy>BGE</cp:lastModifiedBy>
  <dcterms:modified xsi:type="dcterms:W3CDTF">2023-03-30T10:23:17Z</dcterms:modified>
  <cp:revision>7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Breitbild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