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452" r:id="rId2"/>
    <p:sldId id="257" r:id="rId3"/>
    <p:sldId id="437" r:id="rId4"/>
    <p:sldId id="438" r:id="rId5"/>
    <p:sldId id="448" r:id="rId6"/>
    <p:sldId id="450" r:id="rId7"/>
    <p:sldId id="451" r:id="rId8"/>
    <p:sldId id="440" r:id="rId9"/>
    <p:sldId id="441" r:id="rId10"/>
    <p:sldId id="439" r:id="rId11"/>
    <p:sldId id="442" r:id="rId12"/>
    <p:sldId id="443" r:id="rId13"/>
    <p:sldId id="444" r:id="rId14"/>
    <p:sldId id="422" r:id="rId15"/>
    <p:sldId id="449" r:id="rId16"/>
    <p:sldId id="404" r:id="rId17"/>
    <p:sldId id="425" r:id="rId18"/>
    <p:sldId id="445" r:id="rId19"/>
    <p:sldId id="380" r:id="rId20"/>
    <p:sldId id="382" r:id="rId21"/>
    <p:sldId id="447" r:id="rId22"/>
    <p:sldId id="394" r:id="rId23"/>
    <p:sldId id="395" r:id="rId24"/>
    <p:sldId id="429" r:id="rId25"/>
    <p:sldId id="433" r:id="rId26"/>
    <p:sldId id="427" r:id="rId27"/>
    <p:sldId id="428" r:id="rId28"/>
    <p:sldId id="430" r:id="rId29"/>
    <p:sldId id="435" r:id="rId30"/>
    <p:sldId id="453" r:id="rId31"/>
    <p:sldId id="409" r:id="rId32"/>
    <p:sldId id="299" r:id="rId33"/>
    <p:sldId id="310" r:id="rId34"/>
    <p:sldId id="416"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87"/>
    <p:restoredTop sz="96625"/>
  </p:normalViewPr>
  <p:slideViewPr>
    <p:cSldViewPr snapToGrid="0" snapToObjects="1">
      <p:cViewPr varScale="1">
        <p:scale>
          <a:sx n="61" d="100"/>
          <a:sy n="61" d="100"/>
        </p:scale>
        <p:origin x="232" y="108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0840E-BFA2-D344-8097-2342AC0DC91F}" type="datetimeFigureOut">
              <a:rPr lang="de-DE" smtClean="0"/>
              <a:t>27.06.22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2F1306-39E0-E24A-870B-14B04A1369FA}" type="slidenum">
              <a:rPr lang="de-DE" smtClean="0"/>
              <a:t>‹Nr.›</a:t>
            </a:fld>
            <a:endParaRPr lang="de-DE"/>
          </a:p>
        </p:txBody>
      </p:sp>
    </p:spTree>
    <p:extLst>
      <p:ext uri="{BB962C8B-B14F-4D97-AF65-F5344CB8AC3E}">
        <p14:creationId xmlns:p14="http://schemas.microsoft.com/office/powerpoint/2010/main" val="3915945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B90475-8821-984A-B9DE-5D6C28673950}" type="slidenum">
              <a:rPr lang="de-DE" sz="1200">
                <a:latin typeface="Calibri" charset="0"/>
              </a:rPr>
              <a:pPr eaLnBrk="1" hangingPunct="1"/>
              <a:t>32</a:t>
            </a:fld>
            <a:endParaRPr lang="de-DE" sz="1200">
              <a:latin typeface="Calibri"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de-DE">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9741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1AF903-0814-7E47-9BC9-BA05EE55B4C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8BBB5BF-468E-214E-BEAD-14D5B179E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3A9F7BC-6197-A641-9215-6A1E7FCCFB54}"/>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30755EA8-A6A1-1A41-9D9D-9F1AD8A4A8F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F48441D-231B-8D45-82AA-ACB3ABD88FB8}"/>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03182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D5E905-FC71-444F-B06C-4F36B272993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26F2DB6-1214-5545-BCEB-85E9DFD9C82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A9A4DF4-F6EA-4548-A744-F06EED1EAA66}"/>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3E3E8527-0CEE-1647-9054-A0E2D263320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7D104A7-7BA9-DD40-B9C9-995F286BEB6D}"/>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66936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F3A61D1-31CB-1943-BC1E-DFDF9E444E9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DA3B4DC-A3CE-ED44-B5E4-52A83219E2C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D782F3-F94D-1A4C-AD0A-9037E9A9A4F3}"/>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49D33CEC-F7D3-5348-A9B4-00CD0762E5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AC3E3D4-B083-8D46-B92A-3ECE58C7776E}"/>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271174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e-DE"/>
              <a:t>Mastertitelformat bearbeiten</a:t>
            </a:r>
          </a:p>
        </p:txBody>
      </p:sp>
      <p:sp>
        <p:nvSpPr>
          <p:cNvPr id="3" name="Inhaltsplatzhalter 2"/>
          <p:cNvSpPr>
            <a:spLocks noGrp="1"/>
          </p:cNvSpPr>
          <p:nvPr>
            <p:ph sz="half" idx="1"/>
          </p:nvPr>
        </p:nvSpPr>
        <p:spPr>
          <a:xfrm>
            <a:off x="609600" y="1600201"/>
            <a:ext cx="5384800" cy="452596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97600" y="1600200"/>
            <a:ext cx="5384800" cy="21859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197600" y="3938589"/>
            <a:ext cx="53848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endParaRPr lang="de-DE"/>
          </a:p>
        </p:txBody>
      </p:sp>
      <p:sp>
        <p:nvSpPr>
          <p:cNvPr id="8" name="Rectangle 6"/>
          <p:cNvSpPr>
            <a:spLocks noGrp="1" noChangeArrowheads="1"/>
          </p:cNvSpPr>
          <p:nvPr>
            <p:ph type="sldNum" sz="quarter" idx="12"/>
          </p:nvPr>
        </p:nvSpPr>
        <p:spPr/>
        <p:txBody>
          <a:bodyPr/>
          <a:lstStyle>
            <a:lvl1pPr>
              <a:defRPr/>
            </a:lvl1pPr>
          </a:lstStyle>
          <a:p>
            <a:fld id="{1E65FE0E-780A-BB40-8B40-6C3F4336C2A9}" type="slidenum">
              <a:rPr lang="de-DE"/>
              <a:pPr/>
              <a:t>‹Nr.›</a:t>
            </a:fld>
            <a:endParaRPr lang="de-DE"/>
          </a:p>
        </p:txBody>
      </p:sp>
    </p:spTree>
    <p:extLst>
      <p:ext uri="{BB962C8B-B14F-4D97-AF65-F5344CB8AC3E}">
        <p14:creationId xmlns:p14="http://schemas.microsoft.com/office/powerpoint/2010/main" val="215398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B2D83-1ABE-9B4A-8352-16FC85A20C6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AEFA199-58FE-4F41-A192-050406CF04E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63588D3-35F6-4048-8344-E5E47B761787}"/>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BC1A05E2-1AD2-AC49-9E52-FCE27FEA32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7CD92AE-E92B-094E-B286-E91B0CDD9A95}"/>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2044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257D5-67D4-504C-9ACF-107C95FBCA0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70956E1-7548-E54D-A580-F8A5EA870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25EAFA3-BA5B-DB46-B48E-7D9934A2D991}"/>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5CCFF594-7214-4748-8790-0F6C53050FE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16C903-5B8F-D146-8E80-662BAFC2BC4D}"/>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282449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B8FA1-F34E-AA45-B58D-BF6F71595E7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FF088F4-E626-EB45-8DB0-142D3235167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E6543D0-D994-754C-81E2-41D0746066E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BD848B2-FA2C-8D4D-B8FF-AE75B8EBF70D}"/>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6" name="Fußzeilenplatzhalter 5">
            <a:extLst>
              <a:ext uri="{FF2B5EF4-FFF2-40B4-BE49-F238E27FC236}">
                <a16:creationId xmlns:a16="http://schemas.microsoft.com/office/drawing/2014/main" id="{FE7753A9-616A-B944-B7CF-375E2054152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A6A1668-5F6E-524A-B1D8-42BDB1C03D06}"/>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24438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FDA9C8-218D-004C-AEA2-EBDA3EEB508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956E3F7-9A22-6545-A86E-A70D05331D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DC994BA6-C687-954A-9BE3-3F1F54293B9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1F0519D-4A24-DB42-A0D7-7F01EADD1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DBC6324-FDF9-2D4E-BE32-8987B80F06C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2B933BF-5F65-934B-97D1-59AEE4A51ADC}"/>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8" name="Fußzeilenplatzhalter 7">
            <a:extLst>
              <a:ext uri="{FF2B5EF4-FFF2-40B4-BE49-F238E27FC236}">
                <a16:creationId xmlns:a16="http://schemas.microsoft.com/office/drawing/2014/main" id="{6D49FEE6-AB52-9743-9A42-38D5B08E8F6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95C428-8C90-9748-A6D4-C57A1375594C}"/>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03188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C4AB8-41B7-C84E-A541-E417B53B269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17163F3-DDFD-B34C-9E57-D61716667766}"/>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4" name="Fußzeilenplatzhalter 3">
            <a:extLst>
              <a:ext uri="{FF2B5EF4-FFF2-40B4-BE49-F238E27FC236}">
                <a16:creationId xmlns:a16="http://schemas.microsoft.com/office/drawing/2014/main" id="{6047C919-E0E7-8642-A211-4D77699709EF}"/>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BAC025D-BAB3-EB40-B573-E416533DBE73}"/>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121517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A36DBD6-A769-9548-885A-A209896350A0}"/>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3" name="Fußzeilenplatzhalter 2">
            <a:extLst>
              <a:ext uri="{FF2B5EF4-FFF2-40B4-BE49-F238E27FC236}">
                <a16:creationId xmlns:a16="http://schemas.microsoft.com/office/drawing/2014/main" id="{A303B05D-60DA-6442-99E7-0026FFE5202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31550CE-DF5A-F34D-B374-6D83B38CFAE3}"/>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38684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EC65D-45C2-1C48-B6E1-E525604BC0F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6E0B8F3-226B-6A48-A367-500FF4EC4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B5AAD4C-1367-C34C-BCBA-574B0E32D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8D59B9-C9FB-F141-9C4C-D71B5B5C3EEF}"/>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6" name="Fußzeilenplatzhalter 5">
            <a:extLst>
              <a:ext uri="{FF2B5EF4-FFF2-40B4-BE49-F238E27FC236}">
                <a16:creationId xmlns:a16="http://schemas.microsoft.com/office/drawing/2014/main" id="{A94766E1-FADB-7F4D-9AA7-F75AC1EFFF3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F8B3493-61A3-7F4A-9630-35F1B9B5E3CA}"/>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2393924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416916-562F-CF4F-9C7D-8C824F9FE40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3B47FFC-E64E-6144-B51A-771B0F5247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966F4ED8-1FFC-1C44-9979-91FBCF2AF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BF00E4F-225E-9C49-B15D-FA449E9009B2}"/>
              </a:ext>
            </a:extLst>
          </p:cNvPr>
          <p:cNvSpPr>
            <a:spLocks noGrp="1"/>
          </p:cNvSpPr>
          <p:nvPr>
            <p:ph type="dt" sz="half" idx="10"/>
          </p:nvPr>
        </p:nvSpPr>
        <p:spPr/>
        <p:txBody>
          <a:bodyPr/>
          <a:lstStyle/>
          <a:p>
            <a:fld id="{D06A89A8-AF39-974D-96F5-02087D07B9AC}" type="datetimeFigureOut">
              <a:rPr lang="de-DE" smtClean="0"/>
              <a:t>27.06.22</a:t>
            </a:fld>
            <a:endParaRPr lang="de-DE"/>
          </a:p>
        </p:txBody>
      </p:sp>
      <p:sp>
        <p:nvSpPr>
          <p:cNvPr id="6" name="Fußzeilenplatzhalter 5">
            <a:extLst>
              <a:ext uri="{FF2B5EF4-FFF2-40B4-BE49-F238E27FC236}">
                <a16:creationId xmlns:a16="http://schemas.microsoft.com/office/drawing/2014/main" id="{D39523C4-203E-9243-8AB5-E95D727118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2C0E87-0CF8-4341-A270-829C03512AD3}"/>
              </a:ext>
            </a:extLst>
          </p:cNvPr>
          <p:cNvSpPr>
            <a:spLocks noGrp="1"/>
          </p:cNvSpPr>
          <p:nvPr>
            <p:ph type="sldNum" sz="quarter" idx="12"/>
          </p:nvPr>
        </p:nvSpPr>
        <p:spPr/>
        <p:txBody>
          <a:bodyPr/>
          <a:lstStyle/>
          <a:p>
            <a:fld id="{4EA183BC-041B-6B4B-B6B8-34AB48859E17}" type="slidenum">
              <a:rPr lang="de-DE" smtClean="0"/>
              <a:t>‹Nr.›</a:t>
            </a:fld>
            <a:endParaRPr lang="de-DE"/>
          </a:p>
        </p:txBody>
      </p:sp>
    </p:spTree>
    <p:extLst>
      <p:ext uri="{BB962C8B-B14F-4D97-AF65-F5344CB8AC3E}">
        <p14:creationId xmlns:p14="http://schemas.microsoft.com/office/powerpoint/2010/main" val="37707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48B1D5-E990-7641-A7AD-3D9F540EF3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DD77FFE-8822-D743-97E0-6EFB36B20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33BFA4-179F-574E-97BE-9474FA5CC2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A89A8-AF39-974D-96F5-02087D07B9AC}" type="datetimeFigureOut">
              <a:rPr lang="de-DE" smtClean="0"/>
              <a:t>27.06.22</a:t>
            </a:fld>
            <a:endParaRPr lang="de-DE"/>
          </a:p>
        </p:txBody>
      </p:sp>
      <p:sp>
        <p:nvSpPr>
          <p:cNvPr id="5" name="Fußzeilenplatzhalter 4">
            <a:extLst>
              <a:ext uri="{FF2B5EF4-FFF2-40B4-BE49-F238E27FC236}">
                <a16:creationId xmlns:a16="http://schemas.microsoft.com/office/drawing/2014/main" id="{9A09E0C6-3CFD-0040-8FC0-2A314673D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F97D9DB-6B77-BE4F-BFE2-DC2533BFA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183BC-041B-6B4B-B6B8-34AB48859E17}" type="slidenum">
              <a:rPr lang="de-DE" smtClean="0"/>
              <a:t>‹Nr.›</a:t>
            </a:fld>
            <a:endParaRPr lang="de-DE"/>
          </a:p>
        </p:txBody>
      </p:sp>
    </p:spTree>
    <p:extLst>
      <p:ext uri="{BB962C8B-B14F-4D97-AF65-F5344CB8AC3E}">
        <p14:creationId xmlns:p14="http://schemas.microsoft.com/office/powerpoint/2010/main" val="3362139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D114C-865E-E9BC-79E5-B068D559AE5D}"/>
              </a:ext>
            </a:extLst>
          </p:cNvPr>
          <p:cNvSpPr>
            <a:spLocks noGrp="1"/>
          </p:cNvSpPr>
          <p:nvPr>
            <p:ph type="title"/>
          </p:nvPr>
        </p:nvSpPr>
        <p:spPr>
          <a:xfrm>
            <a:off x="838200" y="3700752"/>
            <a:ext cx="10515600" cy="1540949"/>
          </a:xfrm>
        </p:spPr>
        <p:txBody>
          <a:bodyPr>
            <a:normAutofit fontScale="90000"/>
          </a:bodyPr>
          <a:lstStyle/>
          <a:p>
            <a:pPr algn="ctr"/>
            <a:r>
              <a:rPr lang="de-DE" sz="6700" b="1" dirty="0">
                <a:latin typeface="Arial" panose="020B0604020202020204" pitchFamily="34" charset="0"/>
                <a:cs typeface="Arial" panose="020B0604020202020204" pitchFamily="34" charset="0"/>
              </a:rPr>
              <a:t>Der Ukraine-Krieg</a:t>
            </a:r>
            <a:br>
              <a:rPr lang="de-DE" sz="6700" b="1" dirty="0">
                <a:latin typeface="Arial" panose="020B0604020202020204" pitchFamily="34" charset="0"/>
                <a:cs typeface="Arial" panose="020B0604020202020204" pitchFamily="34" charset="0"/>
              </a:rPr>
            </a:br>
            <a:r>
              <a:rPr lang="de-DE" sz="6700" b="1" dirty="0">
                <a:latin typeface="Arial" panose="020B0604020202020204" pitchFamily="34" charset="0"/>
                <a:cs typeface="Arial" panose="020B0604020202020204" pitchFamily="34" charset="0"/>
              </a:rPr>
              <a:t>Wege zum Frieden</a:t>
            </a:r>
            <a:br>
              <a:rPr lang="de-DE" dirty="0"/>
            </a:br>
            <a:br>
              <a:rPr lang="de-DE" dirty="0"/>
            </a:br>
            <a:r>
              <a:rPr lang="de-DE" sz="3100" b="1" dirty="0">
                <a:latin typeface="Arial" panose="020B0604020202020204" pitchFamily="34" charset="0"/>
                <a:cs typeface="Arial" panose="020B0604020202020204" pitchFamily="34" charset="0"/>
              </a:rPr>
              <a:t>27. Juni 2022</a:t>
            </a: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Attac München</a:t>
            </a: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r>
              <a:rPr lang="de-DE" sz="2700" b="1" dirty="0">
                <a:latin typeface="Arial" panose="020B0604020202020204" pitchFamily="34" charset="0"/>
                <a:cs typeface="Arial" panose="020B0604020202020204" pitchFamily="34" charset="0"/>
              </a:rPr>
              <a:t>Referent: Peter Wahl</a:t>
            </a:r>
            <a:br>
              <a:rPr lang="de-DE" sz="3600" dirty="0">
                <a:latin typeface="Arial" panose="020B0604020202020204" pitchFamily="34" charset="0"/>
                <a:cs typeface="Arial" panose="020B0604020202020204" pitchFamily="34" charset="0"/>
              </a:rPr>
            </a:br>
            <a:br>
              <a:rPr lang="de-DE" sz="3600" dirty="0">
                <a:latin typeface="Arial" panose="020B0604020202020204" pitchFamily="34" charset="0"/>
                <a:cs typeface="Arial" panose="020B0604020202020204" pitchFamily="34" charset="0"/>
              </a:rPr>
            </a:br>
            <a:br>
              <a:rPr lang="de-DE" dirty="0"/>
            </a:br>
            <a:endParaRPr lang="de-DE" dirty="0"/>
          </a:p>
        </p:txBody>
      </p:sp>
    </p:spTree>
    <p:extLst>
      <p:ext uri="{BB962C8B-B14F-4D97-AF65-F5344CB8AC3E}">
        <p14:creationId xmlns:p14="http://schemas.microsoft.com/office/powerpoint/2010/main" val="151371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F6DA23-05A7-79E9-2414-AD4106EF271D}"/>
              </a:ext>
            </a:extLst>
          </p:cNvPr>
          <p:cNvSpPr>
            <a:spLocks noGrp="1"/>
          </p:cNvSpPr>
          <p:nvPr>
            <p:ph idx="1"/>
          </p:nvPr>
        </p:nvSpPr>
        <p:spPr>
          <a:xfrm>
            <a:off x="-66398" y="1461494"/>
            <a:ext cx="12053455" cy="2259302"/>
          </a:xfrm>
        </p:spPr>
        <p:txBody>
          <a:bodyPr>
            <a:normAutofit/>
          </a:bodyPr>
          <a:lstStyle/>
          <a:p>
            <a:pPr marL="0" indent="0" algn="ctr">
              <a:buNone/>
            </a:pPr>
            <a:r>
              <a:rPr lang="de-DE" sz="5400" b="1" dirty="0">
                <a:solidFill>
                  <a:srgbClr val="FF0000"/>
                </a:solidFill>
                <a:latin typeface="Arial" panose="020B0604020202020204" pitchFamily="34" charset="0"/>
                <a:cs typeface="Arial" panose="020B0604020202020204" pitchFamily="34" charset="0"/>
              </a:rPr>
              <a:t>Zeitenwende</a:t>
            </a:r>
            <a:endParaRPr lang="de-DE" dirty="0"/>
          </a:p>
          <a:p>
            <a:pPr marL="0" indent="0" algn="ctr">
              <a:buNone/>
            </a:pPr>
            <a:r>
              <a:rPr lang="de-DE" sz="3600" b="1" i="1" dirty="0"/>
              <a:t>„Die Welt danach ist nicht mehr dieselbe wie die Welt davor.“</a:t>
            </a:r>
          </a:p>
          <a:p>
            <a:pPr marL="0" indent="0" algn="ctr">
              <a:buNone/>
            </a:pPr>
            <a:r>
              <a:rPr lang="de-DE" sz="1500" dirty="0"/>
              <a:t>												Olaf Scholz</a:t>
            </a:r>
          </a:p>
        </p:txBody>
      </p:sp>
      <p:sp>
        <p:nvSpPr>
          <p:cNvPr id="4" name="Textfeld 3">
            <a:extLst>
              <a:ext uri="{FF2B5EF4-FFF2-40B4-BE49-F238E27FC236}">
                <a16:creationId xmlns:a16="http://schemas.microsoft.com/office/drawing/2014/main" id="{8728E278-287B-2AF6-163C-A281F8D8E10E}"/>
              </a:ext>
            </a:extLst>
          </p:cNvPr>
          <p:cNvSpPr txBox="1"/>
          <p:nvPr/>
        </p:nvSpPr>
        <p:spPr>
          <a:xfrm>
            <a:off x="2261532" y="91173"/>
            <a:ext cx="8380527" cy="830997"/>
          </a:xfrm>
          <a:prstGeom prst="rect">
            <a:avLst/>
          </a:prstGeom>
          <a:noFill/>
        </p:spPr>
        <p:txBody>
          <a:bodyPr wrap="square" rtlCol="0">
            <a:spAutoFit/>
          </a:bodyPr>
          <a:lstStyle/>
          <a:p>
            <a:r>
              <a:rPr lang="de-DE" sz="4800" b="1" dirty="0">
                <a:latin typeface="Arial" panose="020B0604020202020204" pitchFamily="34" charset="0"/>
                <a:cs typeface="Arial" panose="020B0604020202020204" pitchFamily="34" charset="0"/>
              </a:rPr>
              <a:t>Das herrschende Narrativ</a:t>
            </a:r>
            <a:endParaRPr lang="de-DE" sz="4800" dirty="0"/>
          </a:p>
        </p:txBody>
      </p:sp>
      <p:sp>
        <p:nvSpPr>
          <p:cNvPr id="6" name="Textfeld 5">
            <a:extLst>
              <a:ext uri="{FF2B5EF4-FFF2-40B4-BE49-F238E27FC236}">
                <a16:creationId xmlns:a16="http://schemas.microsoft.com/office/drawing/2014/main" id="{EA0F1082-65B1-9B3F-3620-4BA774A6DD1A}"/>
              </a:ext>
            </a:extLst>
          </p:cNvPr>
          <p:cNvSpPr txBox="1"/>
          <p:nvPr/>
        </p:nvSpPr>
        <p:spPr>
          <a:xfrm>
            <a:off x="748145" y="4151519"/>
            <a:ext cx="10972800" cy="646331"/>
          </a:xfrm>
          <a:prstGeom prst="rect">
            <a:avLst/>
          </a:prstGeom>
          <a:noFill/>
        </p:spPr>
        <p:txBody>
          <a:bodyPr wrap="square" rtlCol="0">
            <a:spAutoFit/>
          </a:bodyPr>
          <a:lstStyle/>
          <a:p>
            <a:pPr algn="ctr"/>
            <a:r>
              <a:rPr lang="de-DE" sz="3600" b="1" dirty="0">
                <a:latin typeface="Arial" panose="020B0604020202020204" pitchFamily="34" charset="0"/>
                <a:cs typeface="Arial" panose="020B0604020202020204" pitchFamily="34" charset="0"/>
              </a:rPr>
              <a:t>Der Krieg als singuläres Ereignis </a:t>
            </a:r>
          </a:p>
        </p:txBody>
      </p:sp>
      <p:sp>
        <p:nvSpPr>
          <p:cNvPr id="8" name="Gewitterblitz 7">
            <a:extLst>
              <a:ext uri="{FF2B5EF4-FFF2-40B4-BE49-F238E27FC236}">
                <a16:creationId xmlns:a16="http://schemas.microsoft.com/office/drawing/2014/main" id="{A734D614-1F3B-60E8-0267-86F5E8F47F71}"/>
              </a:ext>
            </a:extLst>
          </p:cNvPr>
          <p:cNvSpPr/>
          <p:nvPr/>
        </p:nvSpPr>
        <p:spPr>
          <a:xfrm rot="5925866">
            <a:off x="4901125" y="3060008"/>
            <a:ext cx="1801425" cy="873800"/>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1AD0C1F-3590-6F72-0708-B1887CB67B23}"/>
              </a:ext>
            </a:extLst>
          </p:cNvPr>
          <p:cNvSpPr txBox="1"/>
          <p:nvPr/>
        </p:nvSpPr>
        <p:spPr>
          <a:xfrm>
            <a:off x="1881565" y="5036354"/>
            <a:ext cx="8978630" cy="646331"/>
          </a:xfrm>
          <a:prstGeom prst="rect">
            <a:avLst/>
          </a:prstGeom>
          <a:noFill/>
        </p:spPr>
        <p:txBody>
          <a:bodyPr wrap="square" rtlCol="0">
            <a:spAutoFit/>
          </a:bodyPr>
          <a:lstStyle/>
          <a:p>
            <a:pPr algn="ctr"/>
            <a:r>
              <a:rPr lang="de-DE" sz="3600" b="1" dirty="0"/>
              <a:t>Ohne historischen Kontext</a:t>
            </a:r>
          </a:p>
        </p:txBody>
      </p:sp>
      <p:sp>
        <p:nvSpPr>
          <p:cNvPr id="9" name="Textfeld 8">
            <a:extLst>
              <a:ext uri="{FF2B5EF4-FFF2-40B4-BE49-F238E27FC236}">
                <a16:creationId xmlns:a16="http://schemas.microsoft.com/office/drawing/2014/main" id="{82DD195C-D6F2-2199-DD35-A2722FE282EF}"/>
              </a:ext>
            </a:extLst>
          </p:cNvPr>
          <p:cNvSpPr txBox="1"/>
          <p:nvPr/>
        </p:nvSpPr>
        <p:spPr>
          <a:xfrm>
            <a:off x="-66398" y="6046316"/>
            <a:ext cx="12473659" cy="646331"/>
          </a:xfrm>
          <a:prstGeom prst="rect">
            <a:avLst/>
          </a:prstGeom>
          <a:noFill/>
        </p:spPr>
        <p:txBody>
          <a:bodyPr wrap="square" rtlCol="0">
            <a:spAutoFit/>
          </a:bodyPr>
          <a:lstStyle/>
          <a:p>
            <a:pPr algn="ctr"/>
            <a:r>
              <a:rPr lang="de-DE" sz="3600" b="1" dirty="0"/>
              <a:t>Ausblendung d. Struktur &amp; Dynamik d. internationalen Systems</a:t>
            </a:r>
          </a:p>
        </p:txBody>
      </p:sp>
    </p:spTree>
    <p:extLst>
      <p:ext uri="{BB962C8B-B14F-4D97-AF65-F5344CB8AC3E}">
        <p14:creationId xmlns:p14="http://schemas.microsoft.com/office/powerpoint/2010/main" val="309159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250"/>
                                        <p:tgtEl>
                                          <p:spTgt spid="3">
                                            <p:txEl>
                                              <p:pRg st="1" end="1"/>
                                            </p:txEl>
                                          </p:spTgt>
                                        </p:tgtEl>
                                      </p:cBhvr>
                                    </p:animEffect>
                                  </p:childTnLst>
                                </p:cTn>
                              </p:par>
                            </p:childTnLst>
                          </p:cTn>
                        </p:par>
                        <p:par>
                          <p:cTn id="17" fill="hold">
                            <p:stCondLst>
                              <p:cond delay="1250"/>
                            </p:stCondLst>
                            <p:childTnLst>
                              <p:par>
                                <p:cTn id="18" presetID="1"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1000" fill="hold"/>
                                        <p:tgtEl>
                                          <p:spTgt spid="5"/>
                                        </p:tgtEl>
                                        <p:attrNameLst>
                                          <p:attrName>ppt_w</p:attrName>
                                        </p:attrNameLst>
                                      </p:cBhvr>
                                      <p:tavLst>
                                        <p:tav tm="0">
                                          <p:val>
                                            <p:fltVal val="0"/>
                                          </p:val>
                                        </p:tav>
                                        <p:tav tm="100000">
                                          <p:val>
                                            <p:strVal val="#ppt_w"/>
                                          </p:val>
                                        </p:tav>
                                      </p:tavLst>
                                    </p:anim>
                                    <p:anim calcmode="lin" valueType="num">
                                      <p:cBhvr>
                                        <p:cTn id="39" dur="1000" fill="hold"/>
                                        <p:tgtEl>
                                          <p:spTgt spid="5"/>
                                        </p:tgtEl>
                                        <p:attrNameLst>
                                          <p:attrName>ppt_h</p:attrName>
                                        </p:attrNameLst>
                                      </p:cBhvr>
                                      <p:tavLst>
                                        <p:tav tm="0">
                                          <p:val>
                                            <p:fltVal val="0"/>
                                          </p:val>
                                        </p:tav>
                                        <p:tav tm="100000">
                                          <p:val>
                                            <p:strVal val="#ppt_h"/>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
                <a:lumOff val="95000"/>
              </a:schemeClr>
            </a:gs>
            <a:gs pos="100000">
              <a:schemeClr val="accent5">
                <a:lumMod val="45000"/>
                <a:lumOff val="55000"/>
              </a:schemeClr>
            </a:gs>
            <a:gs pos="95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E0FA3F-2BC9-9C8E-F44B-AA5E636838DB}"/>
              </a:ext>
            </a:extLst>
          </p:cNvPr>
          <p:cNvSpPr>
            <a:spLocks noGrp="1"/>
          </p:cNvSpPr>
          <p:nvPr>
            <p:ph type="title"/>
          </p:nvPr>
        </p:nvSpPr>
        <p:spPr>
          <a:xfrm>
            <a:off x="0" y="1528866"/>
            <a:ext cx="3967389" cy="1325563"/>
          </a:xfrm>
        </p:spPr>
        <p:txBody>
          <a:bodyPr>
            <a:normAutofit fontScale="90000"/>
          </a:bodyPr>
          <a:lstStyle/>
          <a:p>
            <a:pPr algn="ctr"/>
            <a:r>
              <a:rPr lang="de-DE" b="1" dirty="0"/>
              <a:t>Georgien 2008 </a:t>
            </a:r>
            <a:br>
              <a:rPr lang="de-DE" b="1" dirty="0"/>
            </a:br>
            <a:r>
              <a:rPr lang="de-DE" b="1" dirty="0"/>
              <a:t>Ein interessanter Fall</a:t>
            </a:r>
            <a:br>
              <a:rPr lang="de-DE" dirty="0"/>
            </a:br>
            <a:endParaRPr lang="de-DE" dirty="0"/>
          </a:p>
        </p:txBody>
      </p:sp>
      <p:pic>
        <p:nvPicPr>
          <p:cNvPr id="4" name="Inhaltsplatzhalter 3">
            <a:extLst>
              <a:ext uri="{FF2B5EF4-FFF2-40B4-BE49-F238E27FC236}">
                <a16:creationId xmlns:a16="http://schemas.microsoft.com/office/drawing/2014/main" id="{E4CCF24C-F4D3-D2FE-A8C9-307C5DC0711F}"/>
              </a:ext>
            </a:extLst>
          </p:cNvPr>
          <p:cNvPicPr>
            <a:picLocks noGrp="1" noChangeAspect="1"/>
          </p:cNvPicPr>
          <p:nvPr>
            <p:ph idx="1"/>
          </p:nvPr>
        </p:nvPicPr>
        <p:blipFill>
          <a:blip r:embed="rId2"/>
          <a:stretch>
            <a:fillRect/>
          </a:stretch>
        </p:blipFill>
        <p:spPr>
          <a:xfrm>
            <a:off x="3955579" y="0"/>
            <a:ext cx="6492075" cy="4016028"/>
          </a:xfrm>
          <a:prstGeom prst="rect">
            <a:avLst/>
          </a:prstGeom>
        </p:spPr>
      </p:pic>
      <p:pic>
        <p:nvPicPr>
          <p:cNvPr id="11" name="Grafik 10">
            <a:extLst>
              <a:ext uri="{FF2B5EF4-FFF2-40B4-BE49-F238E27FC236}">
                <a16:creationId xmlns:a16="http://schemas.microsoft.com/office/drawing/2014/main" id="{A7A1EC82-29FA-42E9-9B77-0C823AA509FE}"/>
              </a:ext>
            </a:extLst>
          </p:cNvPr>
          <p:cNvPicPr>
            <a:picLocks noChangeAspect="1"/>
          </p:cNvPicPr>
          <p:nvPr/>
        </p:nvPicPr>
        <p:blipFill>
          <a:blip r:embed="rId3"/>
          <a:stretch>
            <a:fillRect/>
          </a:stretch>
        </p:blipFill>
        <p:spPr>
          <a:xfrm>
            <a:off x="4716507" y="3939702"/>
            <a:ext cx="7318664" cy="2918298"/>
          </a:xfrm>
          <a:prstGeom prst="rect">
            <a:avLst/>
          </a:prstGeom>
        </p:spPr>
      </p:pic>
      <p:sp>
        <p:nvSpPr>
          <p:cNvPr id="16" name="Textfeld 15">
            <a:extLst>
              <a:ext uri="{FF2B5EF4-FFF2-40B4-BE49-F238E27FC236}">
                <a16:creationId xmlns:a16="http://schemas.microsoft.com/office/drawing/2014/main" id="{A3F4099E-752D-91FA-84D6-7760752589AC}"/>
              </a:ext>
            </a:extLst>
          </p:cNvPr>
          <p:cNvSpPr txBox="1"/>
          <p:nvPr/>
        </p:nvSpPr>
        <p:spPr>
          <a:xfrm>
            <a:off x="719712" y="4016028"/>
            <a:ext cx="3247677" cy="923330"/>
          </a:xfrm>
          <a:prstGeom prst="rect">
            <a:avLst/>
          </a:prstGeom>
          <a:noFill/>
        </p:spPr>
        <p:txBody>
          <a:bodyPr wrap="square">
            <a:spAutoFit/>
          </a:bodyPr>
          <a:lstStyle/>
          <a:p>
            <a:pPr algn="ctr"/>
            <a:r>
              <a:rPr lang="de-DE" sz="1800" b="1" dirty="0">
                <a:effectLst/>
                <a:latin typeface="TrebuchetMS" panose="020B0603020202020204" pitchFamily="34" charset="0"/>
              </a:rPr>
              <a:t>Independent International </a:t>
            </a:r>
            <a:br>
              <a:rPr lang="de-DE" sz="1800" b="1" dirty="0">
                <a:effectLst/>
                <a:latin typeface="TrebuchetMS" panose="020B0603020202020204" pitchFamily="34" charset="0"/>
              </a:rPr>
            </a:br>
            <a:r>
              <a:rPr lang="de-DE" sz="1800" b="1" dirty="0">
                <a:effectLst/>
                <a:latin typeface="TrebuchetMS" panose="020B0603020202020204" pitchFamily="34" charset="0"/>
              </a:rPr>
              <a:t>Fact-</a:t>
            </a:r>
            <a:r>
              <a:rPr lang="de-DE" sz="1800" b="1" dirty="0" err="1">
                <a:effectLst/>
                <a:latin typeface="TrebuchetMS" panose="020B0603020202020204" pitchFamily="34" charset="0"/>
              </a:rPr>
              <a:t>Finding</a:t>
            </a:r>
            <a:r>
              <a:rPr lang="de-DE" sz="1800" b="1" dirty="0">
                <a:effectLst/>
                <a:latin typeface="TrebuchetMS" panose="020B0603020202020204" pitchFamily="34" charset="0"/>
              </a:rPr>
              <a:t> Mission </a:t>
            </a:r>
          </a:p>
          <a:p>
            <a:r>
              <a:rPr lang="de-DE" sz="1800" b="1" dirty="0">
                <a:effectLst/>
                <a:latin typeface="TrebuchetMS" panose="020B0603020202020204" pitchFamily="34" charset="0"/>
              </a:rPr>
              <a:t>on </a:t>
            </a:r>
            <a:r>
              <a:rPr lang="de-DE" sz="1800" b="1" dirty="0" err="1">
                <a:effectLst/>
                <a:latin typeface="TrebuchetMS" panose="020B0603020202020204" pitchFamily="34" charset="0"/>
              </a:rPr>
              <a:t>the</a:t>
            </a:r>
            <a:r>
              <a:rPr lang="de-DE" sz="1800" b="1" dirty="0">
                <a:effectLst/>
                <a:latin typeface="TrebuchetMS" panose="020B0603020202020204" pitchFamily="34" charset="0"/>
              </a:rPr>
              <a:t> Conflict in Georgia </a:t>
            </a:r>
            <a:endParaRPr lang="de-DE" b="1" dirty="0">
              <a:effectLst/>
            </a:endParaRPr>
          </a:p>
        </p:txBody>
      </p:sp>
      <p:sp>
        <p:nvSpPr>
          <p:cNvPr id="17" name="Textfeld 16">
            <a:extLst>
              <a:ext uri="{FF2B5EF4-FFF2-40B4-BE49-F238E27FC236}">
                <a16:creationId xmlns:a16="http://schemas.microsoft.com/office/drawing/2014/main" id="{BBF09714-02B5-B519-E40C-F930BA9B4C5F}"/>
              </a:ext>
            </a:extLst>
          </p:cNvPr>
          <p:cNvSpPr txBox="1"/>
          <p:nvPr/>
        </p:nvSpPr>
        <p:spPr>
          <a:xfrm>
            <a:off x="2197636" y="4897482"/>
            <a:ext cx="1945532" cy="523220"/>
          </a:xfrm>
          <a:prstGeom prst="rect">
            <a:avLst/>
          </a:prstGeom>
          <a:noFill/>
        </p:spPr>
        <p:txBody>
          <a:bodyPr wrap="square" rtlCol="0">
            <a:spAutoFit/>
          </a:bodyPr>
          <a:lstStyle/>
          <a:p>
            <a:r>
              <a:rPr lang="de-DE" sz="1400" dirty="0"/>
              <a:t>Eingesetzt vom EU Rat am 22.12.2008</a:t>
            </a:r>
          </a:p>
        </p:txBody>
      </p:sp>
    </p:spTree>
    <p:extLst>
      <p:ext uri="{BB962C8B-B14F-4D97-AF65-F5344CB8AC3E}">
        <p14:creationId xmlns:p14="http://schemas.microsoft.com/office/powerpoint/2010/main" val="22399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750" fill="hold"/>
                                        <p:tgtEl>
                                          <p:spTgt spid="16"/>
                                        </p:tgtEl>
                                        <p:attrNameLst>
                                          <p:attrName>ppt_w</p:attrName>
                                        </p:attrNameLst>
                                      </p:cBhvr>
                                      <p:tavLst>
                                        <p:tav tm="0">
                                          <p:val>
                                            <p:fltVal val="0"/>
                                          </p:val>
                                        </p:tav>
                                        <p:tav tm="100000">
                                          <p:val>
                                            <p:strVal val="#ppt_w"/>
                                          </p:val>
                                        </p:tav>
                                      </p:tavLst>
                                    </p:anim>
                                    <p:anim calcmode="lin" valueType="num">
                                      <p:cBhvr>
                                        <p:cTn id="15" dur="750" fill="hold"/>
                                        <p:tgtEl>
                                          <p:spTgt spid="16"/>
                                        </p:tgtEl>
                                        <p:attrNameLst>
                                          <p:attrName>ppt_h</p:attrName>
                                        </p:attrNameLst>
                                      </p:cBhvr>
                                      <p:tavLst>
                                        <p:tav tm="0">
                                          <p:val>
                                            <p:fltVal val="0"/>
                                          </p:val>
                                        </p:tav>
                                        <p:tav tm="100000">
                                          <p:val>
                                            <p:strVal val="#ppt_h"/>
                                          </p:val>
                                        </p:tav>
                                      </p:tavLst>
                                    </p:anim>
                                    <p:animEffect transition="in" filter="fade">
                                      <p:cBhvr>
                                        <p:cTn id="16" dur="750"/>
                                        <p:tgtEl>
                                          <p:spTgt spid="1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750" fill="hold"/>
                                        <p:tgtEl>
                                          <p:spTgt spid="17"/>
                                        </p:tgtEl>
                                        <p:attrNameLst>
                                          <p:attrName>ppt_w</p:attrName>
                                        </p:attrNameLst>
                                      </p:cBhvr>
                                      <p:tavLst>
                                        <p:tav tm="0">
                                          <p:val>
                                            <p:fltVal val="0"/>
                                          </p:val>
                                        </p:tav>
                                        <p:tav tm="100000">
                                          <p:val>
                                            <p:strVal val="#ppt_w"/>
                                          </p:val>
                                        </p:tav>
                                      </p:tavLst>
                                    </p:anim>
                                    <p:anim calcmode="lin" valueType="num">
                                      <p:cBhvr>
                                        <p:cTn id="20" dur="750" fill="hold"/>
                                        <p:tgtEl>
                                          <p:spTgt spid="17"/>
                                        </p:tgtEl>
                                        <p:attrNameLst>
                                          <p:attrName>ppt_h</p:attrName>
                                        </p:attrNameLst>
                                      </p:cBhvr>
                                      <p:tavLst>
                                        <p:tav tm="0">
                                          <p:val>
                                            <p:fltVal val="0"/>
                                          </p:val>
                                        </p:tav>
                                        <p:tav tm="100000">
                                          <p:val>
                                            <p:strVal val="#ppt_h"/>
                                          </p:val>
                                        </p:tav>
                                      </p:tavLst>
                                    </p:anim>
                                    <p:animEffect transition="in" filter="fade">
                                      <p:cBhvr>
                                        <p:cTn id="21" dur="75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728774-D342-636E-E5D1-81A3F85D27C7}"/>
              </a:ext>
            </a:extLst>
          </p:cNvPr>
          <p:cNvSpPr>
            <a:spLocks noGrp="1"/>
          </p:cNvSpPr>
          <p:nvPr>
            <p:ph type="title"/>
          </p:nvPr>
        </p:nvSpPr>
        <p:spPr>
          <a:xfrm>
            <a:off x="1209472" y="358625"/>
            <a:ext cx="10515600" cy="1325563"/>
          </a:xfrm>
        </p:spPr>
        <p:txBody>
          <a:bodyPr/>
          <a:lstStyle/>
          <a:p>
            <a:r>
              <a:rPr lang="de-DE" b="1" dirty="0"/>
              <a:t>Relativierung des georgischen Angriffskriegs?  </a:t>
            </a:r>
          </a:p>
        </p:txBody>
      </p:sp>
      <p:pic>
        <p:nvPicPr>
          <p:cNvPr id="4" name="Inhaltsplatzhalter 3">
            <a:extLst>
              <a:ext uri="{FF2B5EF4-FFF2-40B4-BE49-F238E27FC236}">
                <a16:creationId xmlns:a16="http://schemas.microsoft.com/office/drawing/2014/main" id="{3526B347-7C13-C86C-51A9-2842C82AEA68}"/>
              </a:ext>
            </a:extLst>
          </p:cNvPr>
          <p:cNvPicPr>
            <a:picLocks noGrp="1" noChangeAspect="1"/>
          </p:cNvPicPr>
          <p:nvPr>
            <p:ph idx="1"/>
          </p:nvPr>
        </p:nvPicPr>
        <p:blipFill>
          <a:blip r:embed="rId2"/>
          <a:stretch>
            <a:fillRect/>
          </a:stretch>
        </p:blipFill>
        <p:spPr>
          <a:xfrm>
            <a:off x="194553" y="2256818"/>
            <a:ext cx="12014407" cy="3501957"/>
          </a:xfrm>
          <a:prstGeom prst="rect">
            <a:avLst/>
          </a:prstGeom>
        </p:spPr>
      </p:pic>
      <p:sp>
        <p:nvSpPr>
          <p:cNvPr id="5" name="Rechteck 4">
            <a:extLst>
              <a:ext uri="{FF2B5EF4-FFF2-40B4-BE49-F238E27FC236}">
                <a16:creationId xmlns:a16="http://schemas.microsoft.com/office/drawing/2014/main" id="{C0CAE8E1-0308-9C37-F0D3-3FD4B80F14A3}"/>
              </a:ext>
            </a:extLst>
          </p:cNvPr>
          <p:cNvSpPr/>
          <p:nvPr/>
        </p:nvSpPr>
        <p:spPr>
          <a:xfrm>
            <a:off x="11258145" y="5243208"/>
            <a:ext cx="933855" cy="3891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2AE62D6F-D019-4ADD-F998-9CF3A78CC9D0}"/>
              </a:ext>
            </a:extLst>
          </p:cNvPr>
          <p:cNvSpPr/>
          <p:nvPr/>
        </p:nvSpPr>
        <p:spPr>
          <a:xfrm>
            <a:off x="194553" y="3550597"/>
            <a:ext cx="9445558" cy="457200"/>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AACBA487-3FAF-9792-695E-45178A90F86A}"/>
              </a:ext>
            </a:extLst>
          </p:cNvPr>
          <p:cNvSpPr/>
          <p:nvPr/>
        </p:nvSpPr>
        <p:spPr>
          <a:xfrm>
            <a:off x="2704289" y="4143983"/>
            <a:ext cx="5787958" cy="437745"/>
          </a:xfrm>
          <a:prstGeom prst="rect">
            <a:avLst/>
          </a:prstGeom>
          <a:solidFill>
            <a:srgbClr val="FF0000">
              <a:alpha val="5418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71CA902-047D-37C5-46C7-9BA0B977BAE1}"/>
              </a:ext>
            </a:extLst>
          </p:cNvPr>
          <p:cNvSpPr/>
          <p:nvPr/>
        </p:nvSpPr>
        <p:spPr>
          <a:xfrm>
            <a:off x="194553" y="5243208"/>
            <a:ext cx="7558392" cy="389107"/>
          </a:xfrm>
          <a:prstGeom prst="rect">
            <a:avLst/>
          </a:prstGeom>
          <a:solidFill>
            <a:srgbClr val="FF0000">
              <a:alpha val="3830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B25D707E-2547-FF8C-FF5C-1D99E66455E9}"/>
              </a:ext>
            </a:extLst>
          </p:cNvPr>
          <p:cNvSpPr/>
          <p:nvPr/>
        </p:nvSpPr>
        <p:spPr>
          <a:xfrm>
            <a:off x="8356061" y="5243208"/>
            <a:ext cx="2743200" cy="38910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20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4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0-#ppt_w/2"/>
                                          </p:val>
                                        </p:tav>
                                        <p:tav tm="100000">
                                          <p:val>
                                            <p:strVal val="#ppt_x"/>
                                          </p:val>
                                        </p:tav>
                                      </p:tavLst>
                                    </p:anim>
                                    <p:anim calcmode="lin" valueType="num">
                                      <p:cBhvr additive="base">
                                        <p:cTn id="4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F25FA-677B-EC32-B069-C535A081E93C}"/>
              </a:ext>
            </a:extLst>
          </p:cNvPr>
          <p:cNvSpPr>
            <a:spLocks noGrp="1"/>
          </p:cNvSpPr>
          <p:nvPr>
            <p:ph type="title"/>
          </p:nvPr>
        </p:nvSpPr>
        <p:spPr>
          <a:xfrm>
            <a:off x="1003570" y="2349568"/>
            <a:ext cx="10515600" cy="1325563"/>
          </a:xfrm>
        </p:spPr>
        <p:txBody>
          <a:bodyPr>
            <a:noAutofit/>
          </a:bodyPr>
          <a:lstStyle/>
          <a:p>
            <a:pPr algn="ctr"/>
            <a:br>
              <a:rPr lang="de-DE" sz="4800" b="1" dirty="0">
                <a:latin typeface="Arial" panose="020B0604020202020204" pitchFamily="34" charset="0"/>
                <a:cs typeface="Arial" panose="020B0604020202020204" pitchFamily="34" charset="0"/>
              </a:rPr>
            </a:br>
            <a:r>
              <a:rPr lang="de-DE" sz="4800" b="1" dirty="0">
                <a:latin typeface="Arial" panose="020B0604020202020204" pitchFamily="34" charset="0"/>
                <a:cs typeface="Arial" panose="020B0604020202020204" pitchFamily="34" charset="0"/>
              </a:rPr>
              <a:t>2. </a:t>
            </a:r>
            <a:br>
              <a:rPr lang="de-DE" sz="4800" b="1" dirty="0">
                <a:latin typeface="Arial" panose="020B0604020202020204" pitchFamily="34" charset="0"/>
                <a:cs typeface="Arial" panose="020B0604020202020204" pitchFamily="34" charset="0"/>
              </a:rPr>
            </a:br>
            <a:r>
              <a:rPr lang="de-DE" sz="4800" b="1" dirty="0">
                <a:latin typeface="Arial" panose="020B0604020202020204" pitchFamily="34" charset="0"/>
                <a:cs typeface="Arial" panose="020B0604020202020204" pitchFamily="34" charset="0"/>
              </a:rPr>
              <a:t>Zur Anatomie des Ukraine-Krieges </a:t>
            </a:r>
            <a:br>
              <a:rPr lang="de-DE" sz="4800" b="1" dirty="0">
                <a:latin typeface="Arial" panose="020B0604020202020204" pitchFamily="34" charset="0"/>
                <a:cs typeface="Arial" panose="020B0604020202020204" pitchFamily="34" charset="0"/>
              </a:rPr>
            </a:br>
            <a:endParaRPr lang="de-DE" sz="4800" dirty="0"/>
          </a:p>
        </p:txBody>
      </p:sp>
    </p:spTree>
    <p:extLst>
      <p:ext uri="{BB962C8B-B14F-4D97-AF65-F5344CB8AC3E}">
        <p14:creationId xmlns:p14="http://schemas.microsoft.com/office/powerpoint/2010/main" val="302057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89000"/>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0AA0E-4E1E-2341-AF03-75DF8796789E}"/>
              </a:ext>
            </a:extLst>
          </p:cNvPr>
          <p:cNvSpPr>
            <a:spLocks noGrp="1"/>
          </p:cNvSpPr>
          <p:nvPr>
            <p:ph type="title"/>
          </p:nvPr>
        </p:nvSpPr>
        <p:spPr>
          <a:xfrm>
            <a:off x="838200" y="-181629"/>
            <a:ext cx="10515600" cy="1325563"/>
          </a:xfrm>
        </p:spPr>
        <p:txBody>
          <a:bodyPr>
            <a:normAutofit/>
          </a:bodyPr>
          <a:lstStyle/>
          <a:p>
            <a:pPr algn="ctr"/>
            <a:r>
              <a:rPr lang="de-DE" sz="6000" b="1" dirty="0">
                <a:solidFill>
                  <a:schemeClr val="bg1"/>
                </a:solidFill>
                <a:latin typeface="Arial" panose="020B0604020202020204" pitchFamily="34" charset="0"/>
                <a:cs typeface="Arial" panose="020B0604020202020204" pitchFamily="34" charset="0"/>
              </a:rPr>
              <a:t>Ausgangsthese</a:t>
            </a:r>
          </a:p>
        </p:txBody>
      </p:sp>
      <p:sp>
        <p:nvSpPr>
          <p:cNvPr id="3" name="Inhaltsplatzhalter 2">
            <a:extLst>
              <a:ext uri="{FF2B5EF4-FFF2-40B4-BE49-F238E27FC236}">
                <a16:creationId xmlns:a16="http://schemas.microsoft.com/office/drawing/2014/main" id="{B5D10EB2-98D9-F14B-88B6-F8A017CEE358}"/>
              </a:ext>
            </a:extLst>
          </p:cNvPr>
          <p:cNvSpPr>
            <a:spLocks noGrp="1"/>
          </p:cNvSpPr>
          <p:nvPr>
            <p:ph idx="1"/>
          </p:nvPr>
        </p:nvSpPr>
        <p:spPr>
          <a:xfrm>
            <a:off x="385714" y="1284825"/>
            <a:ext cx="11284670" cy="1919777"/>
          </a:xfrm>
        </p:spPr>
        <p:txBody>
          <a:bodyPr>
            <a:normAutofit fontScale="92500" lnSpcReduction="20000"/>
          </a:bodyPr>
          <a:lstStyle/>
          <a:p>
            <a:pPr marL="0" indent="0" algn="ctr">
              <a:buNone/>
            </a:pPr>
            <a:r>
              <a:rPr lang="de-DE" sz="5200" b="1" dirty="0">
                <a:solidFill>
                  <a:schemeClr val="bg1"/>
                </a:solidFill>
              </a:rPr>
              <a:t>Im Ukraine-Krieg </a:t>
            </a:r>
            <a:br>
              <a:rPr lang="de-DE" sz="5200" b="1" dirty="0">
                <a:solidFill>
                  <a:schemeClr val="bg1"/>
                </a:solidFill>
              </a:rPr>
            </a:br>
            <a:r>
              <a:rPr lang="de-DE" sz="5200" b="1" dirty="0">
                <a:solidFill>
                  <a:schemeClr val="bg1"/>
                </a:solidFill>
              </a:rPr>
              <a:t>kreuzen, überlagern und amalgamieren  </a:t>
            </a:r>
          </a:p>
          <a:p>
            <a:pPr marL="0" indent="0" algn="ctr">
              <a:buNone/>
            </a:pPr>
            <a:r>
              <a:rPr lang="de-DE" sz="5200" b="1" dirty="0">
                <a:solidFill>
                  <a:schemeClr val="bg1"/>
                </a:solidFill>
              </a:rPr>
              <a:t>sich zwei Konflikttypen:</a:t>
            </a:r>
          </a:p>
          <a:p>
            <a:pPr marL="0" indent="0">
              <a:buNone/>
            </a:pPr>
            <a:endParaRPr lang="de-DE" dirty="0"/>
          </a:p>
        </p:txBody>
      </p:sp>
      <p:sp>
        <p:nvSpPr>
          <p:cNvPr id="4" name="Legende mit Pfeil nach rechts 3">
            <a:extLst>
              <a:ext uri="{FF2B5EF4-FFF2-40B4-BE49-F238E27FC236}">
                <a16:creationId xmlns:a16="http://schemas.microsoft.com/office/drawing/2014/main" id="{1EE416AE-C61E-884B-A465-5EC15365AB12}"/>
              </a:ext>
            </a:extLst>
          </p:cNvPr>
          <p:cNvSpPr/>
          <p:nvPr/>
        </p:nvSpPr>
        <p:spPr>
          <a:xfrm>
            <a:off x="806502" y="3429000"/>
            <a:ext cx="3452461" cy="3031800"/>
          </a:xfrm>
          <a:prstGeom prst="righ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Legende mit Pfeil nach rechts 4">
            <a:extLst>
              <a:ext uri="{FF2B5EF4-FFF2-40B4-BE49-F238E27FC236}">
                <a16:creationId xmlns:a16="http://schemas.microsoft.com/office/drawing/2014/main" id="{2E3E0BF5-5FFC-C848-9840-A30E58C118C7}"/>
              </a:ext>
            </a:extLst>
          </p:cNvPr>
          <p:cNvSpPr/>
          <p:nvPr/>
        </p:nvSpPr>
        <p:spPr>
          <a:xfrm rot="10800000">
            <a:off x="7675858" y="3428998"/>
            <a:ext cx="3677941" cy="3031801"/>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ewitterblitz 5">
            <a:extLst>
              <a:ext uri="{FF2B5EF4-FFF2-40B4-BE49-F238E27FC236}">
                <a16:creationId xmlns:a16="http://schemas.microsoft.com/office/drawing/2014/main" id="{B7C66192-854B-CC4C-A5BE-B35CA6B60DB4}"/>
              </a:ext>
            </a:extLst>
          </p:cNvPr>
          <p:cNvSpPr/>
          <p:nvPr/>
        </p:nvSpPr>
        <p:spPr>
          <a:xfrm>
            <a:off x="4480578" y="3362446"/>
            <a:ext cx="3452461" cy="3221561"/>
          </a:xfrm>
          <a:prstGeom prst="lightningBolt">
            <a:avLst/>
          </a:prstGeom>
          <a:solidFill>
            <a:srgbClr val="FFFF00"/>
          </a:solid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85AE6AAB-0B22-854D-B06F-52D3B95E1E16}"/>
              </a:ext>
            </a:extLst>
          </p:cNvPr>
          <p:cNvSpPr txBox="1"/>
          <p:nvPr/>
        </p:nvSpPr>
        <p:spPr>
          <a:xfrm>
            <a:off x="5684875" y="4577723"/>
            <a:ext cx="1043865" cy="584775"/>
          </a:xfrm>
          <a:prstGeom prst="rect">
            <a:avLst/>
          </a:prstGeom>
          <a:noFill/>
        </p:spPr>
        <p:txBody>
          <a:bodyPr wrap="square" rtlCol="0">
            <a:spAutoFit/>
          </a:bodyPr>
          <a:lstStyle/>
          <a:p>
            <a:r>
              <a:rPr lang="de-DE" sz="3200" b="1" dirty="0"/>
              <a:t>Krieg</a:t>
            </a:r>
          </a:p>
        </p:txBody>
      </p:sp>
      <p:sp>
        <p:nvSpPr>
          <p:cNvPr id="8" name="Textfeld 7">
            <a:extLst>
              <a:ext uri="{FF2B5EF4-FFF2-40B4-BE49-F238E27FC236}">
                <a16:creationId xmlns:a16="http://schemas.microsoft.com/office/drawing/2014/main" id="{B07FCF37-6F92-2F46-B995-094E53D5E3AB}"/>
              </a:ext>
            </a:extLst>
          </p:cNvPr>
          <p:cNvSpPr txBox="1"/>
          <p:nvPr/>
        </p:nvSpPr>
        <p:spPr>
          <a:xfrm>
            <a:off x="806502" y="3606071"/>
            <a:ext cx="2269106" cy="2677656"/>
          </a:xfrm>
          <a:prstGeom prst="rect">
            <a:avLst/>
          </a:prstGeom>
          <a:noFill/>
        </p:spPr>
        <p:txBody>
          <a:bodyPr wrap="square" rtlCol="0">
            <a:spAutoFit/>
          </a:bodyPr>
          <a:lstStyle/>
          <a:p>
            <a:pPr algn="ctr"/>
            <a:r>
              <a:rPr lang="de-DE" sz="2400" b="1" dirty="0">
                <a:solidFill>
                  <a:schemeClr val="bg1"/>
                </a:solidFill>
              </a:rPr>
              <a:t>Geopolitischer</a:t>
            </a:r>
          </a:p>
          <a:p>
            <a:pPr algn="ctr"/>
            <a:r>
              <a:rPr lang="de-DE" sz="2400" b="1" dirty="0">
                <a:solidFill>
                  <a:schemeClr val="bg1"/>
                </a:solidFill>
              </a:rPr>
              <a:t>Konflikt:</a:t>
            </a:r>
          </a:p>
          <a:p>
            <a:pPr algn="ctr"/>
            <a:r>
              <a:rPr lang="de-DE" sz="2400" b="1" dirty="0">
                <a:solidFill>
                  <a:schemeClr val="bg1"/>
                </a:solidFill>
              </a:rPr>
              <a:t>Multipolare</a:t>
            </a:r>
          </a:p>
          <a:p>
            <a:pPr algn="ctr"/>
            <a:r>
              <a:rPr lang="de-DE" sz="2400" b="1" dirty="0">
                <a:solidFill>
                  <a:schemeClr val="bg1"/>
                </a:solidFill>
              </a:rPr>
              <a:t>Weltordnung </a:t>
            </a:r>
            <a:br>
              <a:rPr lang="de-DE" sz="2400" b="1" dirty="0">
                <a:solidFill>
                  <a:schemeClr val="bg1"/>
                </a:solidFill>
              </a:rPr>
            </a:br>
            <a:r>
              <a:rPr lang="de-DE" sz="2400" b="1" dirty="0">
                <a:solidFill>
                  <a:schemeClr val="bg1"/>
                </a:solidFill>
              </a:rPr>
              <a:t>vs.</a:t>
            </a:r>
          </a:p>
          <a:p>
            <a:pPr algn="ctr"/>
            <a:r>
              <a:rPr lang="de-DE" sz="2400" b="1" dirty="0">
                <a:solidFill>
                  <a:schemeClr val="bg1"/>
                </a:solidFill>
              </a:rPr>
              <a:t>US-Hegemonie/</a:t>
            </a:r>
          </a:p>
          <a:p>
            <a:pPr algn="ctr"/>
            <a:r>
              <a:rPr lang="de-DE" sz="2400" b="1" dirty="0">
                <a:solidFill>
                  <a:schemeClr val="bg1"/>
                </a:solidFill>
              </a:rPr>
              <a:t>Westen</a:t>
            </a:r>
          </a:p>
        </p:txBody>
      </p:sp>
      <p:sp>
        <p:nvSpPr>
          <p:cNvPr id="9" name="Textfeld 8">
            <a:extLst>
              <a:ext uri="{FF2B5EF4-FFF2-40B4-BE49-F238E27FC236}">
                <a16:creationId xmlns:a16="http://schemas.microsoft.com/office/drawing/2014/main" id="{B6319827-F755-574C-8040-B41E40187311}"/>
              </a:ext>
            </a:extLst>
          </p:cNvPr>
          <p:cNvSpPr txBox="1"/>
          <p:nvPr/>
        </p:nvSpPr>
        <p:spPr>
          <a:xfrm>
            <a:off x="8999589" y="3480364"/>
            <a:ext cx="2354210" cy="3046988"/>
          </a:xfrm>
          <a:prstGeom prst="rect">
            <a:avLst/>
          </a:prstGeom>
          <a:noFill/>
        </p:spPr>
        <p:txBody>
          <a:bodyPr wrap="square" rtlCol="0">
            <a:spAutoFit/>
          </a:bodyPr>
          <a:lstStyle/>
          <a:p>
            <a:pPr algn="ctr"/>
            <a:r>
              <a:rPr lang="de-DE" sz="2400" b="1" dirty="0">
                <a:solidFill>
                  <a:schemeClr val="bg1"/>
                </a:solidFill>
              </a:rPr>
              <a:t>Spezifische Eskalations-geschichte</a:t>
            </a:r>
          </a:p>
          <a:p>
            <a:pPr algn="ctr"/>
            <a:r>
              <a:rPr lang="de-DE" sz="2400" b="1" dirty="0">
                <a:solidFill>
                  <a:schemeClr val="bg1"/>
                </a:solidFill>
              </a:rPr>
              <a:t>aus post-</a:t>
            </a:r>
          </a:p>
          <a:p>
            <a:pPr algn="ctr"/>
            <a:r>
              <a:rPr lang="de-DE" sz="2400" b="1" dirty="0">
                <a:solidFill>
                  <a:schemeClr val="bg1"/>
                </a:solidFill>
              </a:rPr>
              <a:t>sowjetischem </a:t>
            </a:r>
          </a:p>
          <a:p>
            <a:pPr algn="ctr"/>
            <a:r>
              <a:rPr lang="de-DE" sz="2400" b="1" dirty="0">
                <a:solidFill>
                  <a:schemeClr val="bg1"/>
                </a:solidFill>
              </a:rPr>
              <a:t>Verhältnis </a:t>
            </a:r>
          </a:p>
          <a:p>
            <a:pPr algn="ctr"/>
            <a:r>
              <a:rPr lang="de-DE" sz="2400" b="1" dirty="0">
                <a:solidFill>
                  <a:schemeClr val="bg1"/>
                </a:solidFill>
              </a:rPr>
              <a:t>Russland- </a:t>
            </a:r>
            <a:br>
              <a:rPr lang="de-DE" sz="2400" b="1" dirty="0">
                <a:solidFill>
                  <a:schemeClr val="bg1"/>
                </a:solidFill>
              </a:rPr>
            </a:br>
            <a:r>
              <a:rPr lang="de-DE" sz="2400" b="1" dirty="0">
                <a:solidFill>
                  <a:schemeClr val="bg1"/>
                </a:solidFill>
              </a:rPr>
              <a:t>Ukraine </a:t>
            </a:r>
          </a:p>
        </p:txBody>
      </p:sp>
    </p:spTree>
    <p:extLst>
      <p:ext uri="{BB962C8B-B14F-4D97-AF65-F5344CB8AC3E}">
        <p14:creationId xmlns:p14="http://schemas.microsoft.com/office/powerpoint/2010/main" val="17074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500" fill="hold"/>
                                        <p:tgtEl>
                                          <p:spTgt spid="4"/>
                                        </p:tgtEl>
                                        <p:attrNameLst>
                                          <p:attrName>ppt_w</p:attrName>
                                        </p:attrNameLst>
                                      </p:cBhvr>
                                      <p:tavLst>
                                        <p:tav tm="0">
                                          <p:val>
                                            <p:fltVal val="0"/>
                                          </p:val>
                                        </p:tav>
                                        <p:tav tm="100000">
                                          <p:val>
                                            <p:strVal val="#ppt_w"/>
                                          </p:val>
                                        </p:tav>
                                      </p:tavLst>
                                    </p:anim>
                                    <p:anim calcmode="lin" valueType="num">
                                      <p:cBhvr>
                                        <p:cTn id="23" dur="1500" fill="hold"/>
                                        <p:tgtEl>
                                          <p:spTgt spid="4"/>
                                        </p:tgtEl>
                                        <p:attrNameLst>
                                          <p:attrName>ppt_h</p:attrName>
                                        </p:attrNameLst>
                                      </p:cBhvr>
                                      <p:tavLst>
                                        <p:tav tm="0">
                                          <p:val>
                                            <p:fltVal val="0"/>
                                          </p:val>
                                        </p:tav>
                                        <p:tav tm="100000">
                                          <p:val>
                                            <p:strVal val="#ppt_h"/>
                                          </p:val>
                                        </p:tav>
                                      </p:tavLst>
                                    </p:anim>
                                    <p:animEffect transition="in" filter="fade">
                                      <p:cBhvr>
                                        <p:cTn id="24" dur="1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500" fill="hold"/>
                                        <p:tgtEl>
                                          <p:spTgt spid="9"/>
                                        </p:tgtEl>
                                        <p:attrNameLst>
                                          <p:attrName>ppt_w</p:attrName>
                                        </p:attrNameLst>
                                      </p:cBhvr>
                                      <p:tavLst>
                                        <p:tav tm="0">
                                          <p:val>
                                            <p:fltVal val="0"/>
                                          </p:val>
                                        </p:tav>
                                        <p:tav tm="100000">
                                          <p:val>
                                            <p:strVal val="#ppt_w"/>
                                          </p:val>
                                        </p:tav>
                                      </p:tavLst>
                                    </p:anim>
                                    <p:anim calcmode="lin" valueType="num">
                                      <p:cBhvr>
                                        <p:cTn id="30" dur="1500" fill="hold"/>
                                        <p:tgtEl>
                                          <p:spTgt spid="9"/>
                                        </p:tgtEl>
                                        <p:attrNameLst>
                                          <p:attrName>ppt_h</p:attrName>
                                        </p:attrNameLst>
                                      </p:cBhvr>
                                      <p:tavLst>
                                        <p:tav tm="0">
                                          <p:val>
                                            <p:fltVal val="0"/>
                                          </p:val>
                                        </p:tav>
                                        <p:tav tm="100000">
                                          <p:val>
                                            <p:strVal val="#ppt_h"/>
                                          </p:val>
                                        </p:tav>
                                      </p:tavLst>
                                    </p:anim>
                                    <p:animEffect transition="in" filter="fade">
                                      <p:cBhvr>
                                        <p:cTn id="31" dur="1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500" fill="hold"/>
                                        <p:tgtEl>
                                          <p:spTgt spid="5"/>
                                        </p:tgtEl>
                                        <p:attrNameLst>
                                          <p:attrName>ppt_w</p:attrName>
                                        </p:attrNameLst>
                                      </p:cBhvr>
                                      <p:tavLst>
                                        <p:tav tm="0">
                                          <p:val>
                                            <p:fltVal val="0"/>
                                          </p:val>
                                        </p:tav>
                                        <p:tav tm="100000">
                                          <p:val>
                                            <p:strVal val="#ppt_w"/>
                                          </p:val>
                                        </p:tav>
                                      </p:tavLst>
                                    </p:anim>
                                    <p:anim calcmode="lin" valueType="num">
                                      <p:cBhvr>
                                        <p:cTn id="35" dur="1500" fill="hold"/>
                                        <p:tgtEl>
                                          <p:spTgt spid="5"/>
                                        </p:tgtEl>
                                        <p:attrNameLst>
                                          <p:attrName>ppt_h</p:attrName>
                                        </p:attrNameLst>
                                      </p:cBhvr>
                                      <p:tavLst>
                                        <p:tav tm="0">
                                          <p:val>
                                            <p:fltVal val="0"/>
                                          </p:val>
                                        </p:tav>
                                        <p:tav tm="100000">
                                          <p:val>
                                            <p:strVal val="#ppt_h"/>
                                          </p:val>
                                        </p:tav>
                                      </p:tavLst>
                                    </p:anim>
                                    <p:animEffect transition="in" filter="fade">
                                      <p:cBhvr>
                                        <p:cTn id="36" dur="1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61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82D296-9FFD-3E20-FCCC-357C7CD4432B}"/>
              </a:ext>
            </a:extLst>
          </p:cNvPr>
          <p:cNvSpPr>
            <a:spLocks noGrp="1"/>
          </p:cNvSpPr>
          <p:nvPr>
            <p:ph type="title"/>
          </p:nvPr>
        </p:nvSpPr>
        <p:spPr>
          <a:xfrm>
            <a:off x="916021" y="-160169"/>
            <a:ext cx="10515600" cy="1325563"/>
          </a:xfrm>
        </p:spPr>
        <p:txBody>
          <a:bodyPr/>
          <a:lstStyle/>
          <a:p>
            <a:r>
              <a:rPr lang="de-DE" b="1" dirty="0"/>
              <a:t>Erbe des chaotischen Zerfalls der UdSSR</a:t>
            </a:r>
          </a:p>
        </p:txBody>
      </p:sp>
      <p:sp>
        <p:nvSpPr>
          <p:cNvPr id="3" name="Inhaltsplatzhalter 2">
            <a:extLst>
              <a:ext uri="{FF2B5EF4-FFF2-40B4-BE49-F238E27FC236}">
                <a16:creationId xmlns:a16="http://schemas.microsoft.com/office/drawing/2014/main" id="{11B688FE-DAAF-8C35-C8FA-A7E936122BB3}"/>
              </a:ext>
            </a:extLst>
          </p:cNvPr>
          <p:cNvSpPr>
            <a:spLocks noGrp="1"/>
          </p:cNvSpPr>
          <p:nvPr>
            <p:ph idx="1"/>
          </p:nvPr>
        </p:nvSpPr>
        <p:spPr>
          <a:xfrm>
            <a:off x="625002" y="1485158"/>
            <a:ext cx="10941996" cy="5042102"/>
          </a:xfrm>
        </p:spPr>
        <p:txBody>
          <a:bodyPr>
            <a:normAutofit fontScale="92500" lnSpcReduction="10000"/>
          </a:bodyPr>
          <a:lstStyle/>
          <a:p>
            <a:r>
              <a:rPr lang="de-DE" sz="3600" b="1" dirty="0"/>
              <a:t>Minderheitenproblematik</a:t>
            </a:r>
          </a:p>
          <a:p>
            <a:endParaRPr lang="de-DE" sz="3600" b="1" dirty="0"/>
          </a:p>
          <a:p>
            <a:r>
              <a:rPr lang="de-DE" sz="3600" b="1" dirty="0"/>
              <a:t>Religiöse </a:t>
            </a:r>
          </a:p>
          <a:p>
            <a:endParaRPr lang="de-DE" sz="3600" b="1" dirty="0"/>
          </a:p>
          <a:p>
            <a:r>
              <a:rPr lang="de-DE" sz="3600" b="1" dirty="0"/>
              <a:t>Sprachenproblem</a:t>
            </a:r>
          </a:p>
          <a:p>
            <a:endParaRPr lang="de-DE" sz="3600" b="1" dirty="0"/>
          </a:p>
          <a:p>
            <a:r>
              <a:rPr lang="de-DE" sz="3600" b="1" dirty="0"/>
              <a:t>Grenzstreitigkeiten</a:t>
            </a:r>
          </a:p>
          <a:p>
            <a:endParaRPr lang="de-DE" sz="3600" b="1" dirty="0"/>
          </a:p>
          <a:p>
            <a:r>
              <a:rPr lang="de-DE" sz="3600" b="1" dirty="0"/>
              <a:t>Nationalismus, Geschichtsrevisionismus  &amp; Identitätspolitik</a:t>
            </a:r>
          </a:p>
        </p:txBody>
      </p:sp>
    </p:spTree>
    <p:extLst>
      <p:ext uri="{BB962C8B-B14F-4D97-AF65-F5344CB8AC3E}">
        <p14:creationId xmlns:p14="http://schemas.microsoft.com/office/powerpoint/2010/main" val="19878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1351"/>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E736B-09D7-9146-ABD3-1D84D19FCD47}"/>
              </a:ext>
            </a:extLst>
          </p:cNvPr>
          <p:cNvSpPr>
            <a:spLocks noGrp="1"/>
          </p:cNvSpPr>
          <p:nvPr>
            <p:ph type="title"/>
          </p:nvPr>
        </p:nvSpPr>
        <p:spPr>
          <a:xfrm>
            <a:off x="1147689" y="-379828"/>
            <a:ext cx="10515600" cy="1325563"/>
          </a:xfrm>
        </p:spPr>
        <p:txBody>
          <a:bodyPr>
            <a:normAutofit/>
          </a:bodyPr>
          <a:lstStyle/>
          <a:p>
            <a:r>
              <a:rPr lang="de-DE" sz="3200" b="1" dirty="0">
                <a:latin typeface="Arial" panose="020B0604020202020204" pitchFamily="34" charset="0"/>
                <a:cs typeface="Arial" panose="020B0604020202020204" pitchFamily="34" charset="0"/>
              </a:rPr>
              <a:t>Stetige Eskalation und Zuspitzungen ab 2014</a:t>
            </a:r>
            <a:endParaRPr lang="de-DE" sz="3200" dirty="0"/>
          </a:p>
        </p:txBody>
      </p:sp>
      <p:sp>
        <p:nvSpPr>
          <p:cNvPr id="3" name="Inhaltsplatzhalter 2">
            <a:extLst>
              <a:ext uri="{FF2B5EF4-FFF2-40B4-BE49-F238E27FC236}">
                <a16:creationId xmlns:a16="http://schemas.microsoft.com/office/drawing/2014/main" id="{DDFF826E-B037-B745-B956-A08E8842CAD5}"/>
              </a:ext>
            </a:extLst>
          </p:cNvPr>
          <p:cNvSpPr>
            <a:spLocks noGrp="1"/>
          </p:cNvSpPr>
          <p:nvPr>
            <p:ph idx="1"/>
          </p:nvPr>
        </p:nvSpPr>
        <p:spPr>
          <a:xfrm>
            <a:off x="9321" y="703338"/>
            <a:ext cx="5295313" cy="6513342"/>
          </a:xfrm>
          <a:solidFill>
            <a:srgbClr val="92D050">
              <a:alpha val="37000"/>
            </a:srgbClr>
          </a:solidFill>
        </p:spPr>
        <p:txBody>
          <a:bodyPr>
            <a:normAutofit lnSpcReduction="10000"/>
          </a:bodyPr>
          <a:lstStyle/>
          <a:p>
            <a:pPr>
              <a:spcBef>
                <a:spcPts val="2800"/>
              </a:spcBef>
            </a:pPr>
            <a:r>
              <a:rPr lang="de-DE" sz="2400" b="1" dirty="0">
                <a:latin typeface="Arial" panose="020B0604020202020204" pitchFamily="34" charset="0"/>
                <a:cs typeface="Arial" panose="020B0604020202020204" pitchFamily="34" charset="0"/>
              </a:rPr>
              <a:t>Assoziierungsvertrag EU</a:t>
            </a:r>
          </a:p>
          <a:p>
            <a:pPr>
              <a:spcBef>
                <a:spcPts val="2800"/>
              </a:spcBef>
            </a:pPr>
            <a:r>
              <a:rPr lang="de-DE" sz="2400" b="1" dirty="0" err="1">
                <a:latin typeface="Arial" panose="020B0604020202020204" pitchFamily="34" charset="0"/>
                <a:cs typeface="Arial" panose="020B0604020202020204" pitchFamily="34" charset="0"/>
              </a:rPr>
              <a:t>Maidan</a:t>
            </a:r>
            <a:r>
              <a:rPr lang="de-DE" sz="2400" b="1" dirty="0">
                <a:latin typeface="Arial" panose="020B0604020202020204" pitchFamily="34" charset="0"/>
                <a:cs typeface="Arial" panose="020B0604020202020204" pitchFamily="34" charset="0"/>
              </a:rPr>
              <a:t>, und </a:t>
            </a:r>
            <a:r>
              <a:rPr lang="de-DE" sz="2400" b="1" dirty="0" err="1">
                <a:latin typeface="Arial" panose="020B0604020202020204" pitchFamily="34" charset="0"/>
                <a:cs typeface="Arial" panose="020B0604020202020204" pitchFamily="34" charset="0"/>
              </a:rPr>
              <a:t>geopol</a:t>
            </a:r>
            <a:r>
              <a:rPr lang="de-DE" sz="2400" b="1" dirty="0">
                <a:latin typeface="Arial" panose="020B0604020202020204" pitchFamily="34" charset="0"/>
                <a:cs typeface="Arial" panose="020B0604020202020204" pitchFamily="34" charset="0"/>
              </a:rPr>
              <a:t>. Nutzung</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Sturz </a:t>
            </a:r>
            <a:r>
              <a:rPr lang="de-DE" sz="2400" b="1" dirty="0" err="1">
                <a:latin typeface="Arial" panose="020B0604020202020204" pitchFamily="34" charset="0"/>
                <a:cs typeface="Arial" panose="020B0604020202020204" pitchFamily="34" charset="0"/>
              </a:rPr>
              <a:t>Janukowitschs</a:t>
            </a:r>
            <a:r>
              <a:rPr lang="de-DE" sz="2400" b="1" dirty="0">
                <a:latin typeface="Arial" panose="020B0604020202020204" pitchFamily="34" charset="0"/>
                <a:cs typeface="Arial" panose="020B0604020202020204" pitchFamily="34" charset="0"/>
              </a:rPr>
              <a:t> </a:t>
            </a:r>
          </a:p>
          <a:p>
            <a:pPr>
              <a:spcBef>
                <a:spcPts val="2800"/>
              </a:spcBef>
            </a:pPr>
            <a:r>
              <a:rPr lang="de-DE" sz="2400" b="1" dirty="0">
                <a:latin typeface="Arial" panose="020B0604020202020204" pitchFamily="34" charset="0"/>
                <a:cs typeface="Arial" panose="020B0604020202020204" pitchFamily="34" charset="0"/>
              </a:rPr>
              <a:t> Militärische Bekämpfung </a:t>
            </a:r>
            <a:r>
              <a:rPr lang="de-DE" sz="2400" b="1" dirty="0" err="1">
                <a:latin typeface="Arial" panose="020B0604020202020204" pitchFamily="34" charset="0"/>
                <a:cs typeface="Arial" panose="020B0604020202020204" pitchFamily="34" charset="0"/>
              </a:rPr>
              <a:t>Donbass</a:t>
            </a: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Niederlage Kiews</a:t>
            </a:r>
          </a:p>
          <a:p>
            <a:pPr>
              <a:spcBef>
                <a:spcPts val="2800"/>
              </a:spcBef>
            </a:pPr>
            <a:r>
              <a:rPr lang="de-DE" sz="2400" b="1" dirty="0">
                <a:latin typeface="Arial" panose="020B0604020202020204" pitchFamily="34" charset="0"/>
                <a:cs typeface="Arial" panose="020B0604020202020204" pitchFamily="34" charset="0"/>
              </a:rPr>
              <a:t>Sanktionswelle gegen Russland</a:t>
            </a:r>
          </a:p>
          <a:p>
            <a:pPr>
              <a:spcBef>
                <a:spcPts val="2800"/>
              </a:spcBef>
            </a:pPr>
            <a:r>
              <a:rPr lang="de-DE" sz="2400" b="1" dirty="0">
                <a:latin typeface="Arial" panose="020B0604020202020204" pitchFamily="34" charset="0"/>
                <a:cs typeface="Arial" panose="020B0604020202020204" pitchFamily="34" charset="0"/>
              </a:rPr>
              <a:t>Low </a:t>
            </a:r>
            <a:r>
              <a:rPr lang="de-DE" sz="2400" b="1" dirty="0" err="1">
                <a:latin typeface="Arial" panose="020B0604020202020204" pitchFamily="34" charset="0"/>
                <a:cs typeface="Arial" panose="020B0604020202020204" pitchFamily="34" charset="0"/>
              </a:rPr>
              <a:t>intensity</a:t>
            </a:r>
            <a:r>
              <a:rPr lang="de-DE" sz="2400" b="1" dirty="0">
                <a:latin typeface="Arial" panose="020B0604020202020204" pitchFamily="34" charset="0"/>
                <a:cs typeface="Arial" panose="020B0604020202020204" pitchFamily="34" charset="0"/>
              </a:rPr>
              <a:t> war im </a:t>
            </a:r>
            <a:r>
              <a:rPr lang="de-DE" sz="2400" b="1" dirty="0" err="1">
                <a:latin typeface="Arial" panose="020B0604020202020204" pitchFamily="34" charset="0"/>
                <a:cs typeface="Arial" panose="020B0604020202020204" pitchFamily="34" charset="0"/>
              </a:rPr>
              <a:t>Donbass</a:t>
            </a: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Blockade von Minsk II</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Aktionsplan Krim/</a:t>
            </a:r>
            <a:r>
              <a:rPr lang="de-DE" sz="2400" b="1" dirty="0" err="1">
                <a:latin typeface="Arial" panose="020B0604020202020204" pitchFamily="34" charset="0"/>
                <a:cs typeface="Arial" panose="020B0604020202020204" pitchFamily="34" charset="0"/>
              </a:rPr>
              <a:t>Donbass</a:t>
            </a:r>
            <a:br>
              <a:rPr lang="de-DE" sz="2400" b="1" dirty="0">
                <a:latin typeface="Arial" panose="020B0604020202020204" pitchFamily="34" charset="0"/>
                <a:cs typeface="Arial" panose="020B0604020202020204" pitchFamily="34" charset="0"/>
              </a:rPr>
            </a:b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Ablehnung durch USA u. Westen</a:t>
            </a:r>
          </a:p>
          <a:p>
            <a:pPr algn="ctr">
              <a:spcBef>
                <a:spcPts val="2800"/>
              </a:spcBef>
            </a:pPr>
            <a:endParaRPr lang="de-DE" sz="2400" b="1" dirty="0">
              <a:latin typeface="Arial" panose="020B0604020202020204" pitchFamily="34" charset="0"/>
              <a:cs typeface="Arial" panose="020B0604020202020204" pitchFamily="34" charset="0"/>
            </a:endParaRPr>
          </a:p>
        </p:txBody>
      </p:sp>
      <p:sp>
        <p:nvSpPr>
          <p:cNvPr id="4" name="Inhaltsplatzhalter 2">
            <a:extLst>
              <a:ext uri="{FF2B5EF4-FFF2-40B4-BE49-F238E27FC236}">
                <a16:creationId xmlns:a16="http://schemas.microsoft.com/office/drawing/2014/main" id="{D7C52A56-EDA5-B14F-989A-7F46EAF542B9}"/>
              </a:ext>
            </a:extLst>
          </p:cNvPr>
          <p:cNvSpPr txBox="1">
            <a:spLocks/>
          </p:cNvSpPr>
          <p:nvPr/>
        </p:nvSpPr>
        <p:spPr>
          <a:xfrm>
            <a:off x="6923018" y="718226"/>
            <a:ext cx="5295313" cy="6168683"/>
          </a:xfrm>
          <a:prstGeom prst="rect">
            <a:avLst/>
          </a:prstGeom>
          <a:solidFill>
            <a:srgbClr val="00B0F0">
              <a:alpha val="33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pPr>
            <a:r>
              <a:rPr lang="de-DE" sz="2400" b="1" dirty="0" err="1">
                <a:latin typeface="Arial" panose="020B0604020202020204" pitchFamily="34" charset="0"/>
                <a:cs typeface="Arial" panose="020B0604020202020204" pitchFamily="34" charset="0"/>
              </a:rPr>
              <a:t>Janukowitschs</a:t>
            </a:r>
            <a:r>
              <a:rPr lang="de-DE" sz="2400" b="1" dirty="0">
                <a:latin typeface="Arial" panose="020B0604020202020204" pitchFamily="34" charset="0"/>
                <a:cs typeface="Arial" panose="020B0604020202020204" pitchFamily="34" charset="0"/>
              </a:rPr>
              <a:t> </a:t>
            </a:r>
            <a:r>
              <a:rPr lang="de-DE" sz="2400" b="1" dirty="0" err="1">
                <a:latin typeface="Arial" panose="020B0604020202020204" pitchFamily="34" charset="0"/>
                <a:cs typeface="Arial" panose="020B0604020202020204" pitchFamily="34" charset="0"/>
              </a:rPr>
              <a:t>Vertragsstop</a:t>
            </a:r>
            <a:r>
              <a:rPr lang="de-DE" sz="2400" b="1" dirty="0">
                <a:latin typeface="Arial" panose="020B0604020202020204" pitchFamily="34" charset="0"/>
                <a:cs typeface="Arial" panose="020B0604020202020204" pitchFamily="34" charset="0"/>
              </a:rPr>
              <a:t> </a:t>
            </a:r>
          </a:p>
          <a:p>
            <a:pPr>
              <a:spcBef>
                <a:spcPts val="2800"/>
              </a:spcBef>
            </a:pPr>
            <a:r>
              <a:rPr lang="de-DE" sz="2400" b="1" dirty="0">
                <a:latin typeface="Arial" panose="020B0604020202020204" pitchFamily="34" charset="0"/>
                <a:cs typeface="Arial" panose="020B0604020202020204" pitchFamily="34" charset="0"/>
              </a:rPr>
              <a:t>Sezession der Krim</a:t>
            </a:r>
          </a:p>
          <a:p>
            <a:pPr>
              <a:spcBef>
                <a:spcPts val="2800"/>
              </a:spcBef>
            </a:pPr>
            <a:r>
              <a:rPr lang="de-DE" sz="2400" b="1" dirty="0">
                <a:latin typeface="Arial" panose="020B0604020202020204" pitchFamily="34" charset="0"/>
                <a:cs typeface="Arial" panose="020B0604020202020204" pitchFamily="34" charset="0"/>
              </a:rPr>
              <a:t>Autonomiebewegung </a:t>
            </a:r>
            <a:r>
              <a:rPr lang="de-DE" sz="2400" b="1" dirty="0" err="1">
                <a:latin typeface="Arial" panose="020B0604020202020204" pitchFamily="34" charset="0"/>
                <a:cs typeface="Arial" panose="020B0604020202020204" pitchFamily="34" charset="0"/>
              </a:rPr>
              <a:t>Donbass</a:t>
            </a: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Militärhilfe Russlands für </a:t>
            </a:r>
            <a:r>
              <a:rPr lang="de-DE" sz="2400" b="1" dirty="0" err="1">
                <a:latin typeface="Arial" panose="020B0604020202020204" pitchFamily="34" charset="0"/>
                <a:cs typeface="Arial" panose="020B0604020202020204" pitchFamily="34" charset="0"/>
              </a:rPr>
              <a:t>Donbass</a:t>
            </a: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Minsk Abkommen</a:t>
            </a:r>
          </a:p>
          <a:p>
            <a:pPr>
              <a:spcBef>
                <a:spcPts val="2800"/>
              </a:spcBef>
            </a:pPr>
            <a:r>
              <a:rPr lang="de-DE" sz="2400" b="1" dirty="0">
                <a:latin typeface="Arial" panose="020B0604020202020204" pitchFamily="34" charset="0"/>
                <a:cs typeface="Arial" panose="020B0604020202020204" pitchFamily="34" charset="0"/>
              </a:rPr>
              <a:t> Low </a:t>
            </a:r>
            <a:r>
              <a:rPr lang="de-DE" sz="2400" b="1" dirty="0" err="1">
                <a:latin typeface="Arial" panose="020B0604020202020204" pitchFamily="34" charset="0"/>
                <a:cs typeface="Arial" panose="020B0604020202020204" pitchFamily="34" charset="0"/>
              </a:rPr>
              <a:t>intensity</a:t>
            </a:r>
            <a:r>
              <a:rPr lang="de-DE" sz="2400" b="1" dirty="0">
                <a:latin typeface="Arial" panose="020B0604020202020204" pitchFamily="34" charset="0"/>
                <a:cs typeface="Arial" panose="020B0604020202020204" pitchFamily="34" charset="0"/>
              </a:rPr>
              <a:t> war im </a:t>
            </a:r>
            <a:r>
              <a:rPr lang="de-DE" sz="2400" b="1" dirty="0" err="1">
                <a:latin typeface="Arial" panose="020B0604020202020204" pitchFamily="34" charset="0"/>
                <a:cs typeface="Arial" panose="020B0604020202020204" pitchFamily="34" charset="0"/>
              </a:rPr>
              <a:t>Donbass</a:t>
            </a:r>
            <a:endParaRPr lang="de-DE" sz="2400" b="1" dirty="0">
              <a:latin typeface="Arial" panose="020B0604020202020204" pitchFamily="34" charset="0"/>
              <a:cs typeface="Arial" panose="020B0604020202020204" pitchFamily="34" charset="0"/>
            </a:endParaRPr>
          </a:p>
          <a:p>
            <a:pPr>
              <a:spcBef>
                <a:spcPts val="2800"/>
              </a:spcBef>
            </a:pPr>
            <a:r>
              <a:rPr lang="de-DE" sz="2400" b="1" dirty="0">
                <a:latin typeface="Arial" panose="020B0604020202020204" pitchFamily="34" charset="0"/>
                <a:cs typeface="Arial" panose="020B0604020202020204" pitchFamily="34" charset="0"/>
              </a:rPr>
              <a:t>Putin Vertragsentwurf Dez 2021</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 Truppenaufmarsch</a:t>
            </a:r>
            <a:endParaRPr lang="de-DE" sz="2400" dirty="0"/>
          </a:p>
        </p:txBody>
      </p:sp>
    </p:spTree>
    <p:extLst>
      <p:ext uri="{BB962C8B-B14F-4D97-AF65-F5344CB8AC3E}">
        <p14:creationId xmlns:p14="http://schemas.microsoft.com/office/powerpoint/2010/main" val="14180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additive="base">
                                        <p:cTn id="6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4">
                                            <p:txEl>
                                              <p:pRg st="5" end="5"/>
                                            </p:txEl>
                                          </p:spTgt>
                                        </p:tgtEl>
                                        <p:attrNameLst>
                                          <p:attrName>style.visibility</p:attrName>
                                        </p:attrNameLst>
                                      </p:cBhvr>
                                      <p:to>
                                        <p:strVal val="visible"/>
                                      </p:to>
                                    </p:set>
                                    <p:anim calcmode="lin" valueType="num">
                                      <p:cBhvr additive="base">
                                        <p:cTn id="73"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additive="base">
                                        <p:cTn id="7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4">
                                            <p:txEl>
                                              <p:pRg st="6" end="6"/>
                                            </p:txEl>
                                          </p:spTgt>
                                        </p:tgtEl>
                                        <p:attrNameLst>
                                          <p:attrName>style.visibility</p:attrName>
                                        </p:attrNameLst>
                                      </p:cBhvr>
                                      <p:to>
                                        <p:strVal val="visible"/>
                                      </p:to>
                                    </p:set>
                                    <p:anim calcmode="lin" valueType="num">
                                      <p:cBhvr additive="base">
                                        <p:cTn id="8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additive="base">
                                        <p:cTn id="9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3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C19A6-6B06-D647-9AC3-9DBAFD9FD310}"/>
              </a:ext>
            </a:extLst>
          </p:cNvPr>
          <p:cNvSpPr>
            <a:spLocks noGrp="1"/>
          </p:cNvSpPr>
          <p:nvPr>
            <p:ph type="title"/>
          </p:nvPr>
        </p:nvSpPr>
        <p:spPr>
          <a:xfrm>
            <a:off x="167148" y="207809"/>
            <a:ext cx="11857703" cy="1325563"/>
          </a:xfrm>
        </p:spPr>
        <p:txBody>
          <a:bodyPr/>
          <a:lstStyle/>
          <a:p>
            <a:r>
              <a:rPr lang="de-DE" b="1" dirty="0">
                <a:latin typeface="Arial" panose="020B0604020202020204" pitchFamily="34" charset="0"/>
                <a:cs typeface="Arial" panose="020B0604020202020204" pitchFamily="34" charset="0"/>
              </a:rPr>
              <a:t>Die geopolitische Bedeutung der Ukraine </a:t>
            </a:r>
          </a:p>
        </p:txBody>
      </p:sp>
      <p:sp>
        <p:nvSpPr>
          <p:cNvPr id="5" name="Textfeld 4">
            <a:extLst>
              <a:ext uri="{FF2B5EF4-FFF2-40B4-BE49-F238E27FC236}">
                <a16:creationId xmlns:a16="http://schemas.microsoft.com/office/drawing/2014/main" id="{492CC47F-2FA2-D24A-BE62-F949F80487FA}"/>
              </a:ext>
            </a:extLst>
          </p:cNvPr>
          <p:cNvSpPr txBox="1"/>
          <p:nvPr/>
        </p:nvSpPr>
        <p:spPr>
          <a:xfrm>
            <a:off x="1344891" y="1788298"/>
            <a:ext cx="9703324" cy="3970318"/>
          </a:xfrm>
          <a:prstGeom prst="rect">
            <a:avLst/>
          </a:prstGeom>
          <a:noFill/>
        </p:spPr>
        <p:txBody>
          <a:bodyPr wrap="square">
            <a:spAutoFit/>
          </a:bodyPr>
          <a:lstStyle/>
          <a:p>
            <a:r>
              <a:rPr lang="de-DE" sz="3600" b="1" dirty="0">
                <a:effectLst/>
                <a:latin typeface="Arial" panose="020B0604020202020204" pitchFamily="34" charset="0"/>
                <a:cs typeface="Arial" panose="020B0604020202020204" pitchFamily="34" charset="0"/>
              </a:rPr>
              <a:t>„Die Ukraine, ein neuer und wichtiger Raum auf dem eurasischen Schachbrett, ist ein geopolitischer Dreh- und Angelpunkt, weil ihre bloße Existenz als </a:t>
            </a:r>
            <a:r>
              <a:rPr lang="de-DE" sz="3600" b="1" dirty="0" err="1">
                <a:effectLst/>
                <a:latin typeface="Arial" panose="020B0604020202020204" pitchFamily="34" charset="0"/>
                <a:cs typeface="Arial" panose="020B0604020202020204" pitchFamily="34" charset="0"/>
              </a:rPr>
              <a:t>unabhängiger</a:t>
            </a:r>
            <a:r>
              <a:rPr lang="de-DE" sz="3600" b="1" dirty="0">
                <a:effectLst/>
                <a:latin typeface="Arial" panose="020B0604020202020204" pitchFamily="34" charset="0"/>
                <a:cs typeface="Arial" panose="020B0604020202020204" pitchFamily="34" charset="0"/>
              </a:rPr>
              <a:t> Staat zur Umwandlung Russlands </a:t>
            </a:r>
            <a:r>
              <a:rPr lang="de-DE" sz="3600" b="1" dirty="0" err="1">
                <a:effectLst/>
                <a:latin typeface="Arial" panose="020B0604020202020204" pitchFamily="34" charset="0"/>
                <a:cs typeface="Arial" panose="020B0604020202020204" pitchFamily="34" charset="0"/>
              </a:rPr>
              <a:t>beiträgt</a:t>
            </a:r>
            <a:r>
              <a:rPr lang="de-DE" sz="3600" b="1" dirty="0">
                <a:effectLst/>
                <a:latin typeface="Arial" panose="020B0604020202020204" pitchFamily="34" charset="0"/>
                <a:cs typeface="Arial" panose="020B0604020202020204" pitchFamily="34" charset="0"/>
              </a:rPr>
              <a:t>. Ohne die Ukraine ist Russland kein eurasisches Reich mehr.“</a:t>
            </a:r>
            <a:endParaRPr lang="de-DE" sz="3600" b="1"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3B50EACF-AA4C-0A44-9835-64719E4FF0D2}"/>
              </a:ext>
            </a:extLst>
          </p:cNvPr>
          <p:cNvSpPr txBox="1"/>
          <p:nvPr/>
        </p:nvSpPr>
        <p:spPr>
          <a:xfrm>
            <a:off x="2397550" y="6082896"/>
            <a:ext cx="9794450" cy="276999"/>
          </a:xfrm>
          <a:prstGeom prst="rect">
            <a:avLst/>
          </a:prstGeom>
          <a:noFill/>
        </p:spPr>
        <p:txBody>
          <a:bodyPr wrap="square">
            <a:spAutoFit/>
          </a:bodyPr>
          <a:lstStyle/>
          <a:p>
            <a:pPr algn="r"/>
            <a:r>
              <a:rPr lang="de-DE" sz="1200" dirty="0">
                <a:effectLst/>
                <a:latin typeface="Arial" panose="020B0604020202020204" pitchFamily="34" charset="0"/>
                <a:cs typeface="Arial" panose="020B0604020202020204" pitchFamily="34" charset="0"/>
              </a:rPr>
              <a:t>Brzezinski, Zbigniew (1999): DIE EINZIGE WELTMACHT Amerikas Strategie der Vorherrschaft, S.75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250"/>
                                        <p:tgtEl>
                                          <p:spTgt spid="5"/>
                                        </p:tgtEl>
                                      </p:cBhvr>
                                    </p:animEffect>
                                  </p:childTnLst>
                                </p:cTn>
                              </p:par>
                            </p:childTnLst>
                          </p:cTn>
                        </p:par>
                        <p:par>
                          <p:cTn id="8" fill="hold">
                            <p:stCondLst>
                              <p:cond delay="425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2000"/>
          </a:schemeClr>
        </a:solidFill>
        <a:effectLst/>
      </p:bgPr>
    </p:bg>
    <p:spTree>
      <p:nvGrpSpPr>
        <p:cNvPr id="1" name=""/>
        <p:cNvGrpSpPr/>
        <p:nvPr/>
      </p:nvGrpSpPr>
      <p:grpSpPr>
        <a:xfrm>
          <a:off x="0" y="0"/>
          <a:ext cx="0" cy="0"/>
          <a:chOff x="0" y="0"/>
          <a:chExt cx="0" cy="0"/>
        </a:xfrm>
      </p:grpSpPr>
      <p:pic>
        <p:nvPicPr>
          <p:cNvPr id="4" name="Inhaltsplatzhalter 3">
            <a:extLst>
              <a:ext uri="{FF2B5EF4-FFF2-40B4-BE49-F238E27FC236}">
                <a16:creationId xmlns:a16="http://schemas.microsoft.com/office/drawing/2014/main" id="{F86FA86C-FC57-1E3A-68FD-A95C1930831D}"/>
              </a:ext>
            </a:extLst>
          </p:cNvPr>
          <p:cNvPicPr>
            <a:picLocks noGrp="1" noChangeAspect="1"/>
          </p:cNvPicPr>
          <p:nvPr>
            <p:ph idx="1"/>
          </p:nvPr>
        </p:nvPicPr>
        <p:blipFill>
          <a:blip r:embed="rId2"/>
          <a:stretch>
            <a:fillRect/>
          </a:stretch>
        </p:blipFill>
        <p:spPr>
          <a:xfrm>
            <a:off x="4688312" y="820216"/>
            <a:ext cx="2815365" cy="1245385"/>
          </a:xfrm>
          <a:prstGeom prst="rect">
            <a:avLst/>
          </a:prstGeom>
        </p:spPr>
      </p:pic>
      <p:pic>
        <p:nvPicPr>
          <p:cNvPr id="5" name="Grafik 4">
            <a:extLst>
              <a:ext uri="{FF2B5EF4-FFF2-40B4-BE49-F238E27FC236}">
                <a16:creationId xmlns:a16="http://schemas.microsoft.com/office/drawing/2014/main" id="{E0CF8E46-D565-5AB5-4FFE-4B09A88DA36C}"/>
              </a:ext>
            </a:extLst>
          </p:cNvPr>
          <p:cNvPicPr>
            <a:picLocks noChangeAspect="1"/>
          </p:cNvPicPr>
          <p:nvPr/>
        </p:nvPicPr>
        <p:blipFill>
          <a:blip r:embed="rId3"/>
          <a:stretch>
            <a:fillRect/>
          </a:stretch>
        </p:blipFill>
        <p:spPr>
          <a:xfrm>
            <a:off x="0" y="2331172"/>
            <a:ext cx="12387746" cy="1232618"/>
          </a:xfrm>
          <a:prstGeom prst="rect">
            <a:avLst/>
          </a:prstGeom>
        </p:spPr>
      </p:pic>
      <p:sp>
        <p:nvSpPr>
          <p:cNvPr id="6" name="Rechteck 5">
            <a:extLst>
              <a:ext uri="{FF2B5EF4-FFF2-40B4-BE49-F238E27FC236}">
                <a16:creationId xmlns:a16="http://schemas.microsoft.com/office/drawing/2014/main" id="{5AF97903-2104-DC32-ADC1-28349EDD2ABB}"/>
              </a:ext>
            </a:extLst>
          </p:cNvPr>
          <p:cNvSpPr/>
          <p:nvPr/>
        </p:nvSpPr>
        <p:spPr>
          <a:xfrm>
            <a:off x="7402749" y="2597285"/>
            <a:ext cx="1867711" cy="350196"/>
          </a:xfrm>
          <a:prstGeom prst="rect">
            <a:avLst/>
          </a:prstGeom>
          <a:solidFill>
            <a:srgbClr val="FF0000">
              <a:alpha val="3881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D5246C36-4B29-C406-30B8-B1992A0644A9}"/>
              </a:ext>
            </a:extLst>
          </p:cNvPr>
          <p:cNvSpPr/>
          <p:nvPr/>
        </p:nvSpPr>
        <p:spPr>
          <a:xfrm>
            <a:off x="10379412" y="2947481"/>
            <a:ext cx="1692613" cy="31475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06A2090-F314-81FB-8F05-A8E9482393C0}"/>
              </a:ext>
            </a:extLst>
          </p:cNvPr>
          <p:cNvSpPr/>
          <p:nvPr/>
        </p:nvSpPr>
        <p:spPr>
          <a:xfrm>
            <a:off x="194554" y="3171216"/>
            <a:ext cx="5418306" cy="301558"/>
          </a:xfrm>
          <a:prstGeom prst="rect">
            <a:avLst/>
          </a:prstGeom>
          <a:solidFill>
            <a:srgbClr val="FF0000">
              <a:alpha val="4411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527F51A4-139D-A986-9E2E-F8D5ADF471DA}"/>
              </a:ext>
            </a:extLst>
          </p:cNvPr>
          <p:cNvSpPr/>
          <p:nvPr/>
        </p:nvSpPr>
        <p:spPr>
          <a:xfrm>
            <a:off x="9416375" y="2597285"/>
            <a:ext cx="2775626" cy="350196"/>
          </a:xfrm>
          <a:prstGeom prst="rect">
            <a:avLst/>
          </a:prstGeom>
          <a:solidFill>
            <a:schemeClr val="accent1">
              <a:alpha val="5253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BD932429-37DD-F5B6-4FA4-8595DD7B5044}"/>
              </a:ext>
            </a:extLst>
          </p:cNvPr>
          <p:cNvSpPr/>
          <p:nvPr/>
        </p:nvSpPr>
        <p:spPr>
          <a:xfrm>
            <a:off x="107004" y="2947481"/>
            <a:ext cx="3151762" cy="223735"/>
          </a:xfrm>
          <a:prstGeom prst="rect">
            <a:avLst/>
          </a:prstGeom>
          <a:solidFill>
            <a:schemeClr val="accent1">
              <a:alpha val="5749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3ED987E2-18DB-A08A-8054-DFB1BA6CD93E}"/>
              </a:ext>
            </a:extLst>
          </p:cNvPr>
          <p:cNvSpPr/>
          <p:nvPr/>
        </p:nvSpPr>
        <p:spPr>
          <a:xfrm>
            <a:off x="3443592" y="2947480"/>
            <a:ext cx="6815845" cy="223735"/>
          </a:xfrm>
          <a:prstGeom prst="rect">
            <a:avLst/>
          </a:prstGeom>
          <a:solidFill>
            <a:srgbClr val="00B050">
              <a:alpha val="4183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BEE6FA0D-3D92-C98E-411B-16335049BDEE}"/>
              </a:ext>
            </a:extLst>
          </p:cNvPr>
          <p:cNvPicPr>
            <a:picLocks noChangeAspect="1"/>
          </p:cNvPicPr>
          <p:nvPr/>
        </p:nvPicPr>
        <p:blipFill>
          <a:blip r:embed="rId4"/>
          <a:stretch>
            <a:fillRect/>
          </a:stretch>
        </p:blipFill>
        <p:spPr>
          <a:xfrm>
            <a:off x="779123" y="4272653"/>
            <a:ext cx="10633745" cy="2585347"/>
          </a:xfrm>
          <a:prstGeom prst="rect">
            <a:avLst/>
          </a:prstGeom>
        </p:spPr>
      </p:pic>
      <p:sp>
        <p:nvSpPr>
          <p:cNvPr id="15" name="Textfeld 14">
            <a:extLst>
              <a:ext uri="{FF2B5EF4-FFF2-40B4-BE49-F238E27FC236}">
                <a16:creationId xmlns:a16="http://schemas.microsoft.com/office/drawing/2014/main" id="{D82744FA-ADCC-B9B3-0E92-79E79E3C7FAB}"/>
              </a:ext>
            </a:extLst>
          </p:cNvPr>
          <p:cNvSpPr txBox="1"/>
          <p:nvPr/>
        </p:nvSpPr>
        <p:spPr>
          <a:xfrm>
            <a:off x="1467042" y="50775"/>
            <a:ext cx="9257903" cy="769441"/>
          </a:xfrm>
          <a:prstGeom prst="rect">
            <a:avLst/>
          </a:prstGeom>
          <a:noFill/>
        </p:spPr>
        <p:txBody>
          <a:bodyPr wrap="square" rtlCol="0">
            <a:spAutoFit/>
          </a:bodyPr>
          <a:lstStyle/>
          <a:p>
            <a:pPr algn="ctr"/>
            <a:r>
              <a:rPr lang="de-DE" sz="4400" b="1" dirty="0"/>
              <a:t>Die Grundpfeiler der US-Außenpolitik</a:t>
            </a:r>
          </a:p>
        </p:txBody>
      </p:sp>
      <p:sp>
        <p:nvSpPr>
          <p:cNvPr id="16" name="Rechteck 15">
            <a:extLst>
              <a:ext uri="{FF2B5EF4-FFF2-40B4-BE49-F238E27FC236}">
                <a16:creationId xmlns:a16="http://schemas.microsoft.com/office/drawing/2014/main" id="{D36BC3A5-82FB-284B-DB87-7006EB6F12C7}"/>
              </a:ext>
            </a:extLst>
          </p:cNvPr>
          <p:cNvSpPr/>
          <p:nvPr/>
        </p:nvSpPr>
        <p:spPr>
          <a:xfrm>
            <a:off x="1932563" y="4940644"/>
            <a:ext cx="3680297" cy="341475"/>
          </a:xfrm>
          <a:prstGeom prst="rect">
            <a:avLst/>
          </a:prstGeom>
          <a:solidFill>
            <a:srgbClr val="FF0000">
              <a:alpha val="4304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6A0BE299-7B77-0E92-2E53-2E29AEC7816F}"/>
              </a:ext>
            </a:extLst>
          </p:cNvPr>
          <p:cNvSpPr/>
          <p:nvPr/>
        </p:nvSpPr>
        <p:spPr>
          <a:xfrm>
            <a:off x="5648528" y="4931923"/>
            <a:ext cx="1511029" cy="369651"/>
          </a:xfrm>
          <a:prstGeom prst="rect">
            <a:avLst/>
          </a:prstGeom>
          <a:solidFill>
            <a:srgbClr val="FFFF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02F76D45-CFC0-1EE3-103B-AA3EC6F47EB2}"/>
              </a:ext>
            </a:extLst>
          </p:cNvPr>
          <p:cNvSpPr/>
          <p:nvPr/>
        </p:nvSpPr>
        <p:spPr>
          <a:xfrm>
            <a:off x="7237379" y="4931923"/>
            <a:ext cx="1760706" cy="369651"/>
          </a:xfrm>
          <a:prstGeom prst="rect">
            <a:avLst/>
          </a:prstGeom>
          <a:solidFill>
            <a:schemeClr val="accent1">
              <a:alpha val="5590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CC2CE549-05BF-C196-1581-E20E3DFAB1BE}"/>
              </a:ext>
            </a:extLst>
          </p:cNvPr>
          <p:cNvSpPr/>
          <p:nvPr/>
        </p:nvSpPr>
        <p:spPr>
          <a:xfrm>
            <a:off x="1932563" y="5301574"/>
            <a:ext cx="1511029" cy="252920"/>
          </a:xfrm>
          <a:prstGeom prst="rect">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4ADC16E3-85EB-0022-5B7C-D3340B7FB593}"/>
              </a:ext>
            </a:extLst>
          </p:cNvPr>
          <p:cNvSpPr/>
          <p:nvPr/>
        </p:nvSpPr>
        <p:spPr>
          <a:xfrm>
            <a:off x="2752928" y="5885234"/>
            <a:ext cx="690664" cy="300794"/>
          </a:xfrm>
          <a:prstGeom prst="rect">
            <a:avLst/>
          </a:prstGeom>
          <a:solidFill>
            <a:srgbClr val="FF0000">
              <a:alpha val="3557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616E3D90-74AB-1C9C-4F69-CECD4486ECC2}"/>
              </a:ext>
            </a:extLst>
          </p:cNvPr>
          <p:cNvSpPr/>
          <p:nvPr/>
        </p:nvSpPr>
        <p:spPr>
          <a:xfrm>
            <a:off x="8336604" y="5885234"/>
            <a:ext cx="2188724" cy="300794"/>
          </a:xfrm>
          <a:prstGeom prst="rect">
            <a:avLst/>
          </a:prstGeom>
          <a:solidFill>
            <a:srgbClr val="FF0000">
              <a:alpha val="4015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E3D44F96-8F4E-63EC-C6A2-0547119B08A4}"/>
              </a:ext>
            </a:extLst>
          </p:cNvPr>
          <p:cNvSpPr/>
          <p:nvPr/>
        </p:nvSpPr>
        <p:spPr>
          <a:xfrm>
            <a:off x="2334638" y="6186028"/>
            <a:ext cx="8044774" cy="330740"/>
          </a:xfrm>
          <a:prstGeom prst="rect">
            <a:avLst/>
          </a:prstGeom>
          <a:solidFill>
            <a:srgbClr val="FF0000">
              <a:alpha val="4015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8650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4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4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p:cTn id="95" dur="500" fill="hold"/>
                                        <p:tgtEl>
                                          <p:spTgt spid="21"/>
                                        </p:tgtEl>
                                        <p:attrNameLst>
                                          <p:attrName>ppt_w</p:attrName>
                                        </p:attrNameLst>
                                      </p:cBhvr>
                                      <p:tavLst>
                                        <p:tav tm="0">
                                          <p:val>
                                            <p:fltVal val="0"/>
                                          </p:val>
                                        </p:tav>
                                        <p:tav tm="100000">
                                          <p:val>
                                            <p:strVal val="#ppt_w"/>
                                          </p:val>
                                        </p:tav>
                                      </p:tavLst>
                                    </p:anim>
                                    <p:anim calcmode="lin" valueType="num">
                                      <p:cBhvr>
                                        <p:cTn id="96" dur="500" fill="hold"/>
                                        <p:tgtEl>
                                          <p:spTgt spid="21"/>
                                        </p:tgtEl>
                                        <p:attrNameLst>
                                          <p:attrName>ppt_h</p:attrName>
                                        </p:attrNameLst>
                                      </p:cBhvr>
                                      <p:tavLst>
                                        <p:tav tm="0">
                                          <p:val>
                                            <p:fltVal val="0"/>
                                          </p:val>
                                        </p:tav>
                                        <p:tav tm="100000">
                                          <p:val>
                                            <p:strVal val="#ppt_h"/>
                                          </p:val>
                                        </p:tav>
                                      </p:tavLst>
                                    </p:anim>
                                    <p:animEffect transition="in" filter="fade">
                                      <p:cBhvr>
                                        <p:cTn id="97" dur="500"/>
                                        <p:tgtEl>
                                          <p:spTgt spid="2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D6F9E-579E-6E4B-AE1A-0E15454CDDBC}"/>
              </a:ext>
            </a:extLst>
          </p:cNvPr>
          <p:cNvSpPr>
            <a:spLocks noGrp="1"/>
          </p:cNvSpPr>
          <p:nvPr>
            <p:ph type="title"/>
          </p:nvPr>
        </p:nvSpPr>
        <p:spPr>
          <a:xfrm>
            <a:off x="10090724" y="0"/>
            <a:ext cx="11568701" cy="977096"/>
          </a:xfrm>
        </p:spPr>
        <p:txBody>
          <a:bodyPr>
            <a:normAutofit/>
          </a:bodyPr>
          <a:lstStyle/>
          <a:p>
            <a:pPr algn="ctr"/>
            <a:r>
              <a:rPr lang="de-DE" sz="4000" b="1" dirty="0" err="1"/>
              <a:t>Thukydides</a:t>
            </a:r>
            <a:r>
              <a:rPr lang="de-DE" sz="4000" b="1" dirty="0"/>
              <a:t>-Falle</a:t>
            </a:r>
          </a:p>
        </p:txBody>
      </p:sp>
      <p:sp>
        <p:nvSpPr>
          <p:cNvPr id="5" name="Textfeld 4">
            <a:extLst>
              <a:ext uri="{FF2B5EF4-FFF2-40B4-BE49-F238E27FC236}">
                <a16:creationId xmlns:a16="http://schemas.microsoft.com/office/drawing/2014/main" id="{5D892C76-478B-4245-83AF-90CB0D457229}"/>
              </a:ext>
            </a:extLst>
          </p:cNvPr>
          <p:cNvSpPr txBox="1"/>
          <p:nvPr/>
        </p:nvSpPr>
        <p:spPr>
          <a:xfrm>
            <a:off x="538018" y="2911110"/>
            <a:ext cx="4777482" cy="2062103"/>
          </a:xfrm>
          <a:prstGeom prst="rect">
            <a:avLst/>
          </a:prstGeom>
          <a:noFill/>
        </p:spPr>
        <p:txBody>
          <a:bodyPr wrap="square" rtlCol="0">
            <a:spAutoFit/>
          </a:bodyPr>
          <a:lstStyle/>
          <a:p>
            <a:r>
              <a:rPr lang="de-DE" sz="2000" b="1" dirty="0"/>
              <a:t>Biden:</a:t>
            </a:r>
            <a:r>
              <a:rPr lang="de-DE" dirty="0"/>
              <a:t> </a:t>
            </a:r>
            <a:br>
              <a:rPr lang="de-DE" dirty="0"/>
            </a:br>
            <a:r>
              <a:rPr lang="de-DE" sz="2400" dirty="0"/>
              <a:t>„</a:t>
            </a:r>
            <a:r>
              <a:rPr lang="de-DE" sz="2400" i="1" dirty="0"/>
              <a:t>Ich will dafür sorgen dass Amerika wieder die Welt führt</a:t>
            </a:r>
            <a:r>
              <a:rPr lang="de-DE" sz="2400" dirty="0"/>
              <a:t>,“ weil „</a:t>
            </a:r>
            <a:r>
              <a:rPr lang="de-DE" sz="2400" i="1" dirty="0"/>
              <a:t>keine andere Nation die Fähigkeit dazu hat</a:t>
            </a:r>
            <a:r>
              <a:rPr lang="de-DE" sz="2400" dirty="0"/>
              <a:t>.“ </a:t>
            </a:r>
          </a:p>
          <a:p>
            <a:r>
              <a:rPr lang="de-DE" sz="1200" dirty="0"/>
              <a:t>                           	                </a:t>
            </a:r>
            <a:r>
              <a:rPr lang="de-DE" sz="1200" dirty="0" err="1"/>
              <a:t>Foreign</a:t>
            </a:r>
            <a:r>
              <a:rPr lang="de-DE" sz="1200" dirty="0"/>
              <a:t> </a:t>
            </a:r>
            <a:r>
              <a:rPr lang="de-DE" sz="1200" dirty="0" err="1"/>
              <a:t>Affairs</a:t>
            </a:r>
            <a:r>
              <a:rPr lang="de-DE" sz="1200" dirty="0"/>
              <a:t>, March/April 2020</a:t>
            </a:r>
            <a:r>
              <a:rPr lang="de-DE" sz="1200" dirty="0">
                <a:effectLst/>
              </a:rPr>
              <a:t> </a:t>
            </a:r>
            <a:endParaRPr lang="de-DE" sz="1200" dirty="0"/>
          </a:p>
        </p:txBody>
      </p:sp>
      <p:sp>
        <p:nvSpPr>
          <p:cNvPr id="6" name="Textfeld 5">
            <a:extLst>
              <a:ext uri="{FF2B5EF4-FFF2-40B4-BE49-F238E27FC236}">
                <a16:creationId xmlns:a16="http://schemas.microsoft.com/office/drawing/2014/main" id="{A514D142-6ECD-9D4A-A16C-614AC2B72A8A}"/>
              </a:ext>
            </a:extLst>
          </p:cNvPr>
          <p:cNvSpPr txBox="1"/>
          <p:nvPr/>
        </p:nvSpPr>
        <p:spPr>
          <a:xfrm>
            <a:off x="6431151" y="290845"/>
            <a:ext cx="5655245" cy="3262432"/>
          </a:xfrm>
          <a:prstGeom prst="rect">
            <a:avLst/>
          </a:prstGeom>
          <a:noFill/>
        </p:spPr>
        <p:txBody>
          <a:bodyPr wrap="square" rtlCol="0">
            <a:spAutoFit/>
          </a:bodyPr>
          <a:lstStyle/>
          <a:p>
            <a:r>
              <a:rPr lang="de-DE" sz="2000" b="1" dirty="0"/>
              <a:t>BRICS </a:t>
            </a:r>
            <a:r>
              <a:rPr lang="de-DE" sz="2000" dirty="0"/>
              <a:t>(Brasilien, Russland, Indien, China, Südafrika) </a:t>
            </a:r>
            <a:r>
              <a:rPr lang="de-DE" sz="2000" b="1" dirty="0"/>
              <a:t>:</a:t>
            </a:r>
          </a:p>
          <a:p>
            <a:r>
              <a:rPr lang="de-DE" dirty="0"/>
              <a:t> </a:t>
            </a:r>
            <a:r>
              <a:rPr lang="de-DE" sz="2400" i="1" dirty="0"/>
              <a:t>„Wir wollen eine demokratischere und gerechte multipolare Welt auf der Grundlage des Völkerrechts, der Gleichheit, des gegenseitigen Respekts, der Zusammen- </a:t>
            </a:r>
            <a:r>
              <a:rPr lang="de-DE" sz="2400" i="1" dirty="0" err="1"/>
              <a:t>arbeit</a:t>
            </a:r>
            <a:r>
              <a:rPr lang="de-DE" sz="2400" i="1" dirty="0"/>
              <a:t>, des gemeinsamen Handelns und kollektiver Entscheidungen aller Staaten.“</a:t>
            </a:r>
            <a:r>
              <a:rPr lang="de-DE" sz="2400" i="1" dirty="0">
                <a:effectLst/>
              </a:rPr>
              <a:t>            			           </a:t>
            </a:r>
            <a:r>
              <a:rPr lang="de-DE" sz="1200" dirty="0"/>
              <a:t>BRICS Gipfel Jekaterinburg 2009</a:t>
            </a:r>
          </a:p>
          <a:p>
            <a:endParaRPr lang="de-DE" dirty="0"/>
          </a:p>
        </p:txBody>
      </p:sp>
      <p:sp>
        <p:nvSpPr>
          <p:cNvPr id="7" name="Textfeld 6">
            <a:extLst>
              <a:ext uri="{FF2B5EF4-FFF2-40B4-BE49-F238E27FC236}">
                <a16:creationId xmlns:a16="http://schemas.microsoft.com/office/drawing/2014/main" id="{7B8CD31A-92E0-0142-855A-4AC9D835BEE1}"/>
              </a:ext>
            </a:extLst>
          </p:cNvPr>
          <p:cNvSpPr txBox="1"/>
          <p:nvPr/>
        </p:nvSpPr>
        <p:spPr>
          <a:xfrm>
            <a:off x="538018" y="222669"/>
            <a:ext cx="5655245" cy="2800767"/>
          </a:xfrm>
          <a:prstGeom prst="rect">
            <a:avLst/>
          </a:prstGeom>
          <a:noFill/>
        </p:spPr>
        <p:txBody>
          <a:bodyPr wrap="square" rtlCol="0">
            <a:spAutoFit/>
          </a:bodyPr>
          <a:lstStyle/>
          <a:p>
            <a:r>
              <a:rPr lang="de-DE" sz="2000" b="1" dirty="0"/>
              <a:t>Obama:</a:t>
            </a:r>
          </a:p>
          <a:p>
            <a:r>
              <a:rPr lang="de-DE" sz="2400" i="1" dirty="0"/>
              <a:t>„Jene die meinen, dass Amerika sich im </a:t>
            </a:r>
            <a:br>
              <a:rPr lang="de-DE" sz="2400" i="1" dirty="0"/>
            </a:br>
            <a:r>
              <a:rPr lang="de-DE" sz="2400" i="1" dirty="0"/>
              <a:t>Niedergang befindet oder seine weltweite </a:t>
            </a:r>
            <a:br>
              <a:rPr lang="de-DE" sz="2400" i="1" dirty="0"/>
            </a:br>
            <a:r>
              <a:rPr lang="de-DE" sz="2400" i="1" dirty="0"/>
              <a:t>Führungsrolle verlieren würde, irren sich. …  </a:t>
            </a:r>
            <a:br>
              <a:rPr lang="de-DE" sz="2400" i="1" dirty="0"/>
            </a:br>
            <a:r>
              <a:rPr lang="de-DE" sz="2400" i="1" dirty="0"/>
              <a:t>Amerika muss auf der Weltbühne immer führen. … Ich glaube mit jeder Faser an den amerikanischen Exzeptionalismus.“</a:t>
            </a:r>
          </a:p>
          <a:p>
            <a:pPr algn="r"/>
            <a:r>
              <a:rPr lang="de-DE" sz="1200" dirty="0">
                <a:effectLst/>
              </a:rPr>
              <a:t>Rede in Westpoint 2014 </a:t>
            </a:r>
            <a:endParaRPr lang="de-DE" sz="1200" dirty="0"/>
          </a:p>
        </p:txBody>
      </p:sp>
      <p:sp>
        <p:nvSpPr>
          <p:cNvPr id="8" name="Textfeld 7">
            <a:extLst>
              <a:ext uri="{FF2B5EF4-FFF2-40B4-BE49-F238E27FC236}">
                <a16:creationId xmlns:a16="http://schemas.microsoft.com/office/drawing/2014/main" id="{874FB02F-6FBA-E343-B2B7-4D90E180DEB9}"/>
              </a:ext>
            </a:extLst>
          </p:cNvPr>
          <p:cNvSpPr txBox="1"/>
          <p:nvPr/>
        </p:nvSpPr>
        <p:spPr>
          <a:xfrm>
            <a:off x="93867" y="5816929"/>
            <a:ext cx="11685141" cy="584775"/>
          </a:xfrm>
          <a:prstGeom prst="rect">
            <a:avLst/>
          </a:prstGeom>
          <a:noFill/>
        </p:spPr>
        <p:txBody>
          <a:bodyPr wrap="square" rtlCol="0">
            <a:spAutoFit/>
          </a:bodyPr>
          <a:lstStyle/>
          <a:p>
            <a:pPr algn="ctr"/>
            <a:r>
              <a:rPr lang="de-DE" sz="3200" b="1" dirty="0"/>
              <a:t>Globaler Führungsanspruch                 Inklusiver Multilateralismus </a:t>
            </a:r>
          </a:p>
        </p:txBody>
      </p:sp>
      <p:sp>
        <p:nvSpPr>
          <p:cNvPr id="9" name="Textfeld 8">
            <a:extLst>
              <a:ext uri="{FF2B5EF4-FFF2-40B4-BE49-F238E27FC236}">
                <a16:creationId xmlns:a16="http://schemas.microsoft.com/office/drawing/2014/main" id="{66DA5C59-2A17-BE46-9253-B09E582CD3F0}"/>
              </a:ext>
            </a:extLst>
          </p:cNvPr>
          <p:cNvSpPr txBox="1"/>
          <p:nvPr/>
        </p:nvSpPr>
        <p:spPr>
          <a:xfrm>
            <a:off x="6431151" y="2948362"/>
            <a:ext cx="5591868" cy="2616101"/>
          </a:xfrm>
          <a:prstGeom prst="rect">
            <a:avLst/>
          </a:prstGeom>
          <a:noFill/>
        </p:spPr>
        <p:txBody>
          <a:bodyPr wrap="square" rtlCol="0">
            <a:spAutoFit/>
          </a:bodyPr>
          <a:lstStyle/>
          <a:p>
            <a:r>
              <a:rPr lang="de-DE" sz="2000" b="1" dirty="0" err="1"/>
              <a:t>Xi</a:t>
            </a:r>
            <a:endParaRPr lang="de-DE" sz="2000" b="1" dirty="0"/>
          </a:p>
          <a:p>
            <a:r>
              <a:rPr lang="de-DE" sz="2400" i="1" dirty="0"/>
              <a:t>„Wir dürfen die Regeln nicht durch ein oder einige wenige Länder festlegen lassen, die sie den anderen aufzwingen oder </a:t>
            </a:r>
            <a:r>
              <a:rPr lang="de-DE" sz="2400" i="1" dirty="0" err="1"/>
              <a:t>Unilateralismus</a:t>
            </a:r>
            <a:r>
              <a:rPr lang="de-DE" sz="2400" i="1" dirty="0"/>
              <a:t> von gewissen Ländern zulassen, die der ganzen Welt die Richtung vorgeben wollen.“          </a:t>
            </a:r>
            <a:r>
              <a:rPr lang="de-DE" sz="1200" dirty="0"/>
              <a:t>Rede </a:t>
            </a:r>
            <a:r>
              <a:rPr lang="de-DE" sz="1200" dirty="0" err="1"/>
              <a:t>Boao</a:t>
            </a:r>
            <a:r>
              <a:rPr lang="de-DE" sz="1200" dirty="0"/>
              <a:t> Forum </a:t>
            </a:r>
            <a:r>
              <a:rPr lang="de-DE" sz="1200" dirty="0" err="1"/>
              <a:t>Hainan</a:t>
            </a:r>
            <a:r>
              <a:rPr lang="de-DE" sz="1200" dirty="0"/>
              <a:t> , April 2021  </a:t>
            </a:r>
          </a:p>
        </p:txBody>
      </p:sp>
      <p:sp>
        <p:nvSpPr>
          <p:cNvPr id="4" name="Pfeil nach links und rechts 3">
            <a:extLst>
              <a:ext uri="{FF2B5EF4-FFF2-40B4-BE49-F238E27FC236}">
                <a16:creationId xmlns:a16="http://schemas.microsoft.com/office/drawing/2014/main" id="{B6CCF562-8D50-C94A-9AE8-A2D7E7A48418}"/>
              </a:ext>
            </a:extLst>
          </p:cNvPr>
          <p:cNvSpPr/>
          <p:nvPr/>
        </p:nvSpPr>
        <p:spPr>
          <a:xfrm>
            <a:off x="5315500" y="5944789"/>
            <a:ext cx="1065228" cy="329053"/>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484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2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500"/>
                                        <p:tgtEl>
                                          <p:spTgt spid="8"/>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849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EA728-C907-9D4F-A6EB-2FFBB99CCB4A}"/>
              </a:ext>
            </a:extLst>
          </p:cNvPr>
          <p:cNvSpPr>
            <a:spLocks noGrp="1"/>
          </p:cNvSpPr>
          <p:nvPr>
            <p:ph type="title"/>
          </p:nvPr>
        </p:nvSpPr>
        <p:spPr>
          <a:xfrm>
            <a:off x="838200" y="-128035"/>
            <a:ext cx="10515600" cy="1325563"/>
          </a:xfrm>
        </p:spPr>
        <p:txBody>
          <a:bodyPr>
            <a:normAutofit/>
          </a:bodyPr>
          <a:lstStyle/>
          <a:p>
            <a:pPr algn="ctr"/>
            <a:r>
              <a:rPr lang="de-DE" sz="6000" b="1" dirty="0">
                <a:latin typeface="Arial" panose="020B0604020202020204" pitchFamily="34" charset="0"/>
                <a:cs typeface="Arial" panose="020B0604020202020204" pitchFamily="34" charset="0"/>
              </a:rPr>
              <a:t>Inhalt</a:t>
            </a:r>
          </a:p>
        </p:txBody>
      </p:sp>
      <p:sp>
        <p:nvSpPr>
          <p:cNvPr id="3" name="Inhaltsplatzhalter 2">
            <a:extLst>
              <a:ext uri="{FF2B5EF4-FFF2-40B4-BE49-F238E27FC236}">
                <a16:creationId xmlns:a16="http://schemas.microsoft.com/office/drawing/2014/main" id="{A8ECA3AF-EF57-7243-A5C2-FF22D5BCE075}"/>
              </a:ext>
            </a:extLst>
          </p:cNvPr>
          <p:cNvSpPr>
            <a:spLocks noGrp="1"/>
          </p:cNvSpPr>
          <p:nvPr>
            <p:ph idx="1"/>
          </p:nvPr>
        </p:nvSpPr>
        <p:spPr>
          <a:xfrm>
            <a:off x="435756" y="1106583"/>
            <a:ext cx="11600381" cy="5258406"/>
          </a:xfrm>
        </p:spPr>
        <p:txBody>
          <a:bodyPr>
            <a:normAutofit/>
          </a:bodyPr>
          <a:lstStyle/>
          <a:p>
            <a:pPr marL="0" indent="0">
              <a:buNone/>
            </a:pPr>
            <a:endParaRPr lang="de-DE" sz="3200" b="1" dirty="0">
              <a:latin typeface="Arial" panose="020B0604020202020204" pitchFamily="34" charset="0"/>
              <a:cs typeface="Arial" panose="020B0604020202020204" pitchFamily="34" charset="0"/>
            </a:endParaRPr>
          </a:p>
          <a:p>
            <a:pPr marL="514350" indent="-514350">
              <a:buFont typeface="+mj-lt"/>
              <a:buAutoNum type="arabicPeriod"/>
            </a:pPr>
            <a:r>
              <a:rPr lang="de-DE" sz="4000" b="1" dirty="0">
                <a:latin typeface="Arial" panose="020B0604020202020204" pitchFamily="34" charset="0"/>
                <a:cs typeface="Arial" panose="020B0604020202020204" pitchFamily="34" charset="0"/>
              </a:rPr>
              <a:t>Erkenntnisse statt Bekenntnisse</a:t>
            </a:r>
            <a:br>
              <a:rPr lang="de-DE" sz="4000" b="1" dirty="0">
                <a:latin typeface="Arial" panose="020B0604020202020204" pitchFamily="34" charset="0"/>
                <a:cs typeface="Arial" panose="020B0604020202020204" pitchFamily="34" charset="0"/>
              </a:rPr>
            </a:br>
            <a:r>
              <a:rPr lang="de-DE" sz="2600" b="1" dirty="0">
                <a:latin typeface="Arial" panose="020B0604020202020204" pitchFamily="34" charset="0"/>
                <a:cs typeface="Arial" panose="020B0604020202020204" pitchFamily="34" charset="0"/>
              </a:rPr>
              <a:t>Kritische Gesellschaftsanalyse in Zeiten des Krieges  </a:t>
            </a:r>
          </a:p>
          <a:p>
            <a:pPr marL="514350" indent="-514350">
              <a:buFont typeface="+mj-lt"/>
              <a:buAutoNum type="arabicPeriod"/>
            </a:pPr>
            <a:endParaRPr lang="de-DE" sz="2600" b="1" dirty="0">
              <a:latin typeface="Arial" panose="020B0604020202020204" pitchFamily="34" charset="0"/>
              <a:cs typeface="Arial" panose="020B0604020202020204" pitchFamily="34" charset="0"/>
            </a:endParaRPr>
          </a:p>
          <a:p>
            <a:pPr marL="514350" indent="-514350">
              <a:buFont typeface="+mj-lt"/>
              <a:buAutoNum type="arabicPeriod"/>
            </a:pPr>
            <a:r>
              <a:rPr lang="de-DE" sz="4000" b="1" dirty="0">
                <a:latin typeface="Arial" panose="020B0604020202020204" pitchFamily="34" charset="0"/>
                <a:cs typeface="Arial" panose="020B0604020202020204" pitchFamily="34" charset="0"/>
              </a:rPr>
              <a:t>Zur Anatomie des Ukraine-Krieges</a:t>
            </a:r>
          </a:p>
          <a:p>
            <a:pPr marL="514350" indent="-514350">
              <a:buFont typeface="+mj-lt"/>
              <a:buAutoNum type="arabicPeriod"/>
            </a:pPr>
            <a:endParaRPr lang="de-DE" sz="4000" b="1" dirty="0">
              <a:latin typeface="Arial" panose="020B0604020202020204" pitchFamily="34" charset="0"/>
              <a:cs typeface="Arial" panose="020B0604020202020204" pitchFamily="34" charset="0"/>
            </a:endParaRPr>
          </a:p>
          <a:p>
            <a:pPr marL="514350" indent="-514350">
              <a:buFont typeface="+mj-lt"/>
              <a:buAutoNum type="arabicPeriod"/>
            </a:pPr>
            <a:r>
              <a:rPr lang="de-DE" sz="4000" b="1" dirty="0">
                <a:latin typeface="Arial" panose="020B0604020202020204" pitchFamily="34" charset="0"/>
                <a:cs typeface="Arial" panose="020B0604020202020204" pitchFamily="34" charset="0"/>
              </a:rPr>
              <a:t>Wege zum Frieden</a:t>
            </a:r>
            <a:br>
              <a:rPr lang="de-DE" sz="4000" b="1" dirty="0">
                <a:latin typeface="Arial" panose="020B0604020202020204" pitchFamily="34" charset="0"/>
                <a:cs typeface="Arial" panose="020B0604020202020204" pitchFamily="34" charset="0"/>
              </a:rPr>
            </a:br>
            <a:r>
              <a:rPr lang="de-DE" sz="2600" b="1" dirty="0">
                <a:latin typeface="Arial" panose="020B0604020202020204" pitchFamily="34" charset="0"/>
                <a:cs typeface="Arial" panose="020B0604020202020204" pitchFamily="34" charset="0"/>
              </a:rPr>
              <a:t>Eine Dritte Position jenseits von Kapitulation und Wege zum Frieden </a:t>
            </a:r>
          </a:p>
          <a:p>
            <a:pPr marL="0" indent="0">
              <a:buNone/>
            </a:pPr>
            <a:endParaRPr lang="de-DE" b="1" dirty="0">
              <a:latin typeface="Arial" panose="020B0604020202020204" pitchFamily="34" charset="0"/>
              <a:cs typeface="Arial" panose="020B0604020202020204" pitchFamily="34" charset="0"/>
            </a:endParaRPr>
          </a:p>
          <a:p>
            <a:pPr marL="514350" indent="-514350">
              <a:buFont typeface="+mj-lt"/>
              <a:buAutoNum type="arabicPeriod"/>
            </a:pPr>
            <a:endParaRPr lang="de-DE" dirty="0"/>
          </a:p>
        </p:txBody>
      </p:sp>
    </p:spTree>
    <p:extLst>
      <p:ext uri="{BB962C8B-B14F-4D97-AF65-F5344CB8AC3E}">
        <p14:creationId xmlns:p14="http://schemas.microsoft.com/office/powerpoint/2010/main" val="202562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62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10FC6-BCA5-5242-BB59-DEEE80FE7745}"/>
              </a:ext>
            </a:extLst>
          </p:cNvPr>
          <p:cNvSpPr>
            <a:spLocks noGrp="1"/>
          </p:cNvSpPr>
          <p:nvPr>
            <p:ph type="title"/>
          </p:nvPr>
        </p:nvSpPr>
        <p:spPr>
          <a:xfrm>
            <a:off x="838200" y="-81443"/>
            <a:ext cx="10515600" cy="1325563"/>
          </a:xfrm>
        </p:spPr>
        <p:txBody>
          <a:bodyPr>
            <a:normAutofit/>
          </a:bodyPr>
          <a:lstStyle/>
          <a:p>
            <a:pPr algn="ctr"/>
            <a:r>
              <a:rPr lang="de-DE" sz="5400" b="1" dirty="0"/>
              <a:t>Destabilisierende Faktoren</a:t>
            </a:r>
          </a:p>
        </p:txBody>
      </p:sp>
      <p:sp>
        <p:nvSpPr>
          <p:cNvPr id="3" name="Inhaltsplatzhalter 2">
            <a:extLst>
              <a:ext uri="{FF2B5EF4-FFF2-40B4-BE49-F238E27FC236}">
                <a16:creationId xmlns:a16="http://schemas.microsoft.com/office/drawing/2014/main" id="{E35E36CF-8F40-774B-99F0-21604CFDCB3C}"/>
              </a:ext>
            </a:extLst>
          </p:cNvPr>
          <p:cNvSpPr>
            <a:spLocks noGrp="1"/>
          </p:cNvSpPr>
          <p:nvPr>
            <p:ph idx="1"/>
          </p:nvPr>
        </p:nvSpPr>
        <p:spPr>
          <a:xfrm>
            <a:off x="608845" y="1475393"/>
            <a:ext cx="11583155" cy="5537770"/>
          </a:xfrm>
        </p:spPr>
        <p:txBody>
          <a:bodyPr>
            <a:normAutofit/>
          </a:bodyPr>
          <a:lstStyle/>
          <a:p>
            <a:pPr marL="514350" indent="-514350">
              <a:spcBef>
                <a:spcPts val="1600"/>
              </a:spcBef>
              <a:spcAft>
                <a:spcPts val="1800"/>
              </a:spcAft>
              <a:buFont typeface="+mj-lt"/>
              <a:buAutoNum type="arabicPeriod"/>
            </a:pPr>
            <a:r>
              <a:rPr lang="de-DE" b="1" dirty="0"/>
              <a:t>Rüstungskontrollabkommen aus Kaltem Krieg – ABM, INF, Open Sky – unilateral von US gekündigt. Ausnahme: NEW START</a:t>
            </a:r>
          </a:p>
          <a:p>
            <a:pPr marL="514350" indent="-514350">
              <a:spcBef>
                <a:spcPts val="1600"/>
              </a:spcBef>
              <a:spcAft>
                <a:spcPts val="1800"/>
              </a:spcAft>
              <a:buFont typeface="+mj-lt"/>
              <a:buAutoNum type="arabicPeriod"/>
            </a:pPr>
            <a:r>
              <a:rPr lang="de-DE" b="1" dirty="0"/>
              <a:t>Technologische Umbrüche: Digitalisierung der Kriegführung, </a:t>
            </a:r>
            <a:br>
              <a:rPr lang="de-DE" b="1" dirty="0"/>
            </a:br>
            <a:r>
              <a:rPr lang="de-DE" b="1" dirty="0"/>
              <a:t>Mini-</a:t>
            </a:r>
            <a:r>
              <a:rPr lang="de-DE" b="1" dirty="0" err="1"/>
              <a:t>Nukes</a:t>
            </a:r>
            <a:r>
              <a:rPr lang="de-DE" b="1" dirty="0"/>
              <a:t>, Hyperschallwaffen, Militarisierung des Weltraums</a:t>
            </a:r>
          </a:p>
          <a:p>
            <a:pPr marL="514350" indent="-514350">
              <a:spcBef>
                <a:spcPts val="1600"/>
              </a:spcBef>
              <a:spcAft>
                <a:spcPts val="1800"/>
              </a:spcAft>
              <a:buFont typeface="+mj-lt"/>
              <a:buAutoNum type="arabicPeriod"/>
            </a:pPr>
            <a:r>
              <a:rPr lang="de-DE" b="1" dirty="0"/>
              <a:t>Globalisierungsbedingte Interdependenzen erhöhen Verwundbarkeit und Konfliktquellen (</a:t>
            </a:r>
            <a:r>
              <a:rPr lang="de-DE" b="1" dirty="0" err="1"/>
              <a:t>Cyber</a:t>
            </a:r>
            <a:r>
              <a:rPr lang="de-DE" b="1" dirty="0"/>
              <a:t> War, ökonomische Verflechtung  etc.) </a:t>
            </a:r>
          </a:p>
          <a:p>
            <a:pPr marL="514350" indent="-514350">
              <a:spcBef>
                <a:spcPts val="1600"/>
              </a:spcBef>
              <a:spcAft>
                <a:spcPts val="1800"/>
              </a:spcAft>
              <a:buFont typeface="+mj-lt"/>
              <a:buAutoNum type="arabicPeriod"/>
            </a:pPr>
            <a:r>
              <a:rPr lang="de-DE" b="1" dirty="0"/>
              <a:t> Klima- &amp; Umweltkrise erzeugt neue Konfliktursachen (Veränderung bei Rohstoffbedarf &amp; -versorgung durch Dekarbonisierung etc.)</a:t>
            </a:r>
          </a:p>
          <a:p>
            <a:endParaRPr lang="de-DE" b="1" dirty="0"/>
          </a:p>
          <a:p>
            <a:endParaRPr lang="de-DE" dirty="0"/>
          </a:p>
        </p:txBody>
      </p:sp>
    </p:spTree>
    <p:extLst>
      <p:ext uri="{BB962C8B-B14F-4D97-AF65-F5344CB8AC3E}">
        <p14:creationId xmlns:p14="http://schemas.microsoft.com/office/powerpoint/2010/main" val="38658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01C23-8F13-0754-6E3E-5814773ECF33}"/>
              </a:ext>
            </a:extLst>
          </p:cNvPr>
          <p:cNvSpPr>
            <a:spLocks noGrp="1"/>
          </p:cNvSpPr>
          <p:nvPr>
            <p:ph type="title"/>
          </p:nvPr>
        </p:nvSpPr>
        <p:spPr/>
        <p:txBody>
          <a:bodyPr>
            <a:normAutofit/>
          </a:bodyPr>
          <a:lstStyle/>
          <a:p>
            <a:pPr algn="ctr"/>
            <a:r>
              <a:rPr lang="de-DE" b="1" dirty="0">
                <a:solidFill>
                  <a:schemeClr val="bg1"/>
                </a:solidFill>
                <a:latin typeface="Arial" panose="020B0604020202020204" pitchFamily="34" charset="0"/>
                <a:cs typeface="Arial" panose="020B0604020202020204" pitchFamily="34" charset="0"/>
              </a:rPr>
              <a:t>Die Ukraine wurde zum Frontstaat </a:t>
            </a:r>
            <a:br>
              <a:rPr lang="de-DE" b="1" dirty="0">
                <a:solidFill>
                  <a:schemeClr val="bg1"/>
                </a:solidFill>
                <a:latin typeface="Arial" panose="020B0604020202020204" pitchFamily="34" charset="0"/>
                <a:cs typeface="Arial" panose="020B0604020202020204" pitchFamily="34" charset="0"/>
              </a:rPr>
            </a:br>
            <a:r>
              <a:rPr lang="de-DE" b="1" dirty="0">
                <a:solidFill>
                  <a:schemeClr val="bg1"/>
                </a:solidFill>
                <a:latin typeface="Arial" panose="020B0604020202020204" pitchFamily="34" charset="0"/>
                <a:cs typeface="Arial" panose="020B0604020202020204" pitchFamily="34" charset="0"/>
              </a:rPr>
              <a:t>in der geopolitischen Konfrontation </a:t>
            </a:r>
          </a:p>
        </p:txBody>
      </p:sp>
      <p:sp>
        <p:nvSpPr>
          <p:cNvPr id="4" name="Eingebuchteter Pfeil nach rechts 3">
            <a:extLst>
              <a:ext uri="{FF2B5EF4-FFF2-40B4-BE49-F238E27FC236}">
                <a16:creationId xmlns:a16="http://schemas.microsoft.com/office/drawing/2014/main" id="{291A24F7-C479-F68A-7091-FC8CE15EC816}"/>
              </a:ext>
            </a:extLst>
          </p:cNvPr>
          <p:cNvSpPr/>
          <p:nvPr/>
        </p:nvSpPr>
        <p:spPr>
          <a:xfrm rot="5400000">
            <a:off x="5188084" y="2206882"/>
            <a:ext cx="1040859" cy="73930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1E7F50F1-C7E4-C399-C255-E78B674DD25A}"/>
              </a:ext>
            </a:extLst>
          </p:cNvPr>
          <p:cNvSpPr txBox="1"/>
          <p:nvPr/>
        </p:nvSpPr>
        <p:spPr>
          <a:xfrm>
            <a:off x="838200" y="5534561"/>
            <a:ext cx="10346986" cy="1323439"/>
          </a:xfrm>
          <a:prstGeom prst="rect">
            <a:avLst/>
          </a:prstGeom>
          <a:noFill/>
        </p:spPr>
        <p:txBody>
          <a:bodyPr wrap="square" rtlCol="0">
            <a:spAutoFit/>
          </a:bodyPr>
          <a:lstStyle/>
          <a:p>
            <a:pPr algn="ctr"/>
            <a:r>
              <a:rPr lang="de-DE" sz="4000" b="1" dirty="0">
                <a:solidFill>
                  <a:schemeClr val="bg1"/>
                </a:solidFill>
                <a:latin typeface="Arial" panose="020B0604020202020204" pitchFamily="34" charset="0"/>
                <a:cs typeface="Arial" panose="020B0604020202020204" pitchFamily="34" charset="0"/>
              </a:rPr>
              <a:t>Risiko für strategisches Gleichgewicht &amp; </a:t>
            </a:r>
          </a:p>
          <a:p>
            <a:pPr algn="ctr"/>
            <a:r>
              <a:rPr lang="de-DE" sz="4000" b="1" dirty="0">
                <a:solidFill>
                  <a:schemeClr val="bg1"/>
                </a:solidFill>
                <a:latin typeface="Arial" panose="020B0604020202020204" pitchFamily="34" charset="0"/>
                <a:cs typeface="Arial" panose="020B0604020202020204" pitchFamily="34" charset="0"/>
              </a:rPr>
              <a:t>Enthauptungsschlag gegen Moskau  </a:t>
            </a:r>
          </a:p>
        </p:txBody>
      </p:sp>
      <p:sp>
        <p:nvSpPr>
          <p:cNvPr id="6" name="Textfeld 5">
            <a:extLst>
              <a:ext uri="{FF2B5EF4-FFF2-40B4-BE49-F238E27FC236}">
                <a16:creationId xmlns:a16="http://schemas.microsoft.com/office/drawing/2014/main" id="{E1B953BD-73B4-7905-7301-9B38D42441D9}"/>
              </a:ext>
            </a:extLst>
          </p:cNvPr>
          <p:cNvSpPr txBox="1"/>
          <p:nvPr/>
        </p:nvSpPr>
        <p:spPr>
          <a:xfrm>
            <a:off x="277238" y="3472515"/>
            <a:ext cx="11637523" cy="707886"/>
          </a:xfrm>
          <a:prstGeom prst="rect">
            <a:avLst/>
          </a:prstGeom>
          <a:noFill/>
        </p:spPr>
        <p:txBody>
          <a:bodyPr wrap="square" rtlCol="0">
            <a:spAutoFit/>
          </a:bodyPr>
          <a:lstStyle/>
          <a:p>
            <a:pPr algn="ctr"/>
            <a:r>
              <a:rPr lang="de-DE" sz="4000" b="1" dirty="0">
                <a:solidFill>
                  <a:schemeClr val="bg1"/>
                </a:solidFill>
                <a:latin typeface="Arial" panose="020B0604020202020204" pitchFamily="34" charset="0"/>
                <a:cs typeface="Arial" panose="020B0604020202020204" pitchFamily="34" charset="0"/>
              </a:rPr>
              <a:t>Bedrohungswahrnehmung Russlands</a:t>
            </a:r>
          </a:p>
        </p:txBody>
      </p:sp>
      <p:sp>
        <p:nvSpPr>
          <p:cNvPr id="7" name="Eingebuchteter Pfeil nach rechts 6">
            <a:extLst>
              <a:ext uri="{FF2B5EF4-FFF2-40B4-BE49-F238E27FC236}">
                <a16:creationId xmlns:a16="http://schemas.microsoft.com/office/drawing/2014/main" id="{15F20245-8B7A-D2D9-E668-142B2CE56E53}"/>
              </a:ext>
            </a:extLst>
          </p:cNvPr>
          <p:cNvSpPr/>
          <p:nvPr/>
        </p:nvSpPr>
        <p:spPr>
          <a:xfrm rot="5400000">
            <a:off x="5188083" y="4411454"/>
            <a:ext cx="1040859" cy="739302"/>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030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3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E26E1F6-C487-1B47-88A2-D1900E09C5B7}"/>
              </a:ext>
            </a:extLst>
          </p:cNvPr>
          <p:cNvSpPr>
            <a:spLocks noGrp="1"/>
          </p:cNvSpPr>
          <p:nvPr>
            <p:ph idx="1"/>
          </p:nvPr>
        </p:nvSpPr>
        <p:spPr>
          <a:xfrm>
            <a:off x="478302" y="689126"/>
            <a:ext cx="12168553" cy="5877044"/>
          </a:xfrm>
        </p:spPr>
        <p:txBody>
          <a:bodyPr>
            <a:normAutofit/>
          </a:bodyPr>
          <a:lstStyle/>
          <a:p>
            <a:pPr marL="0" indent="0" algn="ctr">
              <a:buNone/>
            </a:pPr>
            <a:r>
              <a:rPr lang="de-DE" sz="4800" b="1" dirty="0"/>
              <a:t>Russischer Angriff auf die Ukraine </a:t>
            </a:r>
          </a:p>
          <a:p>
            <a:pPr marL="0" indent="0" algn="ctr">
              <a:buNone/>
            </a:pPr>
            <a:endParaRPr lang="de-DE" sz="4800" b="1" dirty="0"/>
          </a:p>
          <a:p>
            <a:pPr>
              <a:spcBef>
                <a:spcPts val="2800"/>
              </a:spcBef>
            </a:pPr>
            <a:r>
              <a:rPr lang="de-DE" sz="3600" b="1" dirty="0"/>
              <a:t>neue Qualität von Gewaltanwendung in der Konfliktspirale </a:t>
            </a:r>
          </a:p>
          <a:p>
            <a:pPr>
              <a:spcBef>
                <a:spcPts val="2800"/>
              </a:spcBef>
            </a:pPr>
            <a:r>
              <a:rPr lang="de-DE" sz="3600" b="1" dirty="0"/>
              <a:t>Bruch des Völkerrechts </a:t>
            </a:r>
          </a:p>
          <a:p>
            <a:pPr>
              <a:spcBef>
                <a:spcPts val="2800"/>
              </a:spcBef>
            </a:pPr>
            <a:r>
              <a:rPr lang="de-DE" sz="3600" b="1" dirty="0"/>
              <a:t>humanitäre Katastrophe</a:t>
            </a:r>
          </a:p>
          <a:p>
            <a:pPr>
              <a:spcBef>
                <a:spcPts val="2800"/>
              </a:spcBef>
            </a:pPr>
            <a:r>
              <a:rPr lang="de-DE" sz="3600" b="1" dirty="0"/>
              <a:t>Verschärfung der geopolitischen Konfrontation</a:t>
            </a:r>
            <a:endParaRPr lang="de-DE" sz="3600" dirty="0"/>
          </a:p>
          <a:p>
            <a:pPr>
              <a:spcBef>
                <a:spcPts val="2800"/>
              </a:spcBef>
            </a:pPr>
            <a:r>
              <a:rPr lang="de-DE" sz="3600" b="1" dirty="0"/>
              <a:t>Risiko eines Kontrollverlusts mit unabsehbaren Folgen</a:t>
            </a:r>
          </a:p>
        </p:txBody>
      </p:sp>
    </p:spTree>
    <p:extLst>
      <p:ext uri="{BB962C8B-B14F-4D97-AF65-F5344CB8AC3E}">
        <p14:creationId xmlns:p14="http://schemas.microsoft.com/office/powerpoint/2010/main" val="15593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A5DFA7-70A7-E346-847B-04167243B795}"/>
              </a:ext>
            </a:extLst>
          </p:cNvPr>
          <p:cNvSpPr>
            <a:spLocks noGrp="1"/>
          </p:cNvSpPr>
          <p:nvPr>
            <p:ph type="title"/>
          </p:nvPr>
        </p:nvSpPr>
        <p:spPr>
          <a:xfrm>
            <a:off x="945204" y="1319403"/>
            <a:ext cx="10515600" cy="1325563"/>
          </a:xfrm>
        </p:spPr>
        <p:txBody>
          <a:bodyPr>
            <a:normAutofit fontScale="90000"/>
          </a:bodyPr>
          <a:lstStyle/>
          <a:p>
            <a:pPr algn="ctr"/>
            <a:br>
              <a:rPr lang="de-DE" b="1" dirty="0">
                <a:latin typeface="Arial" panose="020B0604020202020204" pitchFamily="34" charset="0"/>
                <a:cs typeface="Arial" panose="020B0604020202020204" pitchFamily="34" charset="0"/>
              </a:rPr>
            </a:br>
            <a:br>
              <a:rPr lang="de-DE" sz="9600"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3.</a:t>
            </a:r>
            <a:br>
              <a:rPr lang="de-DE" b="1" dirty="0">
                <a:latin typeface="Arial" panose="020B0604020202020204" pitchFamily="34" charset="0"/>
                <a:cs typeface="Arial" panose="020B0604020202020204" pitchFamily="34" charset="0"/>
              </a:rPr>
            </a:br>
            <a:r>
              <a:rPr lang="de-DE" sz="6000" b="1" dirty="0">
                <a:latin typeface="Arial" panose="020B0604020202020204" pitchFamily="34" charset="0"/>
                <a:cs typeface="Arial" panose="020B0604020202020204" pitchFamily="34" charset="0"/>
              </a:rPr>
              <a:t>Wege zum Frieden</a:t>
            </a:r>
            <a:br>
              <a:rPr lang="de-DE"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Eine Dritte Position </a:t>
            </a:r>
            <a:br>
              <a:rPr lang="de-DE" sz="3600"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jenseits von Kapitulation und Siegfrieden </a:t>
            </a:r>
            <a:br>
              <a:rPr lang="de-DE" sz="3600" b="1" dirty="0">
                <a:latin typeface="Arial" panose="020B0604020202020204" pitchFamily="34" charset="0"/>
                <a:cs typeface="Arial" panose="020B0604020202020204" pitchFamily="34" charset="0"/>
              </a:rPr>
            </a:br>
            <a:endParaRPr lang="de-DE" sz="3600" dirty="0"/>
          </a:p>
        </p:txBody>
      </p:sp>
    </p:spTree>
    <p:extLst>
      <p:ext uri="{BB962C8B-B14F-4D97-AF65-F5344CB8AC3E}">
        <p14:creationId xmlns:p14="http://schemas.microsoft.com/office/powerpoint/2010/main" val="399203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2006"/>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4BFE7-E803-A9C0-489B-334A296DF742}"/>
              </a:ext>
            </a:extLst>
          </p:cNvPr>
          <p:cNvSpPr>
            <a:spLocks noGrp="1"/>
          </p:cNvSpPr>
          <p:nvPr>
            <p:ph type="title"/>
          </p:nvPr>
        </p:nvSpPr>
        <p:spPr>
          <a:xfrm>
            <a:off x="838200" y="18255"/>
            <a:ext cx="10515600" cy="1325563"/>
          </a:xfrm>
        </p:spPr>
        <p:txBody>
          <a:bodyPr>
            <a:normAutofit fontScale="90000"/>
          </a:bodyPr>
          <a:lstStyle/>
          <a:p>
            <a:pPr algn="ctr"/>
            <a:r>
              <a:rPr lang="de-DE" b="1" dirty="0">
                <a:latin typeface="Arial" panose="020B0604020202020204" pitchFamily="34" charset="0"/>
                <a:cs typeface="Arial" panose="020B0604020202020204" pitchFamily="34" charset="0"/>
              </a:rPr>
              <a:t>Neue Phase des Krieges: Dominanz der </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geopolitischen Komponente  </a:t>
            </a:r>
          </a:p>
        </p:txBody>
      </p:sp>
      <p:sp>
        <p:nvSpPr>
          <p:cNvPr id="3" name="Inhaltsplatzhalter 2">
            <a:extLst>
              <a:ext uri="{FF2B5EF4-FFF2-40B4-BE49-F238E27FC236}">
                <a16:creationId xmlns:a16="http://schemas.microsoft.com/office/drawing/2014/main" id="{EF43EE54-C3BE-21D8-9F3B-884C1573AF6D}"/>
              </a:ext>
            </a:extLst>
          </p:cNvPr>
          <p:cNvSpPr>
            <a:spLocks noGrp="1"/>
          </p:cNvSpPr>
          <p:nvPr>
            <p:ph idx="1"/>
          </p:nvPr>
        </p:nvSpPr>
        <p:spPr>
          <a:xfrm>
            <a:off x="838200" y="1691485"/>
            <a:ext cx="10515600" cy="3833825"/>
          </a:xfrm>
        </p:spPr>
        <p:txBody>
          <a:bodyPr>
            <a:normAutofit fontScale="92500" lnSpcReduction="20000"/>
          </a:bodyPr>
          <a:lstStyle/>
          <a:p>
            <a:r>
              <a:rPr lang="de-DE" sz="3200" dirty="0"/>
              <a:t>Es</a:t>
            </a:r>
            <a:r>
              <a:rPr lang="de-DE" sz="3200" b="1" dirty="0"/>
              <a:t>kalationsdominanz des stärksten Spielers: USA</a:t>
            </a:r>
          </a:p>
          <a:p>
            <a:r>
              <a:rPr lang="de-DE" sz="3200" b="1" dirty="0"/>
              <a:t> Weigerung Prinzip gemeinsamer Sicherheit anzuerkennen    </a:t>
            </a:r>
          </a:p>
          <a:p>
            <a:r>
              <a:rPr lang="de-DE" sz="3200" b="1" dirty="0"/>
              <a:t>Stellvertreterkrieg </a:t>
            </a:r>
          </a:p>
          <a:p>
            <a:r>
              <a:rPr lang="de-DE" sz="3200" b="1" dirty="0"/>
              <a:t>Zermürbungs- und Abnutzungskrieg</a:t>
            </a:r>
          </a:p>
          <a:p>
            <a:r>
              <a:rPr lang="de-DE" sz="3200" b="1" dirty="0"/>
              <a:t>Massive Aufrüstung der Ukraine </a:t>
            </a:r>
          </a:p>
          <a:p>
            <a:r>
              <a:rPr lang="de-DE" sz="3200" b="1" dirty="0"/>
              <a:t>Massiver Wirtschaftskrieg </a:t>
            </a:r>
          </a:p>
          <a:p>
            <a:r>
              <a:rPr lang="de-DE" sz="3200" b="1" dirty="0"/>
              <a:t>Keine Verhandlungs- &amp; Kompromissbereitschaft</a:t>
            </a:r>
          </a:p>
          <a:p>
            <a:r>
              <a:rPr lang="de-DE" sz="3200" b="1" dirty="0"/>
              <a:t>Illusion eines ukrainischen Sieges</a:t>
            </a:r>
          </a:p>
          <a:p>
            <a:endParaRPr lang="de-DE" b="1" dirty="0"/>
          </a:p>
        </p:txBody>
      </p:sp>
      <p:sp>
        <p:nvSpPr>
          <p:cNvPr id="4" name="Textfeld 3">
            <a:extLst>
              <a:ext uri="{FF2B5EF4-FFF2-40B4-BE49-F238E27FC236}">
                <a16:creationId xmlns:a16="http://schemas.microsoft.com/office/drawing/2014/main" id="{9D677E6F-CB86-D97B-9AF5-0ADB7787BB84}"/>
              </a:ext>
            </a:extLst>
          </p:cNvPr>
          <p:cNvSpPr txBox="1"/>
          <p:nvPr/>
        </p:nvSpPr>
        <p:spPr>
          <a:xfrm>
            <a:off x="1810966" y="5516306"/>
            <a:ext cx="8570068" cy="1323439"/>
          </a:xfrm>
          <a:prstGeom prst="rect">
            <a:avLst/>
          </a:prstGeom>
          <a:noFill/>
        </p:spPr>
        <p:txBody>
          <a:bodyPr wrap="square" rtlCol="0">
            <a:spAutoFit/>
          </a:bodyPr>
          <a:lstStyle/>
          <a:p>
            <a:pPr algn="ctr"/>
            <a:r>
              <a:rPr lang="de-DE" sz="4000" b="1" dirty="0">
                <a:solidFill>
                  <a:srgbClr val="FF0000"/>
                </a:solidFill>
              </a:rPr>
              <a:t>Geist des Morgenthauplans</a:t>
            </a:r>
          </a:p>
          <a:p>
            <a:pPr algn="ctr"/>
            <a:r>
              <a:rPr lang="de-DE" sz="4000" b="1" dirty="0">
                <a:solidFill>
                  <a:srgbClr val="FF0000"/>
                </a:solidFill>
              </a:rPr>
              <a:t>“Russland  ruinieren“ </a:t>
            </a:r>
            <a:r>
              <a:rPr lang="de-DE" dirty="0">
                <a:solidFill>
                  <a:srgbClr val="FF0000"/>
                </a:solidFill>
              </a:rPr>
              <a:t>(</a:t>
            </a:r>
            <a:r>
              <a:rPr lang="de-DE" dirty="0" err="1">
                <a:solidFill>
                  <a:srgbClr val="FF0000"/>
                </a:solidFill>
              </a:rPr>
              <a:t>Baerbock</a:t>
            </a:r>
            <a:r>
              <a:rPr lang="de-DE" dirty="0">
                <a:solidFill>
                  <a:srgbClr val="FF0000"/>
                </a:solidFill>
              </a:rPr>
              <a:t>)</a:t>
            </a:r>
          </a:p>
        </p:txBody>
      </p:sp>
    </p:spTree>
    <p:extLst>
      <p:ext uri="{BB962C8B-B14F-4D97-AF65-F5344CB8AC3E}">
        <p14:creationId xmlns:p14="http://schemas.microsoft.com/office/powerpoint/2010/main" val="7802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71736"/>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F87BE-44CB-217C-8EF2-88639DF62EC9}"/>
              </a:ext>
            </a:extLst>
          </p:cNvPr>
          <p:cNvSpPr>
            <a:spLocks noGrp="1"/>
          </p:cNvSpPr>
          <p:nvPr>
            <p:ph type="title"/>
          </p:nvPr>
        </p:nvSpPr>
        <p:spPr>
          <a:xfrm>
            <a:off x="838200" y="0"/>
            <a:ext cx="10515600" cy="1325563"/>
          </a:xfrm>
        </p:spPr>
        <p:txBody>
          <a:bodyPr/>
          <a:lstStyle/>
          <a:p>
            <a:pPr algn="ctr"/>
            <a:r>
              <a:rPr lang="de-DE" dirty="0"/>
              <a:t>Kosten der Verlängerung des Krieges</a:t>
            </a:r>
          </a:p>
        </p:txBody>
      </p:sp>
      <p:sp>
        <p:nvSpPr>
          <p:cNvPr id="3" name="Inhaltsplatzhalter 2">
            <a:extLst>
              <a:ext uri="{FF2B5EF4-FFF2-40B4-BE49-F238E27FC236}">
                <a16:creationId xmlns:a16="http://schemas.microsoft.com/office/drawing/2014/main" id="{FFAF8388-2EFF-7743-CC62-94B5FED8A254}"/>
              </a:ext>
            </a:extLst>
          </p:cNvPr>
          <p:cNvSpPr>
            <a:spLocks noGrp="1"/>
          </p:cNvSpPr>
          <p:nvPr>
            <p:ph idx="1"/>
          </p:nvPr>
        </p:nvSpPr>
        <p:spPr>
          <a:xfrm>
            <a:off x="838200" y="1325562"/>
            <a:ext cx="10679349" cy="5415705"/>
          </a:xfrm>
        </p:spPr>
        <p:txBody>
          <a:bodyPr>
            <a:normAutofit/>
          </a:bodyPr>
          <a:lstStyle/>
          <a:p>
            <a:pPr>
              <a:spcBef>
                <a:spcPts val="2200"/>
              </a:spcBef>
            </a:pPr>
            <a:r>
              <a:rPr lang="de-DE" b="1" dirty="0"/>
              <a:t>Noch mehr humane Kosten</a:t>
            </a:r>
          </a:p>
          <a:p>
            <a:pPr>
              <a:spcBef>
                <a:spcPts val="2200"/>
              </a:spcBef>
            </a:pPr>
            <a:r>
              <a:rPr lang="de-DE" b="1" dirty="0"/>
              <a:t>Eskalationsgefahr  </a:t>
            </a:r>
          </a:p>
          <a:p>
            <a:pPr>
              <a:spcBef>
                <a:spcPts val="2200"/>
              </a:spcBef>
            </a:pPr>
            <a:r>
              <a:rPr lang="de-DE" b="1" dirty="0"/>
              <a:t>Wirtschaftlicher Ruin der Ukraine</a:t>
            </a:r>
          </a:p>
          <a:p>
            <a:pPr>
              <a:spcBef>
                <a:spcPts val="2200"/>
              </a:spcBef>
            </a:pPr>
            <a:r>
              <a:rPr lang="de-DE" b="1" dirty="0"/>
              <a:t>Ökonomische und politische Schädigung für Russland </a:t>
            </a:r>
          </a:p>
          <a:p>
            <a:pPr>
              <a:spcBef>
                <a:spcPts val="2200"/>
              </a:spcBef>
            </a:pPr>
            <a:r>
              <a:rPr lang="de-DE" b="1" dirty="0"/>
              <a:t>Verfestigte geopolitische Lager – Kalter Krieg 2.0.</a:t>
            </a:r>
          </a:p>
          <a:p>
            <a:pPr>
              <a:spcBef>
                <a:spcPts val="2200"/>
              </a:spcBef>
            </a:pPr>
            <a:r>
              <a:rPr lang="de-DE" b="1" dirty="0"/>
              <a:t>Auch unbeteiligte Dritte, Globaler Süden in Mitleidenschaft gezogen.</a:t>
            </a:r>
          </a:p>
          <a:p>
            <a:pPr>
              <a:spcBef>
                <a:spcPts val="2200"/>
              </a:spcBef>
            </a:pPr>
            <a:r>
              <a:rPr lang="de-DE" b="1" dirty="0"/>
              <a:t>Absorption &amp; Blockade der Problemlösungsfähigkeit bei Klima, Umwelt, Armut, Migration, Pandemien u.a. globalen Problemen</a:t>
            </a:r>
          </a:p>
        </p:txBody>
      </p:sp>
    </p:spTree>
    <p:extLst>
      <p:ext uri="{BB962C8B-B14F-4D97-AF65-F5344CB8AC3E}">
        <p14:creationId xmlns:p14="http://schemas.microsoft.com/office/powerpoint/2010/main" val="10705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5FF1B-0041-1548-ADE0-D789565CBDC5}"/>
              </a:ext>
            </a:extLst>
          </p:cNvPr>
          <p:cNvSpPr>
            <a:spLocks noGrp="1"/>
          </p:cNvSpPr>
          <p:nvPr>
            <p:ph type="title"/>
          </p:nvPr>
        </p:nvSpPr>
        <p:spPr>
          <a:xfrm>
            <a:off x="838200" y="18255"/>
            <a:ext cx="10515600" cy="1325563"/>
          </a:xfrm>
        </p:spPr>
        <p:txBody>
          <a:bodyPr/>
          <a:lstStyle/>
          <a:p>
            <a:pPr algn="ctr"/>
            <a:r>
              <a:rPr lang="de-DE" sz="8000" b="1" dirty="0">
                <a:solidFill>
                  <a:schemeClr val="bg1"/>
                </a:solidFill>
                <a:latin typeface="Arial" panose="020B0604020202020204" pitchFamily="34" charset="0"/>
                <a:cs typeface="Arial" panose="020B0604020202020204" pitchFamily="34" charset="0"/>
              </a:rPr>
              <a:t>Dritte Position</a:t>
            </a:r>
            <a:r>
              <a:rPr lang="de-DE" b="1" dirty="0">
                <a:solidFill>
                  <a:schemeClr val="bg1"/>
                </a:solidFill>
                <a:latin typeface="Arial" panose="020B0604020202020204" pitchFamily="34" charset="0"/>
                <a:cs typeface="Arial" panose="020B0604020202020204" pitchFamily="34" charset="0"/>
              </a:rPr>
              <a:t>:</a:t>
            </a:r>
          </a:p>
        </p:txBody>
      </p:sp>
      <p:sp>
        <p:nvSpPr>
          <p:cNvPr id="3" name="Inhaltsplatzhalter 2">
            <a:extLst>
              <a:ext uri="{FF2B5EF4-FFF2-40B4-BE49-F238E27FC236}">
                <a16:creationId xmlns:a16="http://schemas.microsoft.com/office/drawing/2014/main" id="{0BB6966B-B93E-0F4F-B0E5-86E7A82632E4}"/>
              </a:ext>
            </a:extLst>
          </p:cNvPr>
          <p:cNvSpPr>
            <a:spLocks noGrp="1"/>
          </p:cNvSpPr>
          <p:nvPr>
            <p:ph idx="1"/>
          </p:nvPr>
        </p:nvSpPr>
        <p:spPr>
          <a:xfrm>
            <a:off x="838200" y="1618236"/>
            <a:ext cx="10515600" cy="4009565"/>
          </a:xfrm>
        </p:spPr>
        <p:txBody>
          <a:bodyPr>
            <a:normAutofit fontScale="85000" lnSpcReduction="10000"/>
          </a:bodyPr>
          <a:lstStyle/>
          <a:p>
            <a:pPr marL="0" indent="0" algn="ctr">
              <a:buNone/>
            </a:pPr>
            <a:r>
              <a:rPr lang="de-DE" sz="6600" b="1" dirty="0">
                <a:solidFill>
                  <a:schemeClr val="bg1"/>
                </a:solidFill>
              </a:rPr>
              <a:t>Keine Identifikation </a:t>
            </a:r>
          </a:p>
          <a:p>
            <a:pPr marL="0" indent="0" algn="ctr">
              <a:buNone/>
            </a:pPr>
            <a:r>
              <a:rPr lang="de-DE" sz="6600" b="1" dirty="0">
                <a:solidFill>
                  <a:schemeClr val="bg1"/>
                </a:solidFill>
              </a:rPr>
              <a:t>mit einem Land</a:t>
            </a:r>
            <a:br>
              <a:rPr lang="de-DE" sz="6600" b="1" dirty="0">
                <a:solidFill>
                  <a:schemeClr val="bg1"/>
                </a:solidFill>
              </a:rPr>
            </a:br>
            <a:r>
              <a:rPr lang="de-DE" sz="6600" dirty="0">
                <a:solidFill>
                  <a:schemeClr val="bg1"/>
                </a:solidFill>
              </a:rPr>
              <a:t>(oder einer Gruppe von Ländern)</a:t>
            </a:r>
            <a:endParaRPr lang="de-DE" sz="6600" b="1" dirty="0">
              <a:solidFill>
                <a:schemeClr val="bg1"/>
              </a:solidFill>
            </a:endParaRPr>
          </a:p>
          <a:p>
            <a:pPr marL="0" indent="0" algn="ctr">
              <a:buNone/>
            </a:pPr>
            <a:endParaRPr lang="de-DE" sz="6600" b="1" dirty="0">
              <a:solidFill>
                <a:schemeClr val="bg1"/>
              </a:solidFill>
            </a:endParaRPr>
          </a:p>
          <a:p>
            <a:pPr marL="0" indent="0" algn="ctr">
              <a:buNone/>
            </a:pPr>
            <a:r>
              <a:rPr lang="de-DE" sz="6600" b="1" dirty="0">
                <a:solidFill>
                  <a:schemeClr val="bg1"/>
                </a:solidFill>
              </a:rPr>
              <a:t>… sondern mit der Sache</a:t>
            </a:r>
            <a:endParaRPr lang="de-DE" sz="3500" dirty="0">
              <a:solidFill>
                <a:schemeClr val="bg1"/>
              </a:solidFill>
            </a:endParaRPr>
          </a:p>
        </p:txBody>
      </p:sp>
    </p:spTree>
    <p:extLst>
      <p:ext uri="{BB962C8B-B14F-4D97-AF65-F5344CB8AC3E}">
        <p14:creationId xmlns:p14="http://schemas.microsoft.com/office/powerpoint/2010/main" val="41557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6BF2F-AA2F-BA4C-8F85-77A5902DACFB}"/>
              </a:ext>
            </a:extLst>
          </p:cNvPr>
          <p:cNvSpPr>
            <a:spLocks noGrp="1"/>
          </p:cNvSpPr>
          <p:nvPr>
            <p:ph type="title"/>
          </p:nvPr>
        </p:nvSpPr>
        <p:spPr>
          <a:xfrm>
            <a:off x="907026" y="-214977"/>
            <a:ext cx="10515600" cy="1325563"/>
          </a:xfrm>
        </p:spPr>
        <p:txBody>
          <a:bodyPr>
            <a:normAutofit/>
          </a:bodyPr>
          <a:lstStyle/>
          <a:p>
            <a:pPr algn="ctr"/>
            <a:r>
              <a:rPr lang="de-DE" sz="4800" b="1" dirty="0">
                <a:latin typeface="Arial" panose="020B0604020202020204" pitchFamily="34" charset="0"/>
                <a:cs typeface="Arial" panose="020B0604020202020204" pitchFamily="34" charset="0"/>
              </a:rPr>
              <a:t>Welche „Sache“?</a:t>
            </a:r>
          </a:p>
        </p:txBody>
      </p:sp>
      <p:sp>
        <p:nvSpPr>
          <p:cNvPr id="3" name="Inhaltsplatzhalter 2">
            <a:extLst>
              <a:ext uri="{FF2B5EF4-FFF2-40B4-BE49-F238E27FC236}">
                <a16:creationId xmlns:a16="http://schemas.microsoft.com/office/drawing/2014/main" id="{CFB2A57D-1004-A347-9B00-6C07E61305B5}"/>
              </a:ext>
            </a:extLst>
          </p:cNvPr>
          <p:cNvSpPr>
            <a:spLocks noGrp="1"/>
          </p:cNvSpPr>
          <p:nvPr>
            <p:ph idx="1"/>
          </p:nvPr>
        </p:nvSpPr>
        <p:spPr>
          <a:xfrm>
            <a:off x="447841" y="1110586"/>
            <a:ext cx="11592232" cy="5747414"/>
          </a:xfrm>
        </p:spPr>
        <p:txBody>
          <a:bodyPr>
            <a:normAutofit/>
          </a:bodyPr>
          <a:lstStyle/>
          <a:p>
            <a:pPr marL="0" indent="0">
              <a:spcBef>
                <a:spcPts val="1600"/>
              </a:spcBef>
              <a:buNone/>
            </a:pPr>
            <a:endParaRPr lang="de-DE" b="1" dirty="0">
              <a:latin typeface="Arial" panose="020B0604020202020204" pitchFamily="34" charset="0"/>
              <a:cs typeface="Arial" panose="020B0604020202020204" pitchFamily="34" charset="0"/>
            </a:endParaRPr>
          </a:p>
          <a:p>
            <a:pPr>
              <a:spcBef>
                <a:spcPts val="2200"/>
              </a:spcBef>
            </a:pPr>
            <a:r>
              <a:rPr lang="de-DE" b="1" dirty="0">
                <a:latin typeface="Arial" panose="020B0604020202020204" pitchFamily="34" charset="0"/>
                <a:cs typeface="Arial" panose="020B0604020202020204" pitchFamily="34" charset="0"/>
              </a:rPr>
              <a:t>Bruch mit der militärischen Logik</a:t>
            </a:r>
          </a:p>
          <a:p>
            <a:pPr>
              <a:spcBef>
                <a:spcPts val="2200"/>
              </a:spcBef>
            </a:pPr>
            <a:r>
              <a:rPr lang="de-DE" b="1" dirty="0">
                <a:latin typeface="Arial" panose="020B0604020202020204" pitchFamily="34" charset="0"/>
                <a:cs typeface="Arial" panose="020B0604020202020204" pitchFamily="34" charset="0"/>
              </a:rPr>
              <a:t>Systemische Konfliktursachen auf die Tagesordnung</a:t>
            </a:r>
          </a:p>
          <a:p>
            <a:pPr>
              <a:spcBef>
                <a:spcPts val="2200"/>
              </a:spcBef>
            </a:pPr>
            <a:r>
              <a:rPr lang="de-DE" b="1" dirty="0">
                <a:latin typeface="Arial" panose="020B0604020202020204" pitchFamily="34" charset="0"/>
                <a:cs typeface="Arial" panose="020B0604020202020204" pitchFamily="34" charset="0"/>
              </a:rPr>
              <a:t>Politische Konfliktregelung &amp; Kompromiss</a:t>
            </a:r>
          </a:p>
          <a:p>
            <a:pPr>
              <a:spcBef>
                <a:spcPts val="2200"/>
              </a:spcBef>
            </a:pPr>
            <a:r>
              <a:rPr lang="de-DE" b="1" dirty="0">
                <a:latin typeface="Arial" panose="020B0604020202020204" pitchFamily="34" charset="0"/>
                <a:cs typeface="Arial" panose="020B0604020202020204" pitchFamily="34" charset="0"/>
              </a:rPr>
              <a:t>Verzicht auf Maximalpositionen auf beiden Seiten</a:t>
            </a:r>
          </a:p>
          <a:p>
            <a:pPr>
              <a:spcBef>
                <a:spcPts val="2200"/>
              </a:spcBef>
            </a:pPr>
            <a:r>
              <a:rPr lang="de-DE" b="1" dirty="0">
                <a:latin typeface="Arial" panose="020B0604020202020204" pitchFamily="34" charset="0"/>
                <a:cs typeface="Arial" panose="020B0604020202020204" pitchFamily="34" charset="0"/>
              </a:rPr>
              <a:t>Ungeteilte Sicherheit</a:t>
            </a:r>
          </a:p>
          <a:p>
            <a:pPr>
              <a:spcBef>
                <a:spcPts val="2200"/>
              </a:spcBef>
            </a:pPr>
            <a:r>
              <a:rPr lang="de-DE" b="1" dirty="0">
                <a:latin typeface="Arial" panose="020B0604020202020204" pitchFamily="34" charset="0"/>
                <a:cs typeface="Arial" panose="020B0604020202020204" pitchFamily="34" charset="0"/>
              </a:rPr>
              <a:t>Friedliche Koexistenz in der multipolaren Welt</a:t>
            </a:r>
          </a:p>
          <a:p>
            <a:pPr>
              <a:spcBef>
                <a:spcPts val="2200"/>
              </a:spcBef>
            </a:pPr>
            <a:r>
              <a:rPr lang="de-DE" b="1" dirty="0">
                <a:latin typeface="Arial" panose="020B0604020202020204" pitchFamily="34" charset="0"/>
                <a:cs typeface="Arial" panose="020B0604020202020204" pitchFamily="34" charset="0"/>
              </a:rPr>
              <a:t>Kooperation, inklusiver Multilateralismus - statt Konfrontation  </a:t>
            </a:r>
          </a:p>
        </p:txBody>
      </p:sp>
    </p:spTree>
    <p:extLst>
      <p:ext uri="{BB962C8B-B14F-4D97-AF65-F5344CB8AC3E}">
        <p14:creationId xmlns:p14="http://schemas.microsoft.com/office/powerpoint/2010/main" val="33429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2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alpha val="33337"/>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4BAD9-A4E1-8E0A-F73A-3DAFDE704B8A}"/>
              </a:ext>
            </a:extLst>
          </p:cNvPr>
          <p:cNvSpPr>
            <a:spLocks noGrp="1"/>
          </p:cNvSpPr>
          <p:nvPr>
            <p:ph type="title"/>
          </p:nvPr>
        </p:nvSpPr>
        <p:spPr>
          <a:xfrm>
            <a:off x="838200" y="-149225"/>
            <a:ext cx="10515600" cy="1325563"/>
          </a:xfrm>
        </p:spPr>
        <p:txBody>
          <a:bodyPr>
            <a:normAutofit/>
          </a:bodyPr>
          <a:lstStyle/>
          <a:p>
            <a:pPr algn="ctr"/>
            <a:r>
              <a:rPr lang="de-DE" sz="4000" b="1" dirty="0">
                <a:latin typeface="Arial" panose="020B0604020202020204" pitchFamily="34" charset="0"/>
                <a:cs typeface="Arial" panose="020B0604020202020204" pitchFamily="34" charset="0"/>
              </a:rPr>
              <a:t>Eckpunkte eines Kompromissfriedens (I)  </a:t>
            </a:r>
          </a:p>
        </p:txBody>
      </p:sp>
      <p:sp>
        <p:nvSpPr>
          <p:cNvPr id="3" name="Inhaltsplatzhalter 2">
            <a:extLst>
              <a:ext uri="{FF2B5EF4-FFF2-40B4-BE49-F238E27FC236}">
                <a16:creationId xmlns:a16="http://schemas.microsoft.com/office/drawing/2014/main" id="{30B99BEE-626F-181E-431C-6FD3EAB57205}"/>
              </a:ext>
            </a:extLst>
          </p:cNvPr>
          <p:cNvSpPr>
            <a:spLocks noGrp="1"/>
          </p:cNvSpPr>
          <p:nvPr>
            <p:ph idx="1"/>
          </p:nvPr>
        </p:nvSpPr>
        <p:spPr>
          <a:xfrm>
            <a:off x="568037" y="1619683"/>
            <a:ext cx="11513127" cy="5681662"/>
          </a:xfrm>
        </p:spPr>
        <p:txBody>
          <a:bodyPr>
            <a:normAutofit/>
          </a:bodyPr>
          <a:lstStyle/>
          <a:p>
            <a:pPr marL="514350" indent="-514350">
              <a:spcBef>
                <a:spcPts val="2000"/>
              </a:spcBef>
              <a:buAutoNum type="arabicPeriod"/>
            </a:pPr>
            <a:r>
              <a:rPr lang="de-DE" sz="3600" b="1" dirty="0">
                <a:cs typeface="Arial" panose="020B0604020202020204" pitchFamily="34" charset="0"/>
              </a:rPr>
              <a:t>Vermittler: UNO oder Drittstaaten (Indien, Türkei, o.ä.)</a:t>
            </a:r>
          </a:p>
          <a:p>
            <a:pPr marL="514350" indent="-514350">
              <a:spcBef>
                <a:spcPts val="2000"/>
              </a:spcBef>
              <a:buAutoNum type="arabicPeriod"/>
            </a:pPr>
            <a:r>
              <a:rPr lang="de-DE" sz="3600" b="1" dirty="0">
                <a:cs typeface="Arial" panose="020B0604020202020204" pitchFamily="34" charset="0"/>
              </a:rPr>
              <a:t>Sofortige Waffenruhe</a:t>
            </a:r>
          </a:p>
          <a:p>
            <a:pPr marL="514350" indent="-514350">
              <a:spcBef>
                <a:spcPts val="2000"/>
              </a:spcBef>
              <a:buAutoNum type="arabicPeriod"/>
            </a:pPr>
            <a:r>
              <a:rPr lang="de-DE" sz="3600" b="1" dirty="0">
                <a:cs typeface="Arial" panose="020B0604020202020204" pitchFamily="34" charset="0"/>
              </a:rPr>
              <a:t>Beginn von Verhandlungen </a:t>
            </a:r>
          </a:p>
          <a:p>
            <a:pPr marL="514350" indent="-514350">
              <a:spcBef>
                <a:spcPts val="2000"/>
              </a:spcBef>
              <a:buAutoNum type="arabicPeriod" startAt="4"/>
            </a:pPr>
            <a:r>
              <a:rPr lang="de-DE" sz="3600" b="1" dirty="0">
                <a:cs typeface="Arial" panose="020B0604020202020204" pitchFamily="34" charset="0"/>
              </a:rPr>
              <a:t>Sicherheitsgarantien für Ukraine</a:t>
            </a:r>
          </a:p>
          <a:p>
            <a:pPr marL="514350" indent="-514350">
              <a:spcBef>
                <a:spcPts val="2000"/>
              </a:spcBef>
              <a:buFont typeface="Arial" panose="020B0604020202020204" pitchFamily="34" charset="0"/>
              <a:buAutoNum type="arabicPeriod" startAt="4"/>
            </a:pPr>
            <a:r>
              <a:rPr lang="de-DE" sz="3600" b="1" dirty="0">
                <a:cs typeface="Arial" panose="020B0604020202020204" pitchFamily="34" charset="0"/>
              </a:rPr>
              <a:t>Rückzug der russischen Truppen auf Linie vor 24. 2.</a:t>
            </a:r>
          </a:p>
          <a:p>
            <a:pPr marL="514350" indent="-514350">
              <a:spcBef>
                <a:spcPts val="2000"/>
              </a:spcBef>
              <a:buFont typeface="Arial" panose="020B0604020202020204" pitchFamily="34" charset="0"/>
              <a:buAutoNum type="arabicPeriod" startAt="4"/>
            </a:pPr>
            <a:r>
              <a:rPr lang="de-DE" sz="3600" b="1" dirty="0">
                <a:cs typeface="Arial" panose="020B0604020202020204" pitchFamily="34" charset="0"/>
              </a:rPr>
              <a:t>UN-Friedenstruppe im Donbass – nach 10 Jahren Referendum (Vorbild: Saarland 1955)</a:t>
            </a:r>
          </a:p>
        </p:txBody>
      </p:sp>
    </p:spTree>
    <p:extLst>
      <p:ext uri="{BB962C8B-B14F-4D97-AF65-F5344CB8AC3E}">
        <p14:creationId xmlns:p14="http://schemas.microsoft.com/office/powerpoint/2010/main" val="11795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alpha val="31969"/>
          </a:srgb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4BAD9-A4E1-8E0A-F73A-3DAFDE704B8A}"/>
              </a:ext>
            </a:extLst>
          </p:cNvPr>
          <p:cNvSpPr>
            <a:spLocks noGrp="1"/>
          </p:cNvSpPr>
          <p:nvPr>
            <p:ph type="title"/>
          </p:nvPr>
        </p:nvSpPr>
        <p:spPr>
          <a:xfrm>
            <a:off x="838200" y="-149225"/>
            <a:ext cx="10515600" cy="1325563"/>
          </a:xfrm>
        </p:spPr>
        <p:txBody>
          <a:bodyPr>
            <a:normAutofit/>
          </a:bodyPr>
          <a:lstStyle/>
          <a:p>
            <a:pPr algn="ctr"/>
            <a:r>
              <a:rPr lang="de-DE" sz="4000" b="1" dirty="0">
                <a:latin typeface="Arial" panose="020B0604020202020204" pitchFamily="34" charset="0"/>
                <a:cs typeface="Arial" panose="020B0604020202020204" pitchFamily="34" charset="0"/>
              </a:rPr>
              <a:t>Eckpunkte eines Kompromissfriedens (II)  </a:t>
            </a:r>
          </a:p>
        </p:txBody>
      </p:sp>
      <p:sp>
        <p:nvSpPr>
          <p:cNvPr id="3" name="Inhaltsplatzhalter 2">
            <a:extLst>
              <a:ext uri="{FF2B5EF4-FFF2-40B4-BE49-F238E27FC236}">
                <a16:creationId xmlns:a16="http://schemas.microsoft.com/office/drawing/2014/main" id="{30B99BEE-626F-181E-431C-6FD3EAB57205}"/>
              </a:ext>
            </a:extLst>
          </p:cNvPr>
          <p:cNvSpPr>
            <a:spLocks noGrp="1"/>
          </p:cNvSpPr>
          <p:nvPr>
            <p:ph idx="1"/>
          </p:nvPr>
        </p:nvSpPr>
        <p:spPr>
          <a:xfrm>
            <a:off x="519545" y="1841356"/>
            <a:ext cx="11907982" cy="5681662"/>
          </a:xfrm>
        </p:spPr>
        <p:txBody>
          <a:bodyPr>
            <a:normAutofit/>
          </a:bodyPr>
          <a:lstStyle/>
          <a:p>
            <a:pPr marL="0" indent="0">
              <a:spcBef>
                <a:spcPts val="2000"/>
              </a:spcBef>
              <a:buNone/>
            </a:pPr>
            <a:r>
              <a:rPr lang="de-DE" sz="3600" b="1" dirty="0">
                <a:cs typeface="Arial" panose="020B0604020202020204" pitchFamily="34" charset="0"/>
              </a:rPr>
              <a:t>7.   Militärische Neutralität der Ukraine</a:t>
            </a:r>
          </a:p>
          <a:p>
            <a:pPr marL="0" indent="0">
              <a:spcBef>
                <a:spcPts val="2000"/>
              </a:spcBef>
              <a:buNone/>
            </a:pPr>
            <a:r>
              <a:rPr lang="de-DE" sz="3600" b="1" dirty="0">
                <a:cs typeface="Arial" panose="020B0604020202020204" pitchFamily="34" charset="0"/>
              </a:rPr>
              <a:t>8.   bei EU-Mitgliedschaft: Ausklammerung von Art. 42</a:t>
            </a:r>
          </a:p>
          <a:p>
            <a:pPr marL="0" indent="0">
              <a:spcBef>
                <a:spcPts val="2000"/>
              </a:spcBef>
              <a:buNone/>
            </a:pPr>
            <a:r>
              <a:rPr lang="de-DE" sz="3600" b="1" dirty="0">
                <a:cs typeface="Arial" panose="020B0604020202020204" pitchFamily="34" charset="0"/>
              </a:rPr>
              <a:t>10. Krim – Anerkennung als russisch</a:t>
            </a:r>
          </a:p>
          <a:p>
            <a:pPr marL="0" indent="0">
              <a:spcBef>
                <a:spcPts val="2000"/>
              </a:spcBef>
              <a:buNone/>
            </a:pPr>
            <a:r>
              <a:rPr lang="de-DE" sz="3600" b="1" dirty="0">
                <a:cs typeface="Arial" panose="020B0604020202020204" pitchFamily="34" charset="0"/>
              </a:rPr>
              <a:t>11. Schrittweise Aufhebung der Sanktionen</a:t>
            </a:r>
          </a:p>
          <a:p>
            <a:pPr marL="0" indent="0">
              <a:spcBef>
                <a:spcPts val="2000"/>
              </a:spcBef>
              <a:buNone/>
            </a:pPr>
            <a:r>
              <a:rPr lang="de-DE" sz="3600" b="1" dirty="0">
                <a:cs typeface="Arial" panose="020B0604020202020204" pitchFamily="34" charset="0"/>
              </a:rPr>
              <a:t>12. Internationaler Wideraufbaufonds (incl. Russland)</a:t>
            </a:r>
            <a:br>
              <a:rPr lang="de-DE" sz="3600" b="1" dirty="0">
                <a:cs typeface="Arial" panose="020B0604020202020204" pitchFamily="34" charset="0"/>
              </a:rPr>
            </a:br>
            <a:r>
              <a:rPr lang="de-DE" sz="3600" b="1" dirty="0">
                <a:cs typeface="Arial" panose="020B0604020202020204" pitchFamily="34" charset="0"/>
              </a:rPr>
              <a:t>      für Ukraine incl. Donbass</a:t>
            </a:r>
          </a:p>
          <a:p>
            <a:pPr marL="0" indent="0">
              <a:spcBef>
                <a:spcPts val="2000"/>
              </a:spcBef>
              <a:buNone/>
            </a:pPr>
            <a:r>
              <a:rPr lang="de-DE" sz="3600" b="1" dirty="0">
                <a:cs typeface="Arial" panose="020B0604020202020204" pitchFamily="34" charset="0"/>
              </a:rPr>
              <a:t>13. NATO-Russland: Disengagement &amp; Rüstungskontrolle</a:t>
            </a:r>
            <a:endParaRPr lang="de-DE" sz="3600" b="1" dirty="0">
              <a:latin typeface="Arial" panose="020B0604020202020204" pitchFamily="34" charset="0"/>
              <a:cs typeface="Arial" panose="020B0604020202020204" pitchFamily="34" charset="0"/>
            </a:endParaRPr>
          </a:p>
          <a:p>
            <a:pPr marL="0" indent="0">
              <a:buNone/>
            </a:pPr>
            <a:r>
              <a:rPr lang="de-DE" b="1" dirty="0">
                <a:latin typeface="Arial" panose="020B0604020202020204" pitchFamily="34" charset="0"/>
                <a:cs typeface="Arial" panose="020B0604020202020204" pitchFamily="34" charset="0"/>
              </a:rPr>
              <a:t>  </a:t>
            </a:r>
          </a:p>
          <a:p>
            <a:pPr marL="514350" indent="-514350">
              <a:buAutoNum type="arabicPeriod"/>
            </a:pP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9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9B1A1-D4A5-AE31-93B9-B41D14101698}"/>
              </a:ext>
            </a:extLst>
          </p:cNvPr>
          <p:cNvSpPr>
            <a:spLocks noGrp="1"/>
          </p:cNvSpPr>
          <p:nvPr>
            <p:ph type="title"/>
          </p:nvPr>
        </p:nvSpPr>
        <p:spPr>
          <a:xfrm>
            <a:off x="723900" y="2103437"/>
            <a:ext cx="10515600" cy="1325563"/>
          </a:xfrm>
        </p:spPr>
        <p:txBody>
          <a:bodyPr>
            <a:normAutofit fontScale="90000"/>
          </a:bodyPr>
          <a:lstStyle/>
          <a:p>
            <a:pPr algn="ct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r>
              <a:rPr lang="de-DE" sz="5300" b="1" dirty="0">
                <a:latin typeface="Arial" panose="020B0604020202020204" pitchFamily="34" charset="0"/>
                <a:cs typeface="Arial" panose="020B0604020202020204" pitchFamily="34" charset="0"/>
              </a:rPr>
              <a:t>1.</a:t>
            </a:r>
            <a:br>
              <a:rPr lang="de-DE" sz="5300" b="1" dirty="0">
                <a:latin typeface="Arial" panose="020B0604020202020204" pitchFamily="34" charset="0"/>
                <a:cs typeface="Arial" panose="020B0604020202020204" pitchFamily="34" charset="0"/>
              </a:rPr>
            </a:br>
            <a:br>
              <a:rPr lang="de-DE" sz="5300" b="1" dirty="0">
                <a:latin typeface="Arial" panose="020B0604020202020204" pitchFamily="34" charset="0"/>
                <a:cs typeface="Arial" panose="020B0604020202020204" pitchFamily="34" charset="0"/>
              </a:rPr>
            </a:br>
            <a:r>
              <a:rPr lang="de-DE" sz="5300" b="1" dirty="0">
                <a:latin typeface="Arial" panose="020B0604020202020204" pitchFamily="34" charset="0"/>
                <a:cs typeface="Arial" panose="020B0604020202020204" pitchFamily="34" charset="0"/>
              </a:rPr>
              <a:t>Erkenntnisse statt Bekenntnisse </a:t>
            </a:r>
            <a:br>
              <a:rPr lang="de-DE" b="1" dirty="0">
                <a:latin typeface="Arial" panose="020B0604020202020204" pitchFamily="34" charset="0"/>
                <a:cs typeface="Arial" panose="020B0604020202020204" pitchFamily="34" charset="0"/>
              </a:rPr>
            </a:br>
            <a:br>
              <a:rPr lang="de-DE" b="1" dirty="0">
                <a:latin typeface="Arial" panose="020B0604020202020204" pitchFamily="34" charset="0"/>
                <a:cs typeface="Arial" panose="020B0604020202020204" pitchFamily="34" charset="0"/>
              </a:rPr>
            </a:br>
            <a:r>
              <a:rPr lang="de-DE" sz="3600" b="1" dirty="0">
                <a:latin typeface="Arial" panose="020B0604020202020204" pitchFamily="34" charset="0"/>
                <a:cs typeface="Arial" panose="020B0604020202020204" pitchFamily="34" charset="0"/>
              </a:rPr>
              <a:t>Kritische Gesellschaftsanalyse in Zeiten des Kriegs</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 </a:t>
            </a:r>
            <a:br>
              <a:rPr lang="de-DE" b="1" dirty="0">
                <a:latin typeface="Arial" panose="020B0604020202020204" pitchFamily="34" charset="0"/>
                <a:cs typeface="Arial" panose="020B0604020202020204" pitchFamily="34" charset="0"/>
              </a:rPr>
            </a:br>
            <a:endParaRPr lang="de-DE" dirty="0"/>
          </a:p>
        </p:txBody>
      </p:sp>
    </p:spTree>
    <p:extLst>
      <p:ext uri="{BB962C8B-B14F-4D97-AF65-F5344CB8AC3E}">
        <p14:creationId xmlns:p14="http://schemas.microsoft.com/office/powerpoint/2010/main" val="413313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2ED96-98D3-95C9-B768-7B8A53858834}"/>
              </a:ext>
            </a:extLst>
          </p:cNvPr>
          <p:cNvSpPr>
            <a:spLocks noGrp="1"/>
          </p:cNvSpPr>
          <p:nvPr>
            <p:ph type="title"/>
          </p:nvPr>
        </p:nvSpPr>
        <p:spPr>
          <a:xfrm>
            <a:off x="838200" y="-194945"/>
            <a:ext cx="10515600" cy="1325563"/>
          </a:xfrm>
        </p:spPr>
        <p:txBody>
          <a:bodyPr>
            <a:normAutofit/>
          </a:bodyPr>
          <a:lstStyle/>
          <a:p>
            <a:pPr algn="ctr"/>
            <a:r>
              <a:rPr lang="de-DE" sz="7200" b="1" dirty="0"/>
              <a:t>Realistisch?</a:t>
            </a:r>
          </a:p>
        </p:txBody>
      </p:sp>
      <p:sp>
        <p:nvSpPr>
          <p:cNvPr id="3" name="Inhaltsplatzhalter 2">
            <a:extLst>
              <a:ext uri="{FF2B5EF4-FFF2-40B4-BE49-F238E27FC236}">
                <a16:creationId xmlns:a16="http://schemas.microsoft.com/office/drawing/2014/main" id="{4AE2E788-221F-11B0-6325-6FF6137EE157}"/>
              </a:ext>
            </a:extLst>
          </p:cNvPr>
          <p:cNvSpPr>
            <a:spLocks noGrp="1"/>
          </p:cNvSpPr>
          <p:nvPr>
            <p:ph idx="1"/>
          </p:nvPr>
        </p:nvSpPr>
        <p:spPr>
          <a:xfrm>
            <a:off x="178904" y="1407065"/>
            <a:ext cx="11834191" cy="4351338"/>
          </a:xfrm>
        </p:spPr>
        <p:txBody>
          <a:bodyPr>
            <a:noAutofit/>
          </a:bodyPr>
          <a:lstStyle/>
          <a:p>
            <a:pPr marL="0" indent="0" algn="ctr">
              <a:buNone/>
            </a:pPr>
            <a:r>
              <a:rPr lang="de-DE" sz="3600" b="1" dirty="0"/>
              <a:t>Unter den gegebenen Kräfteverhältnissen ist primäre Zielgruppe solcher Vorschläge Friedensbewegung, die gesellschaftliche Linke und jene Teile der Öffentlichkeit, die wir erreichen. </a:t>
            </a:r>
          </a:p>
          <a:p>
            <a:pPr marL="0" indent="0">
              <a:buNone/>
            </a:pPr>
            <a:endParaRPr lang="de-DE" sz="3600" b="1" dirty="0"/>
          </a:p>
          <a:p>
            <a:pPr marL="0" indent="0" algn="ctr">
              <a:buNone/>
            </a:pPr>
            <a:r>
              <a:rPr lang="de-DE" sz="3600" b="1" dirty="0"/>
              <a:t>Ihnen gilt es - gegenüber dem mächtigen Konformitätsdruck – den Rücken zu stärken und Alternativen aufzeigen.</a:t>
            </a:r>
          </a:p>
        </p:txBody>
      </p:sp>
      <p:sp>
        <p:nvSpPr>
          <p:cNvPr id="4" name="Textfeld 3">
            <a:extLst>
              <a:ext uri="{FF2B5EF4-FFF2-40B4-BE49-F238E27FC236}">
                <a16:creationId xmlns:a16="http://schemas.microsoft.com/office/drawing/2014/main" id="{1838663B-E462-F3C9-C2EA-78886F94B957}"/>
              </a:ext>
            </a:extLst>
          </p:cNvPr>
          <p:cNvSpPr txBox="1"/>
          <p:nvPr/>
        </p:nvSpPr>
        <p:spPr>
          <a:xfrm>
            <a:off x="357809" y="5758403"/>
            <a:ext cx="11834191" cy="707886"/>
          </a:xfrm>
          <a:prstGeom prst="rect">
            <a:avLst/>
          </a:prstGeom>
          <a:noFill/>
        </p:spPr>
        <p:txBody>
          <a:bodyPr wrap="square" rtlCol="0">
            <a:spAutoFit/>
          </a:bodyPr>
          <a:lstStyle/>
          <a:p>
            <a:pPr algn="ctr"/>
            <a:r>
              <a:rPr lang="de-DE" sz="4000" b="1" dirty="0">
                <a:solidFill>
                  <a:srgbClr val="FF0000"/>
                </a:solidFill>
                <a:latin typeface="Arial" panose="020B0604020202020204" pitchFamily="34" charset="0"/>
                <a:cs typeface="Arial" panose="020B0604020202020204" pitchFamily="34" charset="0"/>
              </a:rPr>
              <a:t>Die diskursiven Kräfteverhältnisse beeinflussen </a:t>
            </a:r>
          </a:p>
        </p:txBody>
      </p:sp>
    </p:spTree>
    <p:extLst>
      <p:ext uri="{BB962C8B-B14F-4D97-AF65-F5344CB8AC3E}">
        <p14:creationId xmlns:p14="http://schemas.microsoft.com/office/powerpoint/2010/main" val="220741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4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4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4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08907B-1A11-C14B-92AD-D658D30252AA}"/>
              </a:ext>
            </a:extLst>
          </p:cNvPr>
          <p:cNvSpPr>
            <a:spLocks noGrp="1"/>
          </p:cNvSpPr>
          <p:nvPr>
            <p:ph type="title"/>
          </p:nvPr>
        </p:nvSpPr>
        <p:spPr>
          <a:xfrm>
            <a:off x="838199" y="0"/>
            <a:ext cx="10515600" cy="1325563"/>
          </a:xfrm>
        </p:spPr>
        <p:txBody>
          <a:bodyPr/>
          <a:lstStyle/>
          <a:p>
            <a:pPr algn="ctr"/>
            <a:r>
              <a:rPr lang="de-DE" b="1" dirty="0">
                <a:latin typeface="Arial" panose="020B0604020202020204" pitchFamily="34" charset="0"/>
                <a:cs typeface="Arial" panose="020B0604020202020204" pitchFamily="34" charset="0"/>
              </a:rPr>
              <a:t>„Bedenke das Ende“</a:t>
            </a:r>
          </a:p>
        </p:txBody>
      </p:sp>
      <p:sp>
        <p:nvSpPr>
          <p:cNvPr id="3" name="Inhaltsplatzhalter 2">
            <a:extLst>
              <a:ext uri="{FF2B5EF4-FFF2-40B4-BE49-F238E27FC236}">
                <a16:creationId xmlns:a16="http://schemas.microsoft.com/office/drawing/2014/main" id="{3835E363-588A-AD4A-A64C-E0BF92319253}"/>
              </a:ext>
            </a:extLst>
          </p:cNvPr>
          <p:cNvSpPr>
            <a:spLocks noGrp="1"/>
          </p:cNvSpPr>
          <p:nvPr>
            <p:ph idx="1"/>
          </p:nvPr>
        </p:nvSpPr>
        <p:spPr>
          <a:xfrm>
            <a:off x="538358" y="1027310"/>
            <a:ext cx="11115283" cy="5947421"/>
          </a:xfrm>
        </p:spPr>
        <p:txBody>
          <a:bodyPr>
            <a:normAutofit fontScale="85000" lnSpcReduction="20000"/>
          </a:bodyPr>
          <a:lstStyle/>
          <a:p>
            <a:endParaRPr lang="de-DE" sz="4400" b="1" dirty="0"/>
          </a:p>
          <a:p>
            <a:pPr marL="0" indent="0" algn="ctr">
              <a:buNone/>
            </a:pPr>
            <a:r>
              <a:rPr lang="de-DE" sz="5200" b="1" dirty="0">
                <a:solidFill>
                  <a:srgbClr val="FF0000"/>
                </a:solidFill>
              </a:rPr>
              <a:t>Die geographische Nachbarschaft mit Russland </a:t>
            </a:r>
            <a:br>
              <a:rPr lang="de-DE" sz="5200" b="1" dirty="0">
                <a:solidFill>
                  <a:srgbClr val="FF0000"/>
                </a:solidFill>
              </a:rPr>
            </a:br>
            <a:r>
              <a:rPr lang="de-DE" sz="5200" b="1" dirty="0">
                <a:solidFill>
                  <a:srgbClr val="FF0000"/>
                </a:solidFill>
              </a:rPr>
              <a:t>verschwindet nicht</a:t>
            </a:r>
          </a:p>
          <a:p>
            <a:pPr marL="0" indent="0" algn="ctr">
              <a:buNone/>
            </a:pPr>
            <a:endParaRPr lang="de-DE" sz="4400" b="1" dirty="0">
              <a:solidFill>
                <a:srgbClr val="FF0000"/>
              </a:solidFill>
            </a:endParaRPr>
          </a:p>
          <a:p>
            <a:pPr marL="0" indent="0" algn="ctr">
              <a:buNone/>
            </a:pPr>
            <a:endParaRPr lang="de-DE" sz="4400" b="1" dirty="0">
              <a:solidFill>
                <a:srgbClr val="FF0000"/>
              </a:solidFill>
            </a:endParaRPr>
          </a:p>
          <a:p>
            <a:pPr marL="0" indent="0" algn="ctr">
              <a:buNone/>
            </a:pPr>
            <a:r>
              <a:rPr lang="de-DE" sz="5200" b="1" dirty="0">
                <a:solidFill>
                  <a:srgbClr val="FF0000"/>
                </a:solidFill>
              </a:rPr>
              <a:t>Klimawandel u.a. Menschheitsprobleme </a:t>
            </a:r>
            <a:br>
              <a:rPr lang="de-DE" sz="5200" b="1" dirty="0">
                <a:solidFill>
                  <a:srgbClr val="FF0000"/>
                </a:solidFill>
              </a:rPr>
            </a:br>
            <a:r>
              <a:rPr lang="de-DE" sz="5200" b="1" dirty="0">
                <a:solidFill>
                  <a:srgbClr val="FF0000"/>
                </a:solidFill>
              </a:rPr>
              <a:t>bestehen weiter</a:t>
            </a:r>
          </a:p>
          <a:p>
            <a:pPr marL="0" indent="0" algn="ctr">
              <a:buNone/>
            </a:pPr>
            <a:endParaRPr lang="de-DE" sz="4400" b="1" dirty="0">
              <a:solidFill>
                <a:srgbClr val="FF0000"/>
              </a:solidFill>
            </a:endParaRPr>
          </a:p>
          <a:p>
            <a:pPr marL="0" indent="0" algn="ctr">
              <a:buNone/>
            </a:pPr>
            <a:endParaRPr lang="de-DE" sz="3200" b="1" dirty="0">
              <a:solidFill>
                <a:srgbClr val="FF0000"/>
              </a:solidFill>
            </a:endParaRPr>
          </a:p>
          <a:p>
            <a:pPr marL="0" indent="0" algn="ctr">
              <a:buNone/>
            </a:pPr>
            <a:r>
              <a:rPr lang="de-DE" sz="5200" b="1" dirty="0">
                <a:solidFill>
                  <a:srgbClr val="FF0000"/>
                </a:solidFill>
              </a:rPr>
              <a:t>Eine gesamteuropäische Friedensordnung </a:t>
            </a:r>
            <a:br>
              <a:rPr lang="de-DE" sz="5200" b="1" dirty="0">
                <a:solidFill>
                  <a:srgbClr val="FF0000"/>
                </a:solidFill>
              </a:rPr>
            </a:br>
            <a:r>
              <a:rPr lang="de-DE" sz="5200" b="1" dirty="0">
                <a:solidFill>
                  <a:srgbClr val="FF0000"/>
                </a:solidFill>
              </a:rPr>
              <a:t>bleibt daher auf der Tagesordnung</a:t>
            </a:r>
          </a:p>
          <a:p>
            <a:pPr marL="0" indent="0">
              <a:buNone/>
            </a:pPr>
            <a:endParaRPr lang="de-DE" dirty="0"/>
          </a:p>
        </p:txBody>
      </p:sp>
    </p:spTree>
    <p:extLst>
      <p:ext uri="{BB962C8B-B14F-4D97-AF65-F5344CB8AC3E}">
        <p14:creationId xmlns:p14="http://schemas.microsoft.com/office/powerpoint/2010/main" val="32741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F0">
            <a:alpha val="66000"/>
          </a:srgbClr>
        </a:solidFill>
        <a:effectLst/>
      </p:bgPr>
    </p:bg>
    <p:spTree>
      <p:nvGrpSpPr>
        <p:cNvPr id="1" name=""/>
        <p:cNvGrpSpPr/>
        <p:nvPr/>
      </p:nvGrpSpPr>
      <p:grpSpPr>
        <a:xfrm>
          <a:off x="0" y="0"/>
          <a:ext cx="0" cy="0"/>
          <a:chOff x="0" y="0"/>
          <a:chExt cx="0" cy="0"/>
        </a:xfrm>
      </p:grpSpPr>
      <p:sp>
        <p:nvSpPr>
          <p:cNvPr id="72708" name="Rectangle 10"/>
          <p:cNvSpPr>
            <a:spLocks noChangeArrowheads="1"/>
          </p:cNvSpPr>
          <p:nvPr/>
        </p:nvSpPr>
        <p:spPr bwMode="auto">
          <a:xfrm>
            <a:off x="7223126" y="1862138"/>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de-DE"/>
          </a:p>
        </p:txBody>
      </p:sp>
      <p:sp>
        <p:nvSpPr>
          <p:cNvPr id="2" name="Textfeld 1">
            <a:extLst>
              <a:ext uri="{FF2B5EF4-FFF2-40B4-BE49-F238E27FC236}">
                <a16:creationId xmlns:a16="http://schemas.microsoft.com/office/drawing/2014/main" id="{E4A14195-21B9-954A-9ACE-3A88ACE9B390}"/>
              </a:ext>
            </a:extLst>
          </p:cNvPr>
          <p:cNvSpPr txBox="1"/>
          <p:nvPr/>
        </p:nvSpPr>
        <p:spPr>
          <a:xfrm>
            <a:off x="353057" y="843677"/>
            <a:ext cx="11235397" cy="5170646"/>
          </a:xfrm>
          <a:prstGeom prst="rect">
            <a:avLst/>
          </a:prstGeom>
          <a:noFill/>
        </p:spPr>
        <p:txBody>
          <a:bodyPr wrap="square" rtlCol="0">
            <a:spAutoFit/>
          </a:bodyPr>
          <a:lstStyle/>
          <a:p>
            <a:r>
              <a:rPr lang="de-DE" sz="6600" b="1" dirty="0">
                <a:solidFill>
                  <a:schemeClr val="bg1"/>
                </a:solidFill>
                <a:latin typeface="Arial" panose="020B0604020202020204" pitchFamily="34" charset="0"/>
                <a:cs typeface="Arial" panose="020B0604020202020204" pitchFamily="34" charset="0"/>
              </a:rPr>
              <a:t>Danke </a:t>
            </a:r>
          </a:p>
          <a:p>
            <a:br>
              <a:rPr lang="de-DE" sz="6600" b="1" dirty="0">
                <a:solidFill>
                  <a:schemeClr val="bg1"/>
                </a:solidFill>
                <a:latin typeface="Arial" panose="020B0604020202020204" pitchFamily="34" charset="0"/>
                <a:cs typeface="Arial" panose="020B0604020202020204" pitchFamily="34" charset="0"/>
              </a:rPr>
            </a:br>
            <a:r>
              <a:rPr lang="de-DE" sz="6600" b="1" dirty="0">
                <a:solidFill>
                  <a:schemeClr val="bg1"/>
                </a:solidFill>
                <a:latin typeface="Arial" panose="020B0604020202020204" pitchFamily="34" charset="0"/>
                <a:cs typeface="Arial" panose="020B0604020202020204" pitchFamily="34" charset="0"/>
              </a:rPr>
              <a:t>              für die </a:t>
            </a:r>
          </a:p>
          <a:p>
            <a:endParaRPr lang="de-DE" sz="6600" b="1" dirty="0">
              <a:solidFill>
                <a:schemeClr val="bg1"/>
              </a:solidFill>
              <a:latin typeface="Arial" panose="020B0604020202020204" pitchFamily="34" charset="0"/>
              <a:cs typeface="Arial" panose="020B0604020202020204" pitchFamily="34" charset="0"/>
            </a:endParaRPr>
          </a:p>
          <a:p>
            <a:pPr algn="r"/>
            <a:r>
              <a:rPr lang="de-DE" sz="6600" b="1" dirty="0">
                <a:solidFill>
                  <a:schemeClr val="bg1"/>
                </a:solidFill>
                <a:latin typeface="Arial" panose="020B0604020202020204" pitchFamily="34" charset="0"/>
                <a:cs typeface="Arial" panose="020B0604020202020204" pitchFamily="34" charset="0"/>
              </a:rPr>
              <a:t>Aufmerksamkeit</a:t>
            </a:r>
          </a:p>
        </p:txBody>
      </p:sp>
    </p:spTree>
    <p:extLst>
      <p:ext uri="{BB962C8B-B14F-4D97-AF65-F5344CB8AC3E}">
        <p14:creationId xmlns:p14="http://schemas.microsoft.com/office/powerpoint/2010/main" val="231439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fltVal val="0"/>
                                          </p:val>
                                        </p:tav>
                                        <p:tav tm="100000">
                                          <p:val>
                                            <p:strVal val="#ppt_w"/>
                                          </p:val>
                                        </p:tav>
                                      </p:tavLst>
                                    </p:anim>
                                    <p:anim calcmode="lin" valueType="num">
                                      <p:cBhvr>
                                        <p:cTn id="8" dur="2250" fill="hold"/>
                                        <p:tgtEl>
                                          <p:spTgt spid="2"/>
                                        </p:tgtEl>
                                        <p:attrNameLst>
                                          <p:attrName>ppt_h</p:attrName>
                                        </p:attrNameLst>
                                      </p:cBhvr>
                                      <p:tavLst>
                                        <p:tav tm="0">
                                          <p:val>
                                            <p:fltVal val="0"/>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93651AC0-2F1E-7246-85CB-FCEDB0603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76" y="-583614"/>
            <a:ext cx="6623148" cy="93298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Rechteck 8">
            <a:extLst>
              <a:ext uri="{FF2B5EF4-FFF2-40B4-BE49-F238E27FC236}">
                <a16:creationId xmlns:a16="http://schemas.microsoft.com/office/drawing/2014/main" id="{0F1C7B8C-AB38-2442-AF07-D61CA9433534}"/>
              </a:ext>
            </a:extLst>
          </p:cNvPr>
          <p:cNvSpPr/>
          <p:nvPr/>
        </p:nvSpPr>
        <p:spPr>
          <a:xfrm>
            <a:off x="2099696" y="494155"/>
            <a:ext cx="7388144" cy="1938398"/>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350"/>
          </a:p>
        </p:txBody>
      </p:sp>
      <p:sp>
        <p:nvSpPr>
          <p:cNvPr id="33796" name="Textfeld 10">
            <a:extLst>
              <a:ext uri="{FF2B5EF4-FFF2-40B4-BE49-F238E27FC236}">
                <a16:creationId xmlns:a16="http://schemas.microsoft.com/office/drawing/2014/main" id="{8BAF8224-D9F8-F144-9817-6974B9C9238D}"/>
              </a:ext>
            </a:extLst>
          </p:cNvPr>
          <p:cNvSpPr txBox="1">
            <a:spLocks noChangeArrowheads="1"/>
          </p:cNvSpPr>
          <p:nvPr/>
        </p:nvSpPr>
        <p:spPr bwMode="auto">
          <a:xfrm>
            <a:off x="-113697" y="824255"/>
            <a:ext cx="119657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de-DE" altLang="de-DE" sz="3600" b="1" dirty="0">
                <a:latin typeface="Arial" panose="020B0604020202020204" pitchFamily="34" charset="0"/>
                <a:cs typeface="Arial" panose="020B0604020202020204" pitchFamily="34" charset="0"/>
              </a:rPr>
              <a:t>Der westliche Kapitalismus  auf absteigendem Ast</a:t>
            </a:r>
            <a:endParaRPr lang="de-DE" altLang="de-DE" sz="2700" b="1" dirty="0">
              <a:latin typeface="Arial" panose="020B0604020202020204" pitchFamily="34" charset="0"/>
              <a:cs typeface="Arial" panose="020B0604020202020204" pitchFamily="34" charset="0"/>
            </a:endParaRPr>
          </a:p>
          <a:p>
            <a:pPr algn="ctr">
              <a:lnSpc>
                <a:spcPct val="100000"/>
              </a:lnSpc>
              <a:spcBef>
                <a:spcPct val="0"/>
              </a:spcBef>
              <a:buFontTx/>
              <a:buNone/>
            </a:pPr>
            <a:endParaRPr lang="de-DE" altLang="de-DE" sz="2700" b="1" dirty="0">
              <a:latin typeface="Arial" panose="020B0604020202020204" pitchFamily="34" charset="0"/>
              <a:cs typeface="Arial" panose="020B0604020202020204" pitchFamily="34" charset="0"/>
            </a:endParaRPr>
          </a:p>
          <a:p>
            <a:pPr algn="ctr">
              <a:lnSpc>
                <a:spcPct val="100000"/>
              </a:lnSpc>
              <a:spcBef>
                <a:spcPct val="0"/>
              </a:spcBef>
              <a:buFontTx/>
              <a:buNone/>
            </a:pPr>
            <a:r>
              <a:rPr lang="de-DE" altLang="de-DE" sz="2700" b="1" dirty="0">
                <a:latin typeface="Arial" panose="020B0604020202020204" pitchFamily="34" charset="0"/>
                <a:cs typeface="Arial" panose="020B0604020202020204" pitchFamily="34" charset="0"/>
              </a:rPr>
              <a:t>Langfristige Perspektiven Anteil an globalem BIP 2050 </a:t>
            </a:r>
            <a:r>
              <a:rPr lang="de-DE" altLang="de-DE" sz="1800" b="1" dirty="0">
                <a:latin typeface="Arial" panose="020B0604020202020204" pitchFamily="34" charset="0"/>
                <a:cs typeface="Arial" panose="020B0604020202020204" pitchFamily="34" charset="0"/>
              </a:rPr>
              <a:t>(</a:t>
            </a:r>
            <a:r>
              <a:rPr lang="de-DE" altLang="de-DE" sz="1800" dirty="0">
                <a:latin typeface="Arial" panose="020B0604020202020204" pitchFamily="34" charset="0"/>
                <a:cs typeface="Arial" panose="020B0604020202020204" pitchFamily="34" charset="0"/>
              </a:rPr>
              <a:t>in KKP)</a:t>
            </a:r>
          </a:p>
        </p:txBody>
      </p:sp>
      <p:sp>
        <p:nvSpPr>
          <p:cNvPr id="6" name="Rechteck 5">
            <a:extLst>
              <a:ext uri="{FF2B5EF4-FFF2-40B4-BE49-F238E27FC236}">
                <a16:creationId xmlns:a16="http://schemas.microsoft.com/office/drawing/2014/main" id="{AF05668A-EC3E-1C4F-BA47-F24FAAA1E230}"/>
              </a:ext>
            </a:extLst>
          </p:cNvPr>
          <p:cNvSpPr>
            <a:spLocks noChangeArrowheads="1"/>
          </p:cNvSpPr>
          <p:nvPr/>
        </p:nvSpPr>
        <p:spPr bwMode="auto">
          <a:xfrm>
            <a:off x="7212705" y="6534835"/>
            <a:ext cx="2538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de-DE" altLang="de-DE" sz="900" baseline="30000" dirty="0">
                <a:latin typeface="Arial" panose="020B0604020202020204" pitchFamily="34" charset="0"/>
                <a:cs typeface="Arial" panose="020B0604020202020204" pitchFamily="34" charset="0"/>
              </a:rPr>
              <a:t>Quelle; Price Waterhouse Cooper (2017)</a:t>
            </a:r>
          </a:p>
          <a:p>
            <a:pPr>
              <a:lnSpc>
                <a:spcPct val="100000"/>
              </a:lnSpc>
              <a:spcBef>
                <a:spcPct val="0"/>
              </a:spcBef>
              <a:buFontTx/>
              <a:buNone/>
            </a:pPr>
            <a:r>
              <a:rPr lang="de-DE" altLang="de-DE" sz="900" baseline="30000" dirty="0">
                <a:latin typeface="Arial" panose="020B0604020202020204" pitchFamily="34" charset="0"/>
                <a:cs typeface="Arial" panose="020B0604020202020204" pitchFamily="34" charset="0"/>
              </a:rPr>
              <a:t> The </a:t>
            </a:r>
            <a:r>
              <a:rPr lang="de-DE" altLang="de-DE" sz="900" baseline="30000" dirty="0" err="1">
                <a:latin typeface="Arial" panose="020B0604020202020204" pitchFamily="34" charset="0"/>
                <a:cs typeface="Arial" panose="020B0604020202020204" pitchFamily="34" charset="0"/>
              </a:rPr>
              <a:t>long</a:t>
            </a:r>
            <a:r>
              <a:rPr lang="de-DE" altLang="de-DE" sz="900" baseline="30000" dirty="0">
                <a:latin typeface="Arial" panose="020B0604020202020204" pitchFamily="34" charset="0"/>
                <a:cs typeface="Arial" panose="020B0604020202020204" pitchFamily="34" charset="0"/>
              </a:rPr>
              <a:t> </a:t>
            </a:r>
            <a:r>
              <a:rPr lang="de-DE" altLang="de-DE" sz="900" baseline="30000" dirty="0" err="1">
                <a:latin typeface="Arial" panose="020B0604020202020204" pitchFamily="34" charset="0"/>
                <a:cs typeface="Arial" panose="020B0604020202020204" pitchFamily="34" charset="0"/>
              </a:rPr>
              <a:t>view</a:t>
            </a:r>
            <a:r>
              <a:rPr lang="de-DE" altLang="de-DE" sz="900" baseline="30000" dirty="0">
                <a:latin typeface="Arial" panose="020B0604020202020204" pitchFamily="34" charset="0"/>
                <a:cs typeface="Arial" panose="020B0604020202020204" pitchFamily="34" charset="0"/>
              </a:rPr>
              <a:t>: </a:t>
            </a:r>
            <a:r>
              <a:rPr lang="de-DE" altLang="de-DE" sz="900" baseline="30000" dirty="0" err="1">
                <a:latin typeface="Arial" panose="020B0604020202020204" pitchFamily="34" charset="0"/>
                <a:cs typeface="Arial" panose="020B0604020202020204" pitchFamily="34" charset="0"/>
              </a:rPr>
              <a:t>how</a:t>
            </a:r>
            <a:r>
              <a:rPr lang="de-DE" altLang="de-DE" sz="900" baseline="30000" dirty="0">
                <a:latin typeface="Arial" panose="020B0604020202020204" pitchFamily="34" charset="0"/>
                <a:cs typeface="Arial" panose="020B0604020202020204" pitchFamily="34" charset="0"/>
              </a:rPr>
              <a:t> will </a:t>
            </a:r>
            <a:r>
              <a:rPr lang="de-DE" altLang="de-DE" sz="900" baseline="30000" dirty="0" err="1">
                <a:latin typeface="Arial" panose="020B0604020202020204" pitchFamily="34" charset="0"/>
                <a:cs typeface="Arial" panose="020B0604020202020204" pitchFamily="34" charset="0"/>
              </a:rPr>
              <a:t>the</a:t>
            </a:r>
            <a:r>
              <a:rPr lang="de-DE" altLang="de-DE" sz="900" baseline="30000" dirty="0">
                <a:latin typeface="Arial" panose="020B0604020202020204" pitchFamily="34" charset="0"/>
                <a:cs typeface="Arial" panose="020B0604020202020204" pitchFamily="34" charset="0"/>
              </a:rPr>
              <a:t> global </a:t>
            </a:r>
            <a:r>
              <a:rPr lang="de-DE" altLang="de-DE" sz="900" baseline="30000" dirty="0" err="1">
                <a:latin typeface="Arial" panose="020B0604020202020204" pitchFamily="34" charset="0"/>
                <a:cs typeface="Arial" panose="020B0604020202020204" pitchFamily="34" charset="0"/>
              </a:rPr>
              <a:t>economic</a:t>
            </a:r>
            <a:r>
              <a:rPr lang="de-DE" altLang="de-DE" sz="900" baseline="30000" dirty="0">
                <a:latin typeface="Arial" panose="020B0604020202020204" pitchFamily="34" charset="0"/>
                <a:cs typeface="Arial" panose="020B0604020202020204" pitchFamily="34" charset="0"/>
              </a:rPr>
              <a:t> </a:t>
            </a:r>
            <a:r>
              <a:rPr lang="de-DE" altLang="de-DE" sz="900" baseline="30000" dirty="0" err="1">
                <a:latin typeface="Arial" panose="020B0604020202020204" pitchFamily="34" charset="0"/>
                <a:cs typeface="Arial" panose="020B0604020202020204" pitchFamily="34" charset="0"/>
              </a:rPr>
              <a:t>order</a:t>
            </a:r>
            <a:r>
              <a:rPr lang="de-DE" altLang="de-DE" sz="900" baseline="30000" dirty="0">
                <a:latin typeface="Arial" panose="020B0604020202020204" pitchFamily="34" charset="0"/>
                <a:cs typeface="Arial" panose="020B0604020202020204" pitchFamily="34" charset="0"/>
              </a:rPr>
              <a:t> </a:t>
            </a:r>
            <a:r>
              <a:rPr lang="de-DE" altLang="de-DE" sz="900" baseline="30000" dirty="0" err="1">
                <a:latin typeface="Arial" panose="020B0604020202020204" pitchFamily="34" charset="0"/>
                <a:cs typeface="Arial" panose="020B0604020202020204" pitchFamily="34" charset="0"/>
              </a:rPr>
              <a:t>change</a:t>
            </a:r>
            <a:r>
              <a:rPr lang="de-DE" altLang="de-DE" sz="900" baseline="30000" dirty="0">
                <a:latin typeface="Arial" panose="020B0604020202020204" pitchFamily="34" charset="0"/>
                <a:cs typeface="Arial" panose="020B0604020202020204" pitchFamily="34" charset="0"/>
              </a:rPr>
              <a:t> </a:t>
            </a:r>
            <a:r>
              <a:rPr lang="de-DE" altLang="de-DE" sz="900" baseline="30000" dirty="0" err="1">
                <a:latin typeface="Arial" panose="020B0604020202020204" pitchFamily="34" charset="0"/>
                <a:cs typeface="Arial" panose="020B0604020202020204" pitchFamily="34" charset="0"/>
              </a:rPr>
              <a:t>by</a:t>
            </a:r>
            <a:r>
              <a:rPr lang="de-DE" altLang="de-DE" sz="900" baseline="30000" dirty="0">
                <a:latin typeface="Arial" panose="020B0604020202020204" pitchFamily="34" charset="0"/>
                <a:cs typeface="Arial" panose="020B0604020202020204" pitchFamily="34" charset="0"/>
              </a:rPr>
              <a:t> 2050</a:t>
            </a:r>
            <a:r>
              <a:rPr lang="de-DE" altLang="de-DE" sz="900" baseline="30000" dirty="0"/>
              <a:t>?</a:t>
            </a:r>
            <a:endParaRPr lang="de-DE" altLang="de-DE" sz="900" dirty="0"/>
          </a:p>
        </p:txBody>
      </p:sp>
      <p:sp>
        <p:nvSpPr>
          <p:cNvPr id="2" name="Textfeld 1">
            <a:extLst>
              <a:ext uri="{FF2B5EF4-FFF2-40B4-BE49-F238E27FC236}">
                <a16:creationId xmlns:a16="http://schemas.microsoft.com/office/drawing/2014/main" id="{D10717CE-0328-2A47-BA6B-719AAF28B6DC}"/>
              </a:ext>
            </a:extLst>
          </p:cNvPr>
          <p:cNvSpPr txBox="1"/>
          <p:nvPr/>
        </p:nvSpPr>
        <p:spPr>
          <a:xfrm>
            <a:off x="7760924" y="2846266"/>
            <a:ext cx="4295927" cy="2677656"/>
          </a:xfrm>
          <a:prstGeom prst="rect">
            <a:avLst/>
          </a:prstGeom>
          <a:noFill/>
        </p:spPr>
        <p:txBody>
          <a:bodyPr wrap="square" rtlCol="0">
            <a:spAutoFit/>
          </a:bodyPr>
          <a:lstStyle/>
          <a:p>
            <a:r>
              <a:rPr lang="de-DE" sz="2800" b="1" dirty="0">
                <a:solidFill>
                  <a:srgbClr val="FF0000"/>
                </a:solidFill>
              </a:rPr>
              <a:t>Verlagerung  des Schwerpunkts </a:t>
            </a:r>
          </a:p>
          <a:p>
            <a:r>
              <a:rPr lang="de-DE" sz="2800" b="1" dirty="0">
                <a:solidFill>
                  <a:srgbClr val="FF0000"/>
                </a:solidFill>
              </a:rPr>
              <a:t>der Weltwirtschaft:</a:t>
            </a:r>
          </a:p>
          <a:p>
            <a:r>
              <a:rPr lang="de-DE" sz="2800" b="1" dirty="0">
                <a:solidFill>
                  <a:srgbClr val="FF0000"/>
                </a:solidFill>
              </a:rPr>
              <a:t>       weg vom </a:t>
            </a:r>
            <a:br>
              <a:rPr lang="de-DE" sz="2800" b="1" dirty="0">
                <a:solidFill>
                  <a:srgbClr val="FF0000"/>
                </a:solidFill>
              </a:rPr>
            </a:br>
            <a:r>
              <a:rPr lang="de-DE" sz="2800" b="1" dirty="0">
                <a:solidFill>
                  <a:srgbClr val="FF0000"/>
                </a:solidFill>
              </a:rPr>
              <a:t>       transatlantischen Raum</a:t>
            </a:r>
          </a:p>
          <a:p>
            <a:pPr algn="r"/>
            <a:r>
              <a:rPr lang="de-DE" sz="2800" b="1" dirty="0">
                <a:solidFill>
                  <a:srgbClr val="FF0000"/>
                </a:solidFill>
              </a:rPr>
              <a:t>hin nach Asien.</a:t>
            </a:r>
          </a:p>
        </p:txBody>
      </p:sp>
      <p:sp>
        <p:nvSpPr>
          <p:cNvPr id="3" name="Rechteck 2">
            <a:extLst>
              <a:ext uri="{FF2B5EF4-FFF2-40B4-BE49-F238E27FC236}">
                <a16:creationId xmlns:a16="http://schemas.microsoft.com/office/drawing/2014/main" id="{A0BF771E-F242-D34E-AF58-C39876BE3AEF}"/>
              </a:ext>
            </a:extLst>
          </p:cNvPr>
          <p:cNvSpPr/>
          <p:nvPr/>
        </p:nvSpPr>
        <p:spPr>
          <a:xfrm>
            <a:off x="2648932" y="6735452"/>
            <a:ext cx="1730485" cy="7809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44359A80-7185-5E4B-BB2D-8441AB2F8C6C}"/>
              </a:ext>
            </a:extLst>
          </p:cNvPr>
          <p:cNvSpPr/>
          <p:nvPr/>
        </p:nvSpPr>
        <p:spPr>
          <a:xfrm>
            <a:off x="3011197" y="-530540"/>
            <a:ext cx="5029867" cy="7809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6A1C7C4B-555F-4C41-A5C3-B3F8F7D4DD60}"/>
              </a:ext>
            </a:extLst>
          </p:cNvPr>
          <p:cNvSpPr txBox="1"/>
          <p:nvPr/>
        </p:nvSpPr>
        <p:spPr>
          <a:xfrm>
            <a:off x="4769035" y="-24650"/>
            <a:ext cx="2253006" cy="707886"/>
          </a:xfrm>
          <a:prstGeom prst="rect">
            <a:avLst/>
          </a:prstGeom>
          <a:noFill/>
        </p:spPr>
        <p:txBody>
          <a:bodyPr wrap="square" rtlCol="0">
            <a:spAutoFit/>
          </a:bodyPr>
          <a:lstStyle/>
          <a:p>
            <a:r>
              <a:rPr lang="de-DE" sz="4000" b="1" dirty="0">
                <a:solidFill>
                  <a:srgbClr val="FF0000"/>
                </a:solidFill>
                <a:latin typeface="Arial" panose="020B0604020202020204" pitchFamily="34" charset="0"/>
                <a:cs typeface="Arial" panose="020B0604020202020204" pitchFamily="34" charset="0"/>
              </a:rPr>
              <a:t>Warum?</a:t>
            </a:r>
          </a:p>
        </p:txBody>
      </p:sp>
    </p:spTree>
    <p:extLst>
      <p:ext uri="{BB962C8B-B14F-4D97-AF65-F5344CB8AC3E}">
        <p14:creationId xmlns:p14="http://schemas.microsoft.com/office/powerpoint/2010/main" val="7831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p:cTn id="7"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379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796">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p:cTn id="2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8" dur="1000"/>
                                        <p:tgtEl>
                                          <p:spTgt spid="2">
                                            <p:txEl>
                                              <p:pRg st="0" end="0"/>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p:cTn id="3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3" dur="10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p:cTn id="3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40" dur="1000"/>
                                        <p:tgtEl>
                                          <p:spTgt spid="2">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p:cTn id="45"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7"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B8D697-1130-0D43-97CB-7CC1F6049EE6}"/>
              </a:ext>
            </a:extLst>
          </p:cNvPr>
          <p:cNvSpPr>
            <a:spLocks noGrp="1"/>
          </p:cNvSpPr>
          <p:nvPr>
            <p:ph idx="1"/>
          </p:nvPr>
        </p:nvSpPr>
        <p:spPr>
          <a:xfrm>
            <a:off x="838199" y="1122239"/>
            <a:ext cx="10515600" cy="1151491"/>
          </a:xfrm>
        </p:spPr>
        <p:txBody>
          <a:bodyPr>
            <a:normAutofit/>
          </a:bodyPr>
          <a:lstStyle/>
          <a:p>
            <a:pPr marL="0" indent="0" algn="ctr">
              <a:buNone/>
            </a:pPr>
            <a:r>
              <a:rPr lang="de-DE" sz="6000" dirty="0"/>
              <a:t>Entwestlichung der Welt</a:t>
            </a:r>
          </a:p>
        </p:txBody>
      </p:sp>
      <p:sp>
        <p:nvSpPr>
          <p:cNvPr id="4" name="Textfeld 3">
            <a:extLst>
              <a:ext uri="{FF2B5EF4-FFF2-40B4-BE49-F238E27FC236}">
                <a16:creationId xmlns:a16="http://schemas.microsoft.com/office/drawing/2014/main" id="{DAB7668B-2881-3D43-8D3D-8EB8E36B772D}"/>
              </a:ext>
            </a:extLst>
          </p:cNvPr>
          <p:cNvSpPr txBox="1"/>
          <p:nvPr/>
        </p:nvSpPr>
        <p:spPr>
          <a:xfrm>
            <a:off x="174661" y="2436024"/>
            <a:ext cx="12017339" cy="2862322"/>
          </a:xfrm>
          <a:prstGeom prst="rect">
            <a:avLst/>
          </a:prstGeom>
          <a:noFill/>
        </p:spPr>
        <p:txBody>
          <a:bodyPr wrap="square" rtlCol="0">
            <a:spAutoFit/>
          </a:bodyPr>
          <a:lstStyle/>
          <a:p>
            <a:pPr algn="ctr"/>
            <a:r>
              <a:rPr lang="de-DE" sz="6000" b="1" dirty="0">
                <a:solidFill>
                  <a:srgbClr val="FF0000"/>
                </a:solidFill>
              </a:rPr>
              <a:t>Anfang vom Ende </a:t>
            </a:r>
            <a:br>
              <a:rPr lang="de-DE" sz="6000" b="1" dirty="0">
                <a:solidFill>
                  <a:srgbClr val="FF0000"/>
                </a:solidFill>
              </a:rPr>
            </a:br>
            <a:r>
              <a:rPr lang="de-DE" sz="6000" b="1" dirty="0">
                <a:solidFill>
                  <a:srgbClr val="FF0000"/>
                </a:solidFill>
              </a:rPr>
              <a:t>der 500-jährigen Epoche</a:t>
            </a:r>
          </a:p>
          <a:p>
            <a:pPr algn="ctr"/>
            <a:r>
              <a:rPr lang="de-DE" sz="6000" b="1" dirty="0">
                <a:solidFill>
                  <a:srgbClr val="FF0000"/>
                </a:solidFill>
              </a:rPr>
              <a:t>der Dominanz des Westens  </a:t>
            </a:r>
          </a:p>
        </p:txBody>
      </p:sp>
      <p:sp>
        <p:nvSpPr>
          <p:cNvPr id="5" name="Textfeld 4">
            <a:extLst>
              <a:ext uri="{FF2B5EF4-FFF2-40B4-BE49-F238E27FC236}">
                <a16:creationId xmlns:a16="http://schemas.microsoft.com/office/drawing/2014/main" id="{3E7E0918-3379-4640-9D71-599599E1648D}"/>
              </a:ext>
            </a:extLst>
          </p:cNvPr>
          <p:cNvSpPr txBox="1"/>
          <p:nvPr/>
        </p:nvSpPr>
        <p:spPr>
          <a:xfrm>
            <a:off x="1954618" y="124771"/>
            <a:ext cx="8282763" cy="646331"/>
          </a:xfrm>
          <a:prstGeom prst="rect">
            <a:avLst/>
          </a:prstGeom>
          <a:noFill/>
        </p:spPr>
        <p:txBody>
          <a:bodyPr wrap="square" rtlCol="0">
            <a:spAutoFit/>
          </a:bodyPr>
          <a:lstStyle/>
          <a:p>
            <a:pPr algn="ctr"/>
            <a:r>
              <a:rPr lang="de-DE" sz="3600" b="1" dirty="0"/>
              <a:t>Ein Umbruch von historischer Tragweite</a:t>
            </a:r>
          </a:p>
        </p:txBody>
      </p:sp>
      <p:sp>
        <p:nvSpPr>
          <p:cNvPr id="2" name="Textfeld 1">
            <a:extLst>
              <a:ext uri="{FF2B5EF4-FFF2-40B4-BE49-F238E27FC236}">
                <a16:creationId xmlns:a16="http://schemas.microsoft.com/office/drawing/2014/main" id="{B9E35434-F844-2841-A9FA-561DCF696A20}"/>
              </a:ext>
            </a:extLst>
          </p:cNvPr>
          <p:cNvSpPr txBox="1"/>
          <p:nvPr/>
        </p:nvSpPr>
        <p:spPr>
          <a:xfrm>
            <a:off x="1292086" y="5735761"/>
            <a:ext cx="9909313" cy="1077218"/>
          </a:xfrm>
          <a:prstGeom prst="rect">
            <a:avLst/>
          </a:prstGeom>
          <a:noFill/>
        </p:spPr>
        <p:txBody>
          <a:bodyPr wrap="square" rtlCol="0">
            <a:spAutoFit/>
          </a:bodyPr>
          <a:lstStyle/>
          <a:p>
            <a:pPr algn="ctr"/>
            <a:r>
              <a:rPr lang="de-DE" sz="3200" b="1" dirty="0"/>
              <a:t>S. Position von  China, Indien, Südafrika, </a:t>
            </a:r>
            <a:br>
              <a:rPr lang="de-DE" sz="3200" b="1" dirty="0"/>
            </a:br>
            <a:r>
              <a:rPr lang="de-DE" sz="3200" b="1" dirty="0"/>
              <a:t>Pakistan, Brasilien, BRICS-Gipfel etc. </a:t>
            </a:r>
          </a:p>
        </p:txBody>
      </p:sp>
    </p:spTree>
    <p:extLst>
      <p:ext uri="{BB962C8B-B14F-4D97-AF65-F5344CB8AC3E}">
        <p14:creationId xmlns:p14="http://schemas.microsoft.com/office/powerpoint/2010/main" val="259815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500" fill="hold"/>
                                        <p:tgtEl>
                                          <p:spTgt spid="4"/>
                                        </p:tgtEl>
                                        <p:attrNameLst>
                                          <p:attrName>ppt_w</p:attrName>
                                        </p:attrNameLst>
                                      </p:cBhvr>
                                      <p:tavLst>
                                        <p:tav tm="0">
                                          <p:val>
                                            <p:fltVal val="0"/>
                                          </p:val>
                                        </p:tav>
                                        <p:tav tm="100000">
                                          <p:val>
                                            <p:strVal val="#ppt_w"/>
                                          </p:val>
                                        </p:tav>
                                      </p:tavLst>
                                    </p:anim>
                                    <p:anim calcmode="lin" valueType="num">
                                      <p:cBhvr>
                                        <p:cTn id="15" dur="1500" fill="hold"/>
                                        <p:tgtEl>
                                          <p:spTgt spid="4"/>
                                        </p:tgtEl>
                                        <p:attrNameLst>
                                          <p:attrName>ppt_h</p:attrName>
                                        </p:attrNameLst>
                                      </p:cBhvr>
                                      <p:tavLst>
                                        <p:tav tm="0">
                                          <p:val>
                                            <p:fltVal val="0"/>
                                          </p:val>
                                        </p:tav>
                                        <p:tav tm="100000">
                                          <p:val>
                                            <p:strVal val="#ppt_h"/>
                                          </p:val>
                                        </p:tav>
                                      </p:tavLst>
                                    </p:anim>
                                    <p:animEffect transition="in" filter="fade">
                                      <p:cBhvr>
                                        <p:cTn id="16" dur="1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CBAE55-A9C2-CD5A-49B6-ADBD150768DA}"/>
              </a:ext>
            </a:extLst>
          </p:cNvPr>
          <p:cNvSpPr>
            <a:spLocks noGrp="1"/>
          </p:cNvSpPr>
          <p:nvPr>
            <p:ph type="title"/>
          </p:nvPr>
        </p:nvSpPr>
        <p:spPr>
          <a:xfrm>
            <a:off x="119232" y="-95490"/>
            <a:ext cx="12072768" cy="1325563"/>
          </a:xfrm>
        </p:spPr>
        <p:txBody>
          <a:bodyPr>
            <a:normAutofit/>
          </a:bodyPr>
          <a:lstStyle/>
          <a:p>
            <a:pPr algn="ctr"/>
            <a:r>
              <a:rPr lang="de-DE" sz="3200" b="1" dirty="0">
                <a:latin typeface="Arial" panose="020B0604020202020204" pitchFamily="34" charset="0"/>
                <a:cs typeface="Arial" panose="020B0604020202020204" pitchFamily="34" charset="0"/>
              </a:rPr>
              <a:t>Außergewöhnliche Rahmenbedingungen d. Diskussion</a:t>
            </a:r>
            <a:br>
              <a:rPr lang="de-DE" sz="3200" b="1" dirty="0">
                <a:latin typeface="Arial" panose="020B0604020202020204" pitchFamily="34" charset="0"/>
                <a:cs typeface="Arial" panose="020B0604020202020204" pitchFamily="34" charset="0"/>
              </a:rPr>
            </a:br>
            <a:r>
              <a:rPr lang="de-DE" sz="3200" b="1" dirty="0">
                <a:latin typeface="Arial" panose="020B0604020202020204" pitchFamily="34" charset="0"/>
                <a:cs typeface="Arial" panose="020B0604020202020204" pitchFamily="34" charset="0"/>
              </a:rPr>
              <a:t>als integraler Teil des Themas</a:t>
            </a:r>
          </a:p>
        </p:txBody>
      </p:sp>
      <p:sp>
        <p:nvSpPr>
          <p:cNvPr id="3" name="Inhaltsplatzhalter 2">
            <a:extLst>
              <a:ext uri="{FF2B5EF4-FFF2-40B4-BE49-F238E27FC236}">
                <a16:creationId xmlns:a16="http://schemas.microsoft.com/office/drawing/2014/main" id="{A533A99A-2E22-506B-3A8E-1B32FA882D62}"/>
              </a:ext>
            </a:extLst>
          </p:cNvPr>
          <p:cNvSpPr>
            <a:spLocks noGrp="1"/>
          </p:cNvSpPr>
          <p:nvPr>
            <p:ph idx="1"/>
          </p:nvPr>
        </p:nvSpPr>
        <p:spPr>
          <a:xfrm>
            <a:off x="242449" y="5064994"/>
            <a:ext cx="11707091" cy="1683896"/>
          </a:xfrm>
          <a:solidFill>
            <a:schemeClr val="accent2">
              <a:lumMod val="60000"/>
              <a:lumOff val="40000"/>
            </a:schemeClr>
          </a:solidFill>
          <a:ln w="60325">
            <a:solidFill>
              <a:srgbClr val="FF0000"/>
            </a:solidFill>
          </a:ln>
        </p:spPr>
        <p:txBody>
          <a:bodyPr>
            <a:normAutofit fontScale="77500" lnSpcReduction="20000"/>
          </a:bodyPr>
          <a:lstStyle/>
          <a:p>
            <a:endParaRPr lang="de-DE" b="1" dirty="0"/>
          </a:p>
          <a:p>
            <a:pPr marL="0" indent="0" algn="ctr">
              <a:buNone/>
            </a:pPr>
            <a:r>
              <a:rPr lang="de-DE" sz="5100" b="1" dirty="0"/>
              <a:t>Konformitätsdruck  für bellizistische Haltung &amp; </a:t>
            </a:r>
          </a:p>
          <a:p>
            <a:pPr marL="0" indent="0" algn="ctr">
              <a:buNone/>
            </a:pPr>
            <a:r>
              <a:rPr lang="de-DE" sz="5100" b="1" dirty="0"/>
              <a:t> gegen angeblichen deutschen „Pazifismus“   </a:t>
            </a:r>
            <a:br>
              <a:rPr lang="de-DE" b="1" dirty="0"/>
            </a:br>
            <a:r>
              <a:rPr lang="de-DE" b="1" dirty="0"/>
              <a:t>                                                             </a:t>
            </a:r>
          </a:p>
          <a:p>
            <a:pPr marL="0" indent="0">
              <a:buNone/>
            </a:pPr>
            <a:endParaRPr lang="de-DE" b="1" dirty="0"/>
          </a:p>
        </p:txBody>
      </p:sp>
      <p:sp>
        <p:nvSpPr>
          <p:cNvPr id="6" name="Textfeld 5">
            <a:extLst>
              <a:ext uri="{FF2B5EF4-FFF2-40B4-BE49-F238E27FC236}">
                <a16:creationId xmlns:a16="http://schemas.microsoft.com/office/drawing/2014/main" id="{87AE939E-28CD-4A50-8B66-F76407CDAA5F}"/>
              </a:ext>
            </a:extLst>
          </p:cNvPr>
          <p:cNvSpPr txBox="1"/>
          <p:nvPr/>
        </p:nvSpPr>
        <p:spPr>
          <a:xfrm>
            <a:off x="1102906" y="1192323"/>
            <a:ext cx="9746673" cy="830997"/>
          </a:xfrm>
          <a:prstGeom prst="rect">
            <a:avLst/>
          </a:prstGeom>
          <a:noFill/>
        </p:spPr>
        <p:txBody>
          <a:bodyPr wrap="square" rtlCol="0">
            <a:spAutoFit/>
          </a:bodyPr>
          <a:lstStyle/>
          <a:p>
            <a:pPr algn="ctr"/>
            <a:r>
              <a:rPr lang="de-DE" sz="4800" b="1" dirty="0"/>
              <a:t>Deutschland = politisch Kriegspartei</a:t>
            </a:r>
          </a:p>
        </p:txBody>
      </p:sp>
      <p:sp>
        <p:nvSpPr>
          <p:cNvPr id="7" name="Eingebuchteter Pfeil nach rechts 6">
            <a:extLst>
              <a:ext uri="{FF2B5EF4-FFF2-40B4-BE49-F238E27FC236}">
                <a16:creationId xmlns:a16="http://schemas.microsoft.com/office/drawing/2014/main" id="{49F822EE-7D0F-A623-AFF8-284D8713C16E}"/>
              </a:ext>
            </a:extLst>
          </p:cNvPr>
          <p:cNvSpPr/>
          <p:nvPr/>
        </p:nvSpPr>
        <p:spPr>
          <a:xfrm rot="5400000">
            <a:off x="5446439" y="2104631"/>
            <a:ext cx="1059604" cy="71350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feld 7">
            <a:extLst>
              <a:ext uri="{FF2B5EF4-FFF2-40B4-BE49-F238E27FC236}">
                <a16:creationId xmlns:a16="http://schemas.microsoft.com/office/drawing/2014/main" id="{4E25417B-10D7-F564-22A0-B049D051C3BC}"/>
              </a:ext>
            </a:extLst>
          </p:cNvPr>
          <p:cNvSpPr txBox="1"/>
          <p:nvPr/>
        </p:nvSpPr>
        <p:spPr>
          <a:xfrm>
            <a:off x="1014841" y="2835234"/>
            <a:ext cx="10162309" cy="1138773"/>
          </a:xfrm>
          <a:prstGeom prst="rect">
            <a:avLst/>
          </a:prstGeom>
          <a:noFill/>
        </p:spPr>
        <p:txBody>
          <a:bodyPr wrap="square" rtlCol="0">
            <a:spAutoFit/>
          </a:bodyPr>
          <a:lstStyle/>
          <a:p>
            <a:pPr algn="ctr"/>
            <a:r>
              <a:rPr lang="de-DE" sz="4400" b="1" dirty="0"/>
              <a:t>Medien formieren „Heimatfront“</a:t>
            </a:r>
            <a:br>
              <a:rPr lang="de-DE" sz="4400" b="1" dirty="0"/>
            </a:br>
            <a:r>
              <a:rPr lang="de-DE" sz="2400" dirty="0"/>
              <a:t>„</a:t>
            </a:r>
            <a:r>
              <a:rPr lang="de-DE" sz="2400" dirty="0" err="1"/>
              <a:t>embedded</a:t>
            </a:r>
            <a:r>
              <a:rPr lang="de-DE" sz="2400" dirty="0"/>
              <a:t> </a:t>
            </a:r>
            <a:r>
              <a:rPr lang="de-DE" sz="2400" dirty="0" err="1"/>
              <a:t>journalism</a:t>
            </a:r>
            <a:r>
              <a:rPr lang="de-DE" sz="2400" dirty="0"/>
              <a:t>“</a:t>
            </a:r>
          </a:p>
        </p:txBody>
      </p:sp>
      <p:sp>
        <p:nvSpPr>
          <p:cNvPr id="11" name="Eingebuchteter Pfeil nach rechts 10">
            <a:extLst>
              <a:ext uri="{FF2B5EF4-FFF2-40B4-BE49-F238E27FC236}">
                <a16:creationId xmlns:a16="http://schemas.microsoft.com/office/drawing/2014/main" id="{F07973F6-F3EF-A82C-160A-DD1B323BB355}"/>
              </a:ext>
            </a:extLst>
          </p:cNvPr>
          <p:cNvSpPr/>
          <p:nvPr/>
        </p:nvSpPr>
        <p:spPr>
          <a:xfrm rot="5400000">
            <a:off x="5446437" y="4100985"/>
            <a:ext cx="1059606" cy="713505"/>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99489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Effect transition="in" filter="fade">
                                      <p:cBhvr>
                                        <p:cTn id="28" dur="10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bg/>
                                          </p:spTgt>
                                        </p:tgtEl>
                                        <p:attrNameLst>
                                          <p:attrName>style.visibility</p:attrName>
                                        </p:attrNameLst>
                                      </p:cBhvr>
                                      <p:to>
                                        <p:strVal val="visible"/>
                                      </p:to>
                                    </p:set>
                                    <p:anim calcmode="lin" valueType="num">
                                      <p:cBhvr>
                                        <p:cTn id="31" dur="1000" fill="hold"/>
                                        <p:tgtEl>
                                          <p:spTgt spid="3">
                                            <p:bg/>
                                          </p:spTgt>
                                        </p:tgtEl>
                                        <p:attrNameLst>
                                          <p:attrName>ppt_w</p:attrName>
                                        </p:attrNameLst>
                                      </p:cBhvr>
                                      <p:tavLst>
                                        <p:tav tm="0">
                                          <p:val>
                                            <p:fltVal val="0"/>
                                          </p:val>
                                        </p:tav>
                                        <p:tav tm="100000">
                                          <p:val>
                                            <p:strVal val="#ppt_w"/>
                                          </p:val>
                                        </p:tav>
                                      </p:tavLst>
                                    </p:anim>
                                    <p:anim calcmode="lin" valueType="num">
                                      <p:cBhvr>
                                        <p:cTn id="32" dur="1000" fill="hold"/>
                                        <p:tgtEl>
                                          <p:spTgt spid="3">
                                            <p:bg/>
                                          </p:spTgt>
                                        </p:tgtEl>
                                        <p:attrNameLst>
                                          <p:attrName>ppt_h</p:attrName>
                                        </p:attrNameLst>
                                      </p:cBhvr>
                                      <p:tavLst>
                                        <p:tav tm="0">
                                          <p:val>
                                            <p:fltVal val="0"/>
                                          </p:val>
                                        </p:tav>
                                        <p:tav tm="100000">
                                          <p:val>
                                            <p:strVal val="#ppt_h"/>
                                          </p:val>
                                        </p:tav>
                                      </p:tavLst>
                                    </p:anim>
                                    <p:animEffect transition="in" filter="fade">
                                      <p:cBhvr>
                                        <p:cTn id="33" dur="1000"/>
                                        <p:tgtEl>
                                          <p:spTgt spid="3">
                                            <p:bg/>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p:cTn id="3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0" dur="1000"/>
                                        <p:tgtEl>
                                          <p:spTgt spid="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7" grpId="0" animBg="1"/>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4B5CD-7668-B72C-2FC1-101914748CDC}"/>
              </a:ext>
            </a:extLst>
          </p:cNvPr>
          <p:cNvSpPr>
            <a:spLocks noGrp="1"/>
          </p:cNvSpPr>
          <p:nvPr>
            <p:ph type="title"/>
          </p:nvPr>
        </p:nvSpPr>
        <p:spPr>
          <a:xfrm>
            <a:off x="838200" y="92750"/>
            <a:ext cx="10515600" cy="1325563"/>
          </a:xfrm>
        </p:spPr>
        <p:txBody>
          <a:bodyPr>
            <a:normAutofit/>
          </a:bodyPr>
          <a:lstStyle/>
          <a:p>
            <a:pPr algn="ctr"/>
            <a:r>
              <a:rPr lang="de-DE" b="1" dirty="0">
                <a:latin typeface="Arial" panose="020B0604020202020204" pitchFamily="34" charset="0"/>
                <a:cs typeface="Arial" panose="020B0604020202020204" pitchFamily="34" charset="0"/>
              </a:rPr>
              <a:t>Typische Probleme </a:t>
            </a:r>
            <a:br>
              <a:rPr lang="de-DE" b="1" dirty="0">
                <a:latin typeface="Arial" panose="020B0604020202020204" pitchFamily="34" charset="0"/>
                <a:cs typeface="Arial" panose="020B0604020202020204" pitchFamily="34" charset="0"/>
              </a:rPr>
            </a:br>
            <a:r>
              <a:rPr lang="de-DE" b="1">
                <a:latin typeface="Arial" panose="020B0604020202020204" pitchFamily="34" charset="0"/>
                <a:cs typeface="Arial" panose="020B0604020202020204" pitchFamily="34" charset="0"/>
              </a:rPr>
              <a:t>bei Diskussionen in </a:t>
            </a:r>
            <a:r>
              <a:rPr lang="de-DE" b="1" dirty="0">
                <a:latin typeface="Arial" panose="020B0604020202020204" pitchFamily="34" charset="0"/>
                <a:cs typeface="Arial" panose="020B0604020202020204" pitchFamily="34" charset="0"/>
              </a:rPr>
              <a:t>Kriegszeiten</a:t>
            </a:r>
          </a:p>
        </p:txBody>
      </p:sp>
      <p:sp>
        <p:nvSpPr>
          <p:cNvPr id="3" name="Inhaltsplatzhalter 2">
            <a:extLst>
              <a:ext uri="{FF2B5EF4-FFF2-40B4-BE49-F238E27FC236}">
                <a16:creationId xmlns:a16="http://schemas.microsoft.com/office/drawing/2014/main" id="{CF52CC47-B405-39FC-8BB5-47A74ED665CA}"/>
              </a:ext>
            </a:extLst>
          </p:cNvPr>
          <p:cNvSpPr>
            <a:spLocks noGrp="1"/>
          </p:cNvSpPr>
          <p:nvPr>
            <p:ph idx="1"/>
          </p:nvPr>
        </p:nvSpPr>
        <p:spPr>
          <a:xfrm>
            <a:off x="437745" y="1601989"/>
            <a:ext cx="11754255" cy="4351338"/>
          </a:xfrm>
        </p:spPr>
        <p:txBody>
          <a:bodyPr>
            <a:noAutofit/>
          </a:bodyPr>
          <a:lstStyle/>
          <a:p>
            <a:pPr>
              <a:spcBef>
                <a:spcPts val="400"/>
              </a:spcBef>
            </a:pPr>
            <a:r>
              <a:rPr lang="de-DE" sz="4000" b="1" dirty="0"/>
              <a:t>Umgang mit Fakten – </a:t>
            </a:r>
            <a:br>
              <a:rPr lang="de-DE" sz="4000" b="1" dirty="0"/>
            </a:br>
            <a:r>
              <a:rPr lang="de-DE" sz="4000" b="1" i="1" dirty="0"/>
              <a:t>„Das erste Kriegsopfer ist immer die Wahrheit“</a:t>
            </a:r>
          </a:p>
          <a:p>
            <a:pPr>
              <a:spcBef>
                <a:spcPts val="400"/>
              </a:spcBef>
            </a:pPr>
            <a:endParaRPr lang="de-DE" sz="4000" i="1" dirty="0"/>
          </a:p>
          <a:p>
            <a:pPr>
              <a:spcBef>
                <a:spcPts val="400"/>
              </a:spcBef>
            </a:pPr>
            <a:r>
              <a:rPr lang="de-DE" sz="4000" b="1" dirty="0"/>
              <a:t>Bedeutung von Affekten/Emotionen</a:t>
            </a:r>
          </a:p>
          <a:p>
            <a:pPr>
              <a:spcBef>
                <a:spcPts val="400"/>
              </a:spcBef>
            </a:pPr>
            <a:endParaRPr lang="de-DE" sz="4000" b="1" dirty="0"/>
          </a:p>
          <a:p>
            <a:pPr>
              <a:spcBef>
                <a:spcPts val="400"/>
              </a:spcBef>
            </a:pPr>
            <a:r>
              <a:rPr lang="de-DE" sz="4000" b="1" dirty="0"/>
              <a:t>Moral und Doppelmoral</a:t>
            </a:r>
          </a:p>
          <a:p>
            <a:pPr>
              <a:spcBef>
                <a:spcPts val="400"/>
              </a:spcBef>
            </a:pPr>
            <a:endParaRPr lang="de-DE" sz="4000" dirty="0"/>
          </a:p>
          <a:p>
            <a:pPr>
              <a:spcBef>
                <a:spcPts val="400"/>
              </a:spcBef>
            </a:pPr>
            <a:r>
              <a:rPr lang="de-DE" sz="4000" b="1" dirty="0"/>
              <a:t>Spaltungspotential in Friedensbewegung &amp; </a:t>
            </a:r>
            <a:br>
              <a:rPr lang="de-DE" sz="4000" b="1" dirty="0"/>
            </a:br>
            <a:r>
              <a:rPr lang="de-DE" sz="4000" b="1" dirty="0"/>
              <a:t>gesellschaftlicher Linken</a:t>
            </a:r>
          </a:p>
        </p:txBody>
      </p:sp>
    </p:spTree>
    <p:extLst>
      <p:ext uri="{BB962C8B-B14F-4D97-AF65-F5344CB8AC3E}">
        <p14:creationId xmlns:p14="http://schemas.microsoft.com/office/powerpoint/2010/main" val="365203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396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CB696-DFAE-A23B-6334-4F019F6A7DDC}"/>
              </a:ext>
            </a:extLst>
          </p:cNvPr>
          <p:cNvSpPr>
            <a:spLocks noGrp="1"/>
          </p:cNvSpPr>
          <p:nvPr>
            <p:ph type="title"/>
          </p:nvPr>
        </p:nvSpPr>
        <p:spPr>
          <a:xfrm>
            <a:off x="747765" y="-207631"/>
            <a:ext cx="10515600" cy="1325563"/>
          </a:xfrm>
        </p:spPr>
        <p:txBody>
          <a:bodyPr>
            <a:normAutofit/>
          </a:bodyPr>
          <a:lstStyle/>
          <a:p>
            <a:pPr algn="ctr"/>
            <a:r>
              <a:rPr lang="de-DE" sz="5400" b="1" dirty="0"/>
              <a:t>Facts and Fake</a:t>
            </a:r>
          </a:p>
        </p:txBody>
      </p:sp>
      <p:sp>
        <p:nvSpPr>
          <p:cNvPr id="3" name="Inhaltsplatzhalter 2">
            <a:extLst>
              <a:ext uri="{FF2B5EF4-FFF2-40B4-BE49-F238E27FC236}">
                <a16:creationId xmlns:a16="http://schemas.microsoft.com/office/drawing/2014/main" id="{31036A01-EED8-E236-2649-E6D9750F1FBA}"/>
              </a:ext>
            </a:extLst>
          </p:cNvPr>
          <p:cNvSpPr>
            <a:spLocks noGrp="1"/>
          </p:cNvSpPr>
          <p:nvPr>
            <p:ph idx="1"/>
          </p:nvPr>
        </p:nvSpPr>
        <p:spPr>
          <a:xfrm>
            <a:off x="747765" y="977899"/>
            <a:ext cx="11209773" cy="4762168"/>
          </a:xfrm>
        </p:spPr>
        <p:txBody>
          <a:bodyPr>
            <a:normAutofit/>
          </a:bodyPr>
          <a:lstStyle/>
          <a:p>
            <a:pPr marL="0" indent="0">
              <a:buNone/>
            </a:pPr>
            <a:endParaRPr lang="de-DE" b="1" dirty="0"/>
          </a:p>
          <a:p>
            <a:pPr marL="0" indent="0">
              <a:buNone/>
            </a:pPr>
            <a:r>
              <a:rPr lang="de-DE" b="1" dirty="0"/>
              <a:t>„</a:t>
            </a:r>
            <a:r>
              <a:rPr lang="de-DE" b="1" i="1" dirty="0"/>
              <a:t>Es steht außer Zweifel, dass Saddam Hussein jetzt Massenvernichtungswaffen besitzt.</a:t>
            </a:r>
            <a:r>
              <a:rPr lang="de-DE" b="1" dirty="0"/>
              <a:t>“ </a:t>
            </a:r>
          </a:p>
          <a:p>
            <a:pPr marL="0" indent="0">
              <a:buNone/>
            </a:pPr>
            <a:r>
              <a:rPr lang="de-DE" sz="1400" dirty="0"/>
              <a:t>								US-Vizepräsident Dick Cheney 26. 8. 2002 </a:t>
            </a:r>
          </a:p>
          <a:p>
            <a:endParaRPr lang="de-DE" dirty="0"/>
          </a:p>
          <a:p>
            <a:pPr marL="0" indent="0">
              <a:buNone/>
            </a:pPr>
            <a:r>
              <a:rPr lang="de-DE" b="1" dirty="0"/>
              <a:t>„</a:t>
            </a:r>
            <a:r>
              <a:rPr lang="de-DE" b="1" i="1" dirty="0"/>
              <a:t>Alles, was ich heute vortrage, ist durch Quellen, durch solide Quellen, belegt. Es handelt sich nicht um bloße Behauptungen. Was wir Ihnen mitteilen, sind Tatsachen und Schlussfolgerungen, die auf zuverlässigen Informationen beruhen</a:t>
            </a:r>
            <a:r>
              <a:rPr lang="de-DE" b="1" dirty="0"/>
              <a:t>.“</a:t>
            </a:r>
          </a:p>
          <a:p>
            <a:pPr marL="0" indent="0">
              <a:buNone/>
            </a:pPr>
            <a:r>
              <a:rPr lang="de-DE" sz="1400" dirty="0"/>
              <a:t>						US-Verteidigungsminister Colin Powell am 5. 2. 2003 vor UNO Sicherheitsrat </a:t>
            </a:r>
          </a:p>
        </p:txBody>
      </p:sp>
      <p:sp>
        <p:nvSpPr>
          <p:cNvPr id="4" name="Textfeld 3">
            <a:extLst>
              <a:ext uri="{FF2B5EF4-FFF2-40B4-BE49-F238E27FC236}">
                <a16:creationId xmlns:a16="http://schemas.microsoft.com/office/drawing/2014/main" id="{26F3B19E-8281-1AB6-76F3-1EF3979823CC}"/>
              </a:ext>
            </a:extLst>
          </p:cNvPr>
          <p:cNvSpPr txBox="1"/>
          <p:nvPr/>
        </p:nvSpPr>
        <p:spPr>
          <a:xfrm>
            <a:off x="234462" y="5522107"/>
            <a:ext cx="11843237" cy="1231106"/>
          </a:xfrm>
          <a:prstGeom prst="rect">
            <a:avLst/>
          </a:prstGeom>
          <a:noFill/>
        </p:spPr>
        <p:txBody>
          <a:bodyPr wrap="square" rtlCol="0">
            <a:spAutoFit/>
          </a:bodyPr>
          <a:lstStyle/>
          <a:p>
            <a:r>
              <a:rPr lang="de-DE" sz="3000" b="1" dirty="0">
                <a:solidFill>
                  <a:srgbClr val="FF0000"/>
                </a:solidFill>
              </a:rPr>
              <a:t>In der Art und Weise wie über Realitäten gesprochen – oder geschwiegen wird – sind Macht und Herrschaftsverhältnisse eingelassen. </a:t>
            </a:r>
          </a:p>
          <a:p>
            <a:r>
              <a:rPr lang="de-DE" sz="1400" dirty="0"/>
              <a:t>											Michel Foucault</a:t>
            </a:r>
          </a:p>
        </p:txBody>
      </p:sp>
    </p:spTree>
    <p:extLst>
      <p:ext uri="{BB962C8B-B14F-4D97-AF65-F5344CB8AC3E}">
        <p14:creationId xmlns:p14="http://schemas.microsoft.com/office/powerpoint/2010/main" val="24632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up)">
                                      <p:cBhvr>
                                        <p:cTn id="16" dur="3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5DACD-048B-0B4F-13B0-6718C3807C45}"/>
              </a:ext>
            </a:extLst>
          </p:cNvPr>
          <p:cNvSpPr>
            <a:spLocks noGrp="1"/>
          </p:cNvSpPr>
          <p:nvPr>
            <p:ph type="title"/>
          </p:nvPr>
        </p:nvSpPr>
        <p:spPr>
          <a:xfrm>
            <a:off x="838200" y="0"/>
            <a:ext cx="10515600" cy="1325563"/>
          </a:xfrm>
        </p:spPr>
        <p:txBody>
          <a:bodyPr/>
          <a:lstStyle/>
          <a:p>
            <a:pPr algn="ctr"/>
            <a:r>
              <a:rPr lang="de-DE" b="1" dirty="0"/>
              <a:t>Affekte &amp; Emotionen</a:t>
            </a:r>
          </a:p>
        </p:txBody>
      </p:sp>
      <p:sp>
        <p:nvSpPr>
          <p:cNvPr id="3" name="Inhaltsplatzhalter 2">
            <a:extLst>
              <a:ext uri="{FF2B5EF4-FFF2-40B4-BE49-F238E27FC236}">
                <a16:creationId xmlns:a16="http://schemas.microsoft.com/office/drawing/2014/main" id="{3F78B5B8-71B3-141D-5AC3-6897925409D1}"/>
              </a:ext>
            </a:extLst>
          </p:cNvPr>
          <p:cNvSpPr>
            <a:spLocks noGrp="1"/>
          </p:cNvSpPr>
          <p:nvPr>
            <p:ph idx="1"/>
          </p:nvPr>
        </p:nvSpPr>
        <p:spPr>
          <a:xfrm>
            <a:off x="947530" y="2466460"/>
            <a:ext cx="10750826" cy="3812070"/>
          </a:xfrm>
        </p:spPr>
        <p:txBody>
          <a:bodyPr>
            <a:normAutofit fontScale="92500" lnSpcReduction="20000"/>
          </a:bodyPr>
          <a:lstStyle/>
          <a:p>
            <a:pPr marL="0" indent="0" algn="ctr">
              <a:buNone/>
            </a:pPr>
            <a:r>
              <a:rPr lang="de-DE" sz="8000" b="1" i="1" dirty="0"/>
              <a:t>„Meine ganze Libido</a:t>
            </a:r>
          </a:p>
          <a:p>
            <a:pPr marL="0" indent="0" algn="ctr">
              <a:buNone/>
            </a:pPr>
            <a:br>
              <a:rPr lang="de-DE" sz="8000" b="1" i="1" dirty="0"/>
            </a:br>
            <a:r>
              <a:rPr lang="de-DE" sz="8000" b="1" i="1" dirty="0"/>
              <a:t>gilt Österreich-Ungarn“</a:t>
            </a:r>
          </a:p>
          <a:p>
            <a:pPr marL="0" indent="0" algn="ctr">
              <a:buNone/>
            </a:pPr>
            <a:r>
              <a:rPr lang="de-DE" sz="1900" b="1" i="1" dirty="0"/>
              <a:t>								</a:t>
            </a:r>
          </a:p>
          <a:p>
            <a:pPr marL="0" indent="0" algn="ctr">
              <a:buNone/>
            </a:pPr>
            <a:endParaRPr lang="de-DE" sz="1900" b="1" i="1" dirty="0"/>
          </a:p>
          <a:p>
            <a:pPr marL="0" indent="0" algn="ctr">
              <a:buNone/>
            </a:pPr>
            <a:r>
              <a:rPr lang="de-DE" sz="1900" b="1" i="1" dirty="0"/>
              <a:t>						</a:t>
            </a:r>
          </a:p>
        </p:txBody>
      </p:sp>
      <p:sp>
        <p:nvSpPr>
          <p:cNvPr id="5" name="Textfeld 4">
            <a:extLst>
              <a:ext uri="{FF2B5EF4-FFF2-40B4-BE49-F238E27FC236}">
                <a16:creationId xmlns:a16="http://schemas.microsoft.com/office/drawing/2014/main" id="{174190CD-8ACA-1876-1D3C-7BDA516E3D83}"/>
              </a:ext>
            </a:extLst>
          </p:cNvPr>
          <p:cNvSpPr txBox="1"/>
          <p:nvPr/>
        </p:nvSpPr>
        <p:spPr>
          <a:xfrm flipH="1">
            <a:off x="838200" y="1140897"/>
            <a:ext cx="3498269" cy="584775"/>
          </a:xfrm>
          <a:prstGeom prst="rect">
            <a:avLst/>
          </a:prstGeom>
          <a:noFill/>
        </p:spPr>
        <p:txBody>
          <a:bodyPr wrap="square" rtlCol="0">
            <a:spAutoFit/>
          </a:bodyPr>
          <a:lstStyle/>
          <a:p>
            <a:r>
              <a:rPr lang="de-DE" sz="3200" b="1" dirty="0"/>
              <a:t>Sigmund Freud</a:t>
            </a:r>
            <a:r>
              <a:rPr lang="de-DE" sz="3200" dirty="0"/>
              <a:t>:</a:t>
            </a:r>
          </a:p>
        </p:txBody>
      </p:sp>
      <p:sp>
        <p:nvSpPr>
          <p:cNvPr id="4" name="Textfeld 3">
            <a:extLst>
              <a:ext uri="{FF2B5EF4-FFF2-40B4-BE49-F238E27FC236}">
                <a16:creationId xmlns:a16="http://schemas.microsoft.com/office/drawing/2014/main" id="{8DBC36CA-2D1C-A2EA-47A3-6163D0657CB6}"/>
              </a:ext>
            </a:extLst>
          </p:cNvPr>
          <p:cNvSpPr txBox="1"/>
          <p:nvPr/>
        </p:nvSpPr>
        <p:spPr>
          <a:xfrm>
            <a:off x="7580243" y="5764696"/>
            <a:ext cx="4611757" cy="369332"/>
          </a:xfrm>
          <a:prstGeom prst="rect">
            <a:avLst/>
          </a:prstGeom>
          <a:noFill/>
        </p:spPr>
        <p:txBody>
          <a:bodyPr wrap="square" rtlCol="0">
            <a:spAutoFit/>
          </a:bodyPr>
          <a:lstStyle/>
          <a:p>
            <a:r>
              <a:rPr lang="de-DE" b="1" i="1" dirty="0"/>
              <a:t>1914, zu Beginn  des ersten Weltkriegs</a:t>
            </a:r>
            <a:endParaRPr lang="de-DE" dirty="0"/>
          </a:p>
        </p:txBody>
      </p:sp>
    </p:spTree>
    <p:extLst>
      <p:ext uri="{BB962C8B-B14F-4D97-AF65-F5344CB8AC3E}">
        <p14:creationId xmlns:p14="http://schemas.microsoft.com/office/powerpoint/2010/main" val="42263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2000"/>
                                        <p:tgtEl>
                                          <p:spTgt spid="3">
                                            <p:txEl>
                                              <p:pRg st="0" end="0"/>
                                            </p:txEl>
                                          </p:spTgt>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1500"/>
                                        <p:tgtEl>
                                          <p:spTgt spid="3">
                                            <p:txEl>
                                              <p:pRg st="1" end="1"/>
                                            </p:txEl>
                                          </p:spTgt>
                                        </p:tgtEl>
                                      </p:cBhvr>
                                    </p:animEffect>
                                  </p:childTnLst>
                                </p:cTn>
                              </p:par>
                            </p:childTnLst>
                          </p:cTn>
                        </p:par>
                        <p:par>
                          <p:cTn id="19" fill="hold">
                            <p:stCondLst>
                              <p:cond delay="3500"/>
                            </p:stCondLst>
                            <p:childTnLst>
                              <p:par>
                                <p:cTn id="20" presetID="1"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22187-7E26-25B1-04DF-38AC47BD596A}"/>
              </a:ext>
            </a:extLst>
          </p:cNvPr>
          <p:cNvSpPr>
            <a:spLocks noGrp="1"/>
          </p:cNvSpPr>
          <p:nvPr>
            <p:ph type="title"/>
          </p:nvPr>
        </p:nvSpPr>
        <p:spPr>
          <a:xfrm>
            <a:off x="838200" y="82416"/>
            <a:ext cx="10515600" cy="1325563"/>
          </a:xfrm>
        </p:spPr>
        <p:txBody>
          <a:bodyPr>
            <a:normAutofit/>
          </a:bodyPr>
          <a:lstStyle/>
          <a:p>
            <a:pPr algn="ctr"/>
            <a:r>
              <a:rPr lang="de-DE" b="1" dirty="0">
                <a:latin typeface="Arial" panose="020B0604020202020204" pitchFamily="34" charset="0"/>
                <a:cs typeface="Arial" panose="020B0604020202020204" pitchFamily="34" charset="0"/>
              </a:rPr>
              <a:t>Matthäus 7, 2-5 über </a:t>
            </a:r>
            <a:br>
              <a:rPr lang="de-DE" b="1" dirty="0">
                <a:latin typeface="Arial" panose="020B0604020202020204" pitchFamily="34" charset="0"/>
                <a:cs typeface="Arial" panose="020B0604020202020204" pitchFamily="34" charset="0"/>
              </a:rPr>
            </a:br>
            <a:r>
              <a:rPr lang="de-DE" b="1" dirty="0">
                <a:latin typeface="Arial" panose="020B0604020202020204" pitchFamily="34" charset="0"/>
                <a:cs typeface="Arial" panose="020B0604020202020204" pitchFamily="34" charset="0"/>
              </a:rPr>
              <a:t>Olaf Scholz, Moral &amp; Whataboutism</a:t>
            </a:r>
          </a:p>
        </p:txBody>
      </p:sp>
      <p:sp>
        <p:nvSpPr>
          <p:cNvPr id="3" name="Inhaltsplatzhalter 2">
            <a:extLst>
              <a:ext uri="{FF2B5EF4-FFF2-40B4-BE49-F238E27FC236}">
                <a16:creationId xmlns:a16="http://schemas.microsoft.com/office/drawing/2014/main" id="{A47D9FA2-B0C2-545A-006D-9CB6ADE06781}"/>
              </a:ext>
            </a:extLst>
          </p:cNvPr>
          <p:cNvSpPr>
            <a:spLocks noGrp="1"/>
          </p:cNvSpPr>
          <p:nvPr>
            <p:ph idx="1"/>
          </p:nvPr>
        </p:nvSpPr>
        <p:spPr>
          <a:xfrm>
            <a:off x="682558" y="1659371"/>
            <a:ext cx="10515600" cy="5198629"/>
          </a:xfrm>
        </p:spPr>
        <p:txBody>
          <a:bodyPr>
            <a:normAutofit/>
          </a:bodyPr>
          <a:lstStyle/>
          <a:p>
            <a:pPr marL="0" indent="0" algn="just">
              <a:buNone/>
            </a:pPr>
            <a:r>
              <a:rPr lang="de-DE" sz="4000" b="1" i="1" dirty="0"/>
              <a:t>„Denn wie ihr richtet, so werdet ihr gerichtet werden und nach dem Maß, mit dem ihr messt, werdet ihr gemessen werden.  Warum siehst du den Splitter im Auge deines Bruders, aber den Balken in deinem Auge bemerkst du nicht? Oder wie kannst du zu deinem Bruder sagen: Lass mich den Splitter aus deinem Auge herausziehen! - und siehe, in deinem Auge steckt ein Balken!  Du Heuchler!“ </a:t>
            </a:r>
          </a:p>
        </p:txBody>
      </p:sp>
    </p:spTree>
    <p:extLst>
      <p:ext uri="{BB962C8B-B14F-4D97-AF65-F5344CB8AC3E}">
        <p14:creationId xmlns:p14="http://schemas.microsoft.com/office/powerpoint/2010/main" val="183328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8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38CD4-AF0A-EB43-DA17-50804AE4250A}"/>
              </a:ext>
            </a:extLst>
          </p:cNvPr>
          <p:cNvSpPr>
            <a:spLocks noGrp="1"/>
          </p:cNvSpPr>
          <p:nvPr>
            <p:ph type="title"/>
          </p:nvPr>
        </p:nvSpPr>
        <p:spPr>
          <a:xfrm>
            <a:off x="713509" y="-161348"/>
            <a:ext cx="10515600" cy="1325563"/>
          </a:xfrm>
        </p:spPr>
        <p:txBody>
          <a:bodyPr>
            <a:normAutofit/>
          </a:bodyPr>
          <a:lstStyle/>
          <a:p>
            <a:pPr algn="ctr"/>
            <a:r>
              <a:rPr lang="de-DE" sz="5400" b="1" dirty="0">
                <a:latin typeface="Arial" panose="020B0604020202020204" pitchFamily="34" charset="0"/>
                <a:cs typeface="Arial" panose="020B0604020202020204" pitchFamily="34" charset="0"/>
              </a:rPr>
              <a:t>Politische Amnesie </a:t>
            </a:r>
          </a:p>
        </p:txBody>
      </p:sp>
      <p:sp>
        <p:nvSpPr>
          <p:cNvPr id="3" name="Inhaltsplatzhalter 2">
            <a:extLst>
              <a:ext uri="{FF2B5EF4-FFF2-40B4-BE49-F238E27FC236}">
                <a16:creationId xmlns:a16="http://schemas.microsoft.com/office/drawing/2014/main" id="{3CF9B609-6CBF-70FB-A775-F8D7B541B083}"/>
              </a:ext>
            </a:extLst>
          </p:cNvPr>
          <p:cNvSpPr>
            <a:spLocks noGrp="1"/>
          </p:cNvSpPr>
          <p:nvPr>
            <p:ph idx="1"/>
          </p:nvPr>
        </p:nvSpPr>
        <p:spPr>
          <a:xfrm>
            <a:off x="398317" y="1253330"/>
            <a:ext cx="11506467" cy="5420031"/>
          </a:xfrm>
        </p:spPr>
        <p:txBody>
          <a:bodyPr>
            <a:normAutofit/>
          </a:bodyPr>
          <a:lstStyle/>
          <a:p>
            <a:pPr marL="0" indent="0" algn="ctr">
              <a:buNone/>
            </a:pPr>
            <a:r>
              <a:rPr lang="de-DE" sz="4000" b="1" dirty="0"/>
              <a:t>Seit 1990 gab es 20 Kriege</a:t>
            </a:r>
          </a:p>
          <a:p>
            <a:pPr marL="0" indent="0" algn="ctr">
              <a:buNone/>
            </a:pPr>
            <a:r>
              <a:rPr lang="de-DE" sz="3600" b="1" dirty="0"/>
              <a:t>Darunter:</a:t>
            </a:r>
          </a:p>
          <a:p>
            <a:r>
              <a:rPr lang="de-DE" b="1" dirty="0"/>
              <a:t>1999 NATO gegen Jugoslawien 1999 mit deutscher Beteiligung</a:t>
            </a:r>
          </a:p>
          <a:p>
            <a:r>
              <a:rPr lang="de-DE" b="1" dirty="0"/>
              <a:t>2011 USA &amp; Koalition gegen Afghanistan mit deutscher Beteiligung</a:t>
            </a:r>
          </a:p>
          <a:p>
            <a:r>
              <a:rPr lang="de-DE" b="1" dirty="0"/>
              <a:t>2003 USA &amp; „Koalition der Willigen“ (darunter Ukraine) gegen Irak</a:t>
            </a:r>
          </a:p>
          <a:p>
            <a:r>
              <a:rPr lang="de-DE" b="1" dirty="0"/>
              <a:t>2011 UK-</a:t>
            </a:r>
            <a:r>
              <a:rPr lang="de-DE" b="1" dirty="0" err="1"/>
              <a:t>Frkr</a:t>
            </a:r>
            <a:r>
              <a:rPr lang="de-DE" b="1" dirty="0"/>
              <a:t> –USA gegen Libyen – Regime Change</a:t>
            </a:r>
          </a:p>
          <a:p>
            <a:r>
              <a:rPr lang="de-DE" b="1" dirty="0"/>
              <a:t>Ab 2011 Syrien Krieg – ab 2014 US Eingreifen, </a:t>
            </a:r>
            <a:r>
              <a:rPr lang="de-DE" b="1" dirty="0" err="1"/>
              <a:t>Frkr</a:t>
            </a:r>
            <a:r>
              <a:rPr lang="de-DE" b="1" dirty="0"/>
              <a:t>. u.a. westliche Länder </a:t>
            </a:r>
            <a:br>
              <a:rPr lang="de-DE" b="1" dirty="0"/>
            </a:br>
            <a:r>
              <a:rPr lang="de-DE" b="1" dirty="0" err="1"/>
              <a:t>Dtld</a:t>
            </a:r>
            <a:r>
              <a:rPr lang="de-DE" b="1" dirty="0"/>
              <a:t>. per AWACS. Ab 2015 russisches Eingreifen. </a:t>
            </a:r>
          </a:p>
          <a:p>
            <a:r>
              <a:rPr lang="de-DE" b="1" dirty="0"/>
              <a:t>2015 Jemen-Krieg; Saudi Arabien, Ägypten mit US-Hilfe gegen mit Iran verbündete „Rebellen“</a:t>
            </a:r>
          </a:p>
          <a:p>
            <a:endParaRPr lang="de-DE" b="1" dirty="0"/>
          </a:p>
          <a:p>
            <a:endParaRPr lang="de-DE" b="1" dirty="0"/>
          </a:p>
        </p:txBody>
      </p:sp>
    </p:spTree>
    <p:extLst>
      <p:ext uri="{BB962C8B-B14F-4D97-AF65-F5344CB8AC3E}">
        <p14:creationId xmlns:p14="http://schemas.microsoft.com/office/powerpoint/2010/main" val="176781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1567</Words>
  <Application>Microsoft Macintosh PowerPoint</Application>
  <PresentationFormat>Breitbild</PresentationFormat>
  <Paragraphs>219</Paragraphs>
  <Slides>34</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TrebuchetMS</vt:lpstr>
      <vt:lpstr>Office</vt:lpstr>
      <vt:lpstr>Der Ukraine-Krieg Wege zum Frieden  27. Juni 2022  Attac München   Referent: Peter Wahl   </vt:lpstr>
      <vt:lpstr>Inhalt</vt:lpstr>
      <vt:lpstr>  1.  Erkenntnisse statt Bekenntnisse   Kritische Gesellschaftsanalyse in Zeiten des Kriegs   </vt:lpstr>
      <vt:lpstr>Außergewöhnliche Rahmenbedingungen d. Diskussion als integraler Teil des Themas</vt:lpstr>
      <vt:lpstr>Typische Probleme  bei Diskussionen in Kriegszeiten</vt:lpstr>
      <vt:lpstr>Facts and Fake</vt:lpstr>
      <vt:lpstr>Affekte &amp; Emotionen</vt:lpstr>
      <vt:lpstr>Matthäus 7, 2-5 über  Olaf Scholz, Moral &amp; Whataboutism</vt:lpstr>
      <vt:lpstr>Politische Amnesie </vt:lpstr>
      <vt:lpstr>PowerPoint-Präsentation</vt:lpstr>
      <vt:lpstr>Georgien 2008  Ein interessanter Fall </vt:lpstr>
      <vt:lpstr>Relativierung des georgischen Angriffskriegs?  </vt:lpstr>
      <vt:lpstr> 2.  Zur Anatomie des Ukraine-Krieges  </vt:lpstr>
      <vt:lpstr>Ausgangsthese</vt:lpstr>
      <vt:lpstr>Erbe des chaotischen Zerfalls der UdSSR</vt:lpstr>
      <vt:lpstr>Stetige Eskalation und Zuspitzungen ab 2014</vt:lpstr>
      <vt:lpstr>Die geopolitische Bedeutung der Ukraine </vt:lpstr>
      <vt:lpstr>PowerPoint-Präsentation</vt:lpstr>
      <vt:lpstr>Thukydides-Falle</vt:lpstr>
      <vt:lpstr>Destabilisierende Faktoren</vt:lpstr>
      <vt:lpstr>Die Ukraine wurde zum Frontstaat  in der geopolitischen Konfrontation </vt:lpstr>
      <vt:lpstr>PowerPoint-Präsentation</vt:lpstr>
      <vt:lpstr>    3. Wege zum Frieden Eine Dritte Position  jenseits von Kapitulation und Siegfrieden  </vt:lpstr>
      <vt:lpstr>Neue Phase des Krieges: Dominanz der  geopolitischen Komponente  </vt:lpstr>
      <vt:lpstr>Kosten der Verlängerung des Krieges</vt:lpstr>
      <vt:lpstr>Dritte Position:</vt:lpstr>
      <vt:lpstr>Welche „Sache“?</vt:lpstr>
      <vt:lpstr>Eckpunkte eines Kompromissfriedens (I)  </vt:lpstr>
      <vt:lpstr>Eckpunkte eines Kompromissfriedens (II)  </vt:lpstr>
      <vt:lpstr>Realistisch?</vt:lpstr>
      <vt:lpstr>„Bedenke das Ende“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Ukraine-Krieg und seine  geopolitischen Hintergründe</dc:title>
  <dc:creator>PeWa</dc:creator>
  <cp:lastModifiedBy>PeWa</cp:lastModifiedBy>
  <cp:revision>46</cp:revision>
  <cp:lastPrinted>2022-04-08T08:31:17Z</cp:lastPrinted>
  <dcterms:created xsi:type="dcterms:W3CDTF">2022-03-30T09:39:19Z</dcterms:created>
  <dcterms:modified xsi:type="dcterms:W3CDTF">2022-06-27T16:28:03Z</dcterms:modified>
</cp:coreProperties>
</file>