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5" r:id="rId1"/>
    <p:sldMasterId id="2147483939" r:id="rId2"/>
  </p:sldMasterIdLst>
  <p:notesMasterIdLst>
    <p:notesMasterId r:id="rId56"/>
  </p:notesMasterIdLst>
  <p:handoutMasterIdLst>
    <p:handoutMasterId r:id="rId57"/>
  </p:handoutMasterIdLst>
  <p:sldIdLst>
    <p:sldId id="550" r:id="rId3"/>
    <p:sldId id="641" r:id="rId4"/>
    <p:sldId id="688" r:id="rId5"/>
    <p:sldId id="547" r:id="rId6"/>
    <p:sldId id="686" r:id="rId7"/>
    <p:sldId id="700" r:id="rId8"/>
    <p:sldId id="642" r:id="rId9"/>
    <p:sldId id="694" r:id="rId10"/>
    <p:sldId id="693" r:id="rId11"/>
    <p:sldId id="692" r:id="rId12"/>
    <p:sldId id="697" r:id="rId13"/>
    <p:sldId id="555" r:id="rId14"/>
    <p:sldId id="695" r:id="rId15"/>
    <p:sldId id="698" r:id="rId16"/>
    <p:sldId id="643" r:id="rId17"/>
    <p:sldId id="696" r:id="rId18"/>
    <p:sldId id="533" r:id="rId19"/>
    <p:sldId id="645" r:id="rId20"/>
    <p:sldId id="638" r:id="rId21"/>
    <p:sldId id="689" r:id="rId22"/>
    <p:sldId id="681" r:id="rId23"/>
    <p:sldId id="671" r:id="rId24"/>
    <p:sldId id="682" r:id="rId25"/>
    <p:sldId id="661" r:id="rId26"/>
    <p:sldId id="683" r:id="rId27"/>
    <p:sldId id="685" r:id="rId28"/>
    <p:sldId id="684" r:id="rId29"/>
    <p:sldId id="541" r:id="rId30"/>
    <p:sldId id="690" r:id="rId31"/>
    <p:sldId id="400" r:id="rId32"/>
    <p:sldId id="687" r:id="rId33"/>
    <p:sldId id="535" r:id="rId34"/>
    <p:sldId id="691" r:id="rId35"/>
    <p:sldId id="506" r:id="rId36"/>
    <p:sldId id="699" r:id="rId37"/>
    <p:sldId id="507" r:id="rId38"/>
    <p:sldId id="503" r:id="rId39"/>
    <p:sldId id="522" r:id="rId40"/>
    <p:sldId id="394" r:id="rId41"/>
    <p:sldId id="545" r:id="rId42"/>
    <p:sldId id="548" r:id="rId43"/>
    <p:sldId id="552" r:id="rId44"/>
    <p:sldId id="538" r:id="rId45"/>
    <p:sldId id="543" r:id="rId46"/>
    <p:sldId id="539" r:id="rId47"/>
    <p:sldId id="534" r:id="rId48"/>
    <p:sldId id="540" r:id="rId49"/>
    <p:sldId id="528" r:id="rId50"/>
    <p:sldId id="542" r:id="rId51"/>
    <p:sldId id="525" r:id="rId52"/>
    <p:sldId id="544" r:id="rId53"/>
    <p:sldId id="562" r:id="rId54"/>
    <p:sldId id="556" r:id="rId55"/>
  </p:sldIdLst>
  <p:sldSz cx="9144000" cy="6858000" type="screen4x3"/>
  <p:notesSz cx="6797675" cy="9928225"/>
  <p:custDataLst>
    <p:tags r:id="rId58"/>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p:defaultTextStyle>
  <p:extLst>
    <p:ext uri="{EFAFB233-063F-42B5-8137-9DF3F51BA10A}">
      <p15:sldGuideLst xmlns:p15="http://schemas.microsoft.com/office/powerpoint/2012/main">
        <p15:guide id="1" orient="horz" pos="799">
          <p15:clr>
            <a:srgbClr val="A4A3A4"/>
          </p15:clr>
        </p15:guide>
        <p15:guide id="2" orient="horz" pos="4020">
          <p15:clr>
            <a:srgbClr val="A4A3A4"/>
          </p15:clr>
        </p15:guide>
        <p15:guide id="3" pos="158">
          <p15:clr>
            <a:srgbClr val="A4A3A4"/>
          </p15:clr>
        </p15:guide>
        <p15:guide id="4" pos="5602">
          <p15:clr>
            <a:srgbClr val="A4A3A4"/>
          </p15:clr>
        </p15:guide>
      </p15:sldGuideLst>
    </p:ext>
    <p:ext uri="{2D200454-40CA-4A62-9FC3-DE9A4176ACB9}">
      <p15:notesGuideLst xmlns:p15="http://schemas.microsoft.com/office/powerpoint/2012/main">
        <p15:guide id="1" orient="horz" pos="181" userDrawn="1">
          <p15:clr>
            <a:srgbClr val="A4A3A4"/>
          </p15:clr>
        </p15:guide>
        <p15:guide id="2" orient="horz" pos="619" userDrawn="1">
          <p15:clr>
            <a:srgbClr val="A4A3A4"/>
          </p15:clr>
        </p15:guide>
        <p15:guide id="3" orient="horz" pos="439" userDrawn="1">
          <p15:clr>
            <a:srgbClr val="A4A3A4"/>
          </p15:clr>
        </p15:guide>
        <p15:guide id="4" orient="horz" pos="6075" userDrawn="1">
          <p15:clr>
            <a:srgbClr val="A4A3A4"/>
          </p15:clr>
        </p15:guide>
        <p15:guide id="5" pos="4008" userDrawn="1">
          <p15:clr>
            <a:srgbClr val="A4A3A4"/>
          </p15:clr>
        </p15:guide>
        <p15:guide id="6" pos="274" userDrawn="1">
          <p15:clr>
            <a:srgbClr val="A4A3A4"/>
          </p15:clr>
        </p15:guide>
        <p15:guide id="7" pos="795" userDrawn="1">
          <p15:clr>
            <a:srgbClr val="A4A3A4"/>
          </p15:clr>
        </p15:guide>
        <p15:guide id="8" pos="37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EAEAEA"/>
    <a:srgbClr val="D8D2D2"/>
    <a:srgbClr val="998993"/>
    <a:srgbClr val="F3F1F1"/>
    <a:srgbClr val="FB8F19"/>
    <a:srgbClr val="FC6F18"/>
    <a:srgbClr val="FD8A17"/>
    <a:srgbClr val="FD9F17"/>
    <a:srgbClr val="DE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69" autoAdjust="0"/>
    <p:restoredTop sz="96613" autoAdjust="0"/>
  </p:normalViewPr>
  <p:slideViewPr>
    <p:cSldViewPr snapToObjects="1">
      <p:cViewPr varScale="1">
        <p:scale>
          <a:sx n="79" d="100"/>
          <a:sy n="79" d="100"/>
        </p:scale>
        <p:origin x="1258" y="43"/>
      </p:cViewPr>
      <p:guideLst>
        <p:guide orient="horz" pos="799"/>
        <p:guide orient="horz" pos="4020"/>
        <p:guide pos="158"/>
        <p:guide pos="5602"/>
      </p:guideLst>
    </p:cSldViewPr>
  </p:slid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110" d="100"/>
          <a:sy n="110" d="100"/>
        </p:scale>
        <p:origin x="5208" y="68"/>
      </p:cViewPr>
      <p:guideLst>
        <p:guide orient="horz" pos="181"/>
        <p:guide orient="horz" pos="619"/>
        <p:guide orient="horz" pos="439"/>
        <p:guide orient="horz" pos="6075"/>
        <p:guide pos="4008"/>
        <p:guide pos="274"/>
        <p:guide pos="795"/>
        <p:guide pos="37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D20C081-3A30-453E-8EF5-94F45FC772D1}"/>
              </a:ext>
            </a:extLst>
          </p:cNvPr>
          <p:cNvSpPr>
            <a:spLocks noGrp="1"/>
          </p:cNvSpPr>
          <p:nvPr>
            <p:ph type="ftr" sz="quarter" idx="2"/>
          </p:nvPr>
        </p:nvSpPr>
        <p:spPr>
          <a:xfrm>
            <a:off x="1261644" y="9646409"/>
            <a:ext cx="4619440" cy="172477"/>
          </a:xfrm>
          <a:prstGeom prst="rect">
            <a:avLst/>
          </a:prstGeom>
        </p:spPr>
        <p:txBody>
          <a:bodyPr vert="horz" lIns="88224" tIns="44111" rIns="88224" bIns="44111" rtlCol="0" anchor="ctr"/>
          <a:lstStyle>
            <a:lvl1pPr algn="ctr" eaLnBrk="1" hangingPunct="1">
              <a:defRPr sz="800">
                <a:latin typeface="Verdana" pitchFamily="34" charset="0"/>
              </a:defRPr>
            </a:lvl1pPr>
          </a:lstStyle>
          <a:p>
            <a:pPr>
              <a:defRPr/>
            </a:pPr>
            <a:r>
              <a:rPr lang="en-US"/>
              <a:t>Alfred Eibl</a:t>
            </a:r>
          </a:p>
        </p:txBody>
      </p:sp>
      <p:sp>
        <p:nvSpPr>
          <p:cNvPr id="9" name="Date Placeholder 8">
            <a:extLst>
              <a:ext uri="{FF2B5EF4-FFF2-40B4-BE49-F238E27FC236}">
                <a16:creationId xmlns:a16="http://schemas.microsoft.com/office/drawing/2014/main" id="{64C00CB2-B0E9-42A2-AF6E-08E4C9FC7102}"/>
              </a:ext>
            </a:extLst>
          </p:cNvPr>
          <p:cNvSpPr>
            <a:spLocks noGrp="1"/>
          </p:cNvSpPr>
          <p:nvPr>
            <p:ph type="dt" sz="quarter" idx="1"/>
          </p:nvPr>
        </p:nvSpPr>
        <p:spPr>
          <a:xfrm>
            <a:off x="434735" y="9646409"/>
            <a:ext cx="826909" cy="172477"/>
          </a:xfrm>
          <a:prstGeom prst="rect">
            <a:avLst/>
          </a:prstGeom>
        </p:spPr>
        <p:txBody>
          <a:bodyPr vert="horz" lIns="88224" tIns="44111" rIns="88224" bIns="44111" rtlCol="0" anchor="ctr"/>
          <a:lstStyle>
            <a:lvl1pPr algn="l" eaLnBrk="1" hangingPunct="1">
              <a:defRPr sz="800">
                <a:latin typeface="Verdana" pitchFamily="34" charset="0"/>
              </a:defRPr>
            </a:lvl1pPr>
          </a:lstStyle>
          <a:p>
            <a:pPr>
              <a:defRPr/>
            </a:pPr>
            <a:r>
              <a:rPr lang="de-DE"/>
              <a:t>03.07.2019</a:t>
            </a:r>
            <a:endParaRPr lang="en-US" dirty="0"/>
          </a:p>
        </p:txBody>
      </p:sp>
      <p:sp>
        <p:nvSpPr>
          <p:cNvPr id="10" name="Slide Number Placeholder 9">
            <a:extLst>
              <a:ext uri="{FF2B5EF4-FFF2-40B4-BE49-F238E27FC236}">
                <a16:creationId xmlns:a16="http://schemas.microsoft.com/office/drawing/2014/main" id="{FBB6D38D-8CC8-46CD-9835-7EE0A894ACCD}"/>
              </a:ext>
            </a:extLst>
          </p:cNvPr>
          <p:cNvSpPr>
            <a:spLocks noGrp="1"/>
          </p:cNvSpPr>
          <p:nvPr>
            <p:ph type="sldNum" sz="quarter" idx="3"/>
          </p:nvPr>
        </p:nvSpPr>
        <p:spPr>
          <a:xfrm>
            <a:off x="5881084" y="9646409"/>
            <a:ext cx="430174" cy="172477"/>
          </a:xfrm>
          <a:prstGeom prst="rect">
            <a:avLst/>
          </a:prstGeom>
        </p:spPr>
        <p:txBody>
          <a:bodyPr vert="horz" lIns="88224" tIns="44111" rIns="88224" bIns="44111" rtlCol="0" anchor="ctr"/>
          <a:lstStyle>
            <a:lvl1pPr algn="r" eaLnBrk="1" hangingPunct="1">
              <a:defRPr sz="800">
                <a:latin typeface="Verdana" pitchFamily="34" charset="0"/>
              </a:defRPr>
            </a:lvl1pPr>
          </a:lstStyle>
          <a:p>
            <a:pPr>
              <a:defRPr/>
            </a:pPr>
            <a:fld id="{EE1CC52B-DDE2-4646-843A-6A023E84FE05}" type="slidenum">
              <a:rPr lang="en-US"/>
              <a:pPr>
                <a:defRPr/>
              </a:pPr>
              <a:t>‹Nr.›</a:t>
            </a:fld>
            <a:endParaRPr lang="en-US" dirty="0"/>
          </a:p>
        </p:txBody>
      </p:sp>
      <p:pic>
        <p:nvPicPr>
          <p:cNvPr id="14341" name="Grafik 7">
            <a:extLst>
              <a:ext uri="{FF2B5EF4-FFF2-40B4-BE49-F238E27FC236}">
                <a16:creationId xmlns:a16="http://schemas.microsoft.com/office/drawing/2014/main" id="{8B879555-8BF2-4EA0-8610-1BA456C9C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318"/>
            <a:ext cx="6790075" cy="68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0096676C-457B-46B6-AB2B-47B230845928}"/>
              </a:ext>
            </a:extLst>
          </p:cNvPr>
          <p:cNvSpPr>
            <a:spLocks noGrp="1" noRot="1" noChangeAspect="1" noChangeArrowheads="1" noTextEdit="1"/>
          </p:cNvSpPr>
          <p:nvPr>
            <p:ph type="sldImg" idx="2"/>
          </p:nvPr>
        </p:nvSpPr>
        <p:spPr bwMode="auto">
          <a:xfrm>
            <a:off x="396875" y="982663"/>
            <a:ext cx="6003925" cy="4503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5">
            <a:extLst>
              <a:ext uri="{FF2B5EF4-FFF2-40B4-BE49-F238E27FC236}">
                <a16:creationId xmlns:a16="http://schemas.microsoft.com/office/drawing/2014/main" id="{31A1096A-E956-43C7-A1AB-8CCCD4FF27B0}"/>
              </a:ext>
            </a:extLst>
          </p:cNvPr>
          <p:cNvSpPr>
            <a:spLocks noGrp="1" noChangeArrowheads="1"/>
          </p:cNvSpPr>
          <p:nvPr>
            <p:ph type="body" sz="quarter" idx="3"/>
          </p:nvPr>
        </p:nvSpPr>
        <p:spPr bwMode="auto">
          <a:xfrm>
            <a:off x="434735" y="5693292"/>
            <a:ext cx="5928205" cy="35619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a:t>Enter Notes</a:t>
            </a:r>
          </a:p>
        </p:txBody>
      </p:sp>
      <p:sp>
        <p:nvSpPr>
          <p:cNvPr id="10" name="Footer Placeholder 9">
            <a:extLst>
              <a:ext uri="{FF2B5EF4-FFF2-40B4-BE49-F238E27FC236}">
                <a16:creationId xmlns:a16="http://schemas.microsoft.com/office/drawing/2014/main" id="{3FFA55A6-D7E8-4A45-BA88-2A6021458629}"/>
              </a:ext>
            </a:extLst>
          </p:cNvPr>
          <p:cNvSpPr>
            <a:spLocks noGrp="1"/>
          </p:cNvSpPr>
          <p:nvPr>
            <p:ph type="ftr" sz="quarter" idx="4"/>
          </p:nvPr>
        </p:nvSpPr>
        <p:spPr>
          <a:xfrm>
            <a:off x="1261644" y="9643330"/>
            <a:ext cx="4619440" cy="140138"/>
          </a:xfrm>
          <a:prstGeom prst="rect">
            <a:avLst/>
          </a:prstGeom>
        </p:spPr>
        <p:txBody>
          <a:bodyPr vert="horz" lIns="88224" tIns="44111" rIns="88224" bIns="44111" rtlCol="0" anchor="ctr"/>
          <a:lstStyle>
            <a:lvl1pPr algn="ctr" eaLnBrk="1" hangingPunct="1">
              <a:defRPr sz="800">
                <a:latin typeface="Verdana" pitchFamily="34" charset="0"/>
                <a:ea typeface="Verdana" pitchFamily="34" charset="0"/>
                <a:cs typeface="Verdana" pitchFamily="34" charset="0"/>
              </a:defRPr>
            </a:lvl1pPr>
          </a:lstStyle>
          <a:p>
            <a:pPr>
              <a:defRPr/>
            </a:pPr>
            <a:r>
              <a:rPr lang="en-US"/>
              <a:t>Alfred Eibl</a:t>
            </a:r>
          </a:p>
        </p:txBody>
      </p:sp>
      <p:sp>
        <p:nvSpPr>
          <p:cNvPr id="11" name="Date Placeholder 10">
            <a:extLst>
              <a:ext uri="{FF2B5EF4-FFF2-40B4-BE49-F238E27FC236}">
                <a16:creationId xmlns:a16="http://schemas.microsoft.com/office/drawing/2014/main" id="{29C5048D-9256-4AD2-A781-9CCC191E0D60}"/>
              </a:ext>
            </a:extLst>
          </p:cNvPr>
          <p:cNvSpPr>
            <a:spLocks noGrp="1"/>
          </p:cNvSpPr>
          <p:nvPr>
            <p:ph type="dt" idx="1"/>
          </p:nvPr>
        </p:nvSpPr>
        <p:spPr>
          <a:xfrm>
            <a:off x="434735" y="9643330"/>
            <a:ext cx="826909" cy="140138"/>
          </a:xfrm>
          <a:prstGeom prst="rect">
            <a:avLst/>
          </a:prstGeom>
        </p:spPr>
        <p:txBody>
          <a:bodyPr vert="horz" lIns="88224" tIns="44111" rIns="88224" bIns="44111" rtlCol="0" anchor="ctr"/>
          <a:lstStyle>
            <a:lvl1pPr algn="l" eaLnBrk="1" hangingPunct="1">
              <a:defRPr sz="800">
                <a:latin typeface="Verdana" pitchFamily="34" charset="0"/>
                <a:ea typeface="Verdana" pitchFamily="34" charset="0"/>
                <a:cs typeface="Verdana" pitchFamily="34" charset="0"/>
              </a:defRPr>
            </a:lvl1pPr>
          </a:lstStyle>
          <a:p>
            <a:pPr>
              <a:defRPr/>
            </a:pPr>
            <a:r>
              <a:rPr lang="de-DE"/>
              <a:t>03.07.2019</a:t>
            </a:r>
            <a:endParaRPr lang="en-US"/>
          </a:p>
        </p:txBody>
      </p:sp>
      <p:sp>
        <p:nvSpPr>
          <p:cNvPr id="12" name="Slide Number Placeholder 11">
            <a:extLst>
              <a:ext uri="{FF2B5EF4-FFF2-40B4-BE49-F238E27FC236}">
                <a16:creationId xmlns:a16="http://schemas.microsoft.com/office/drawing/2014/main" id="{86AEE247-FAC8-4A0B-A3FD-C83DB7FEB848}"/>
              </a:ext>
            </a:extLst>
          </p:cNvPr>
          <p:cNvSpPr>
            <a:spLocks noGrp="1"/>
          </p:cNvSpPr>
          <p:nvPr>
            <p:ph type="sldNum" sz="quarter" idx="5"/>
          </p:nvPr>
        </p:nvSpPr>
        <p:spPr>
          <a:xfrm>
            <a:off x="5881084" y="9643330"/>
            <a:ext cx="481856" cy="140138"/>
          </a:xfrm>
          <a:prstGeom prst="rect">
            <a:avLst/>
          </a:prstGeom>
        </p:spPr>
        <p:txBody>
          <a:bodyPr vert="horz" lIns="88224" tIns="44111" rIns="88224" bIns="44111" rtlCol="0" anchor="ctr"/>
          <a:lstStyle>
            <a:lvl1pPr algn="r" eaLnBrk="1" hangingPunct="1">
              <a:defRPr sz="800">
                <a:latin typeface="Verdana" pitchFamily="34" charset="0"/>
                <a:ea typeface="Verdana" pitchFamily="34" charset="0"/>
                <a:cs typeface="Verdana" pitchFamily="34" charset="0"/>
              </a:defRPr>
            </a:lvl1pPr>
          </a:lstStyle>
          <a:p>
            <a:pPr>
              <a:defRPr/>
            </a:pPr>
            <a:fld id="{68EEA205-BB13-435E-86DF-B2AFC8E9ABA1}" type="slidenum">
              <a:rPr lang="en-US"/>
              <a:pPr>
                <a:defRPr/>
              </a:pPr>
              <a:t>‹Nr.›</a:t>
            </a:fld>
            <a:endParaRPr lang="en-US"/>
          </a:p>
        </p:txBody>
      </p:sp>
      <p:pic>
        <p:nvPicPr>
          <p:cNvPr id="13319" name="Grafik 8">
            <a:extLst>
              <a:ext uri="{FF2B5EF4-FFF2-40B4-BE49-F238E27FC236}">
                <a16:creationId xmlns:a16="http://schemas.microsoft.com/office/drawing/2014/main" id="{E5CCF657-552D-42ED-93C3-386CCA960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318"/>
            <a:ext cx="6790075" cy="68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rgbClr val="00214A"/>
        </a:solidFill>
        <a:latin typeface="Verdana" pitchFamily="34" charset="0"/>
        <a:ea typeface="Verdana" panose="020B0604030504040204" pitchFamily="34" charset="0"/>
        <a:cs typeface="+mn-cs"/>
      </a:defRPr>
    </a:lvl1pPr>
    <a:lvl2pPr marL="742950" indent="-285750" algn="l" rtl="0" eaLnBrk="0" fontAlgn="base" hangingPunct="0">
      <a:spcBef>
        <a:spcPct val="30000"/>
      </a:spcBef>
      <a:spcAft>
        <a:spcPct val="0"/>
      </a:spcAft>
      <a:defRPr sz="1200" kern="1200">
        <a:solidFill>
          <a:srgbClr val="00214A"/>
        </a:solidFill>
        <a:latin typeface="Verdana" pitchFamily="34" charset="0"/>
        <a:ea typeface="Verdana" panose="020B0604030504040204" pitchFamily="34" charset="0"/>
        <a:cs typeface="+mn-cs"/>
      </a:defRPr>
    </a:lvl2pPr>
    <a:lvl3pPr marL="1143000" indent="-228600" algn="l" rtl="0" eaLnBrk="0" fontAlgn="base" hangingPunct="0">
      <a:spcBef>
        <a:spcPct val="30000"/>
      </a:spcBef>
      <a:spcAft>
        <a:spcPct val="0"/>
      </a:spcAft>
      <a:defRPr sz="1200" kern="1200">
        <a:solidFill>
          <a:srgbClr val="00214A"/>
        </a:solidFill>
        <a:latin typeface="Verdana" pitchFamily="34" charset="0"/>
        <a:ea typeface="Verdana" panose="020B0604030504040204" pitchFamily="34" charset="0"/>
        <a:cs typeface="+mn-cs"/>
      </a:defRPr>
    </a:lvl3pPr>
    <a:lvl4pPr marL="1600200" indent="-228600" algn="l" rtl="0" eaLnBrk="0" fontAlgn="base" hangingPunct="0">
      <a:spcBef>
        <a:spcPct val="30000"/>
      </a:spcBef>
      <a:spcAft>
        <a:spcPct val="0"/>
      </a:spcAft>
      <a:defRPr sz="1200" kern="1200">
        <a:solidFill>
          <a:srgbClr val="00214A"/>
        </a:solidFill>
        <a:latin typeface="Verdana" pitchFamily="34" charset="0"/>
        <a:ea typeface="Verdana" panose="020B0604030504040204" pitchFamily="34" charset="0"/>
        <a:cs typeface="+mn-cs"/>
      </a:defRPr>
    </a:lvl4pPr>
    <a:lvl5pPr marL="2057400" indent="-228600" algn="l" rtl="0" eaLnBrk="0" fontAlgn="base" hangingPunct="0">
      <a:spcBef>
        <a:spcPct val="30000"/>
      </a:spcBef>
      <a:spcAft>
        <a:spcPct val="0"/>
      </a:spcAft>
      <a:defRPr sz="1200" kern="1200">
        <a:solidFill>
          <a:srgbClr val="00214A"/>
        </a:solidFill>
        <a:latin typeface="Verdana" pitchFamily="34" charset="0"/>
        <a:ea typeface="Verdana" panose="020B060403050404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2</a:t>
            </a:fld>
            <a:endParaRPr lang="en-US"/>
          </a:p>
        </p:txBody>
      </p:sp>
    </p:spTree>
    <p:extLst>
      <p:ext uri="{BB962C8B-B14F-4D97-AF65-F5344CB8AC3E}">
        <p14:creationId xmlns:p14="http://schemas.microsoft.com/office/powerpoint/2010/main" val="323658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11</a:t>
            </a:fld>
            <a:endParaRPr lang="en-US"/>
          </a:p>
        </p:txBody>
      </p:sp>
    </p:spTree>
    <p:extLst>
      <p:ext uri="{BB962C8B-B14F-4D97-AF65-F5344CB8AC3E}">
        <p14:creationId xmlns:p14="http://schemas.microsoft.com/office/powerpoint/2010/main" val="3506014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12</a:t>
            </a:fld>
            <a:endParaRPr lang="en-US"/>
          </a:p>
        </p:txBody>
      </p:sp>
    </p:spTree>
    <p:extLst>
      <p:ext uri="{BB962C8B-B14F-4D97-AF65-F5344CB8AC3E}">
        <p14:creationId xmlns:p14="http://schemas.microsoft.com/office/powerpoint/2010/main" val="161684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13</a:t>
            </a:fld>
            <a:endParaRPr lang="en-US"/>
          </a:p>
        </p:txBody>
      </p:sp>
    </p:spTree>
    <p:extLst>
      <p:ext uri="{BB962C8B-B14F-4D97-AF65-F5344CB8AC3E}">
        <p14:creationId xmlns:p14="http://schemas.microsoft.com/office/powerpoint/2010/main" val="280456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14</a:t>
            </a:fld>
            <a:endParaRPr lang="en-US"/>
          </a:p>
        </p:txBody>
      </p:sp>
    </p:spTree>
    <p:extLst>
      <p:ext uri="{BB962C8B-B14F-4D97-AF65-F5344CB8AC3E}">
        <p14:creationId xmlns:p14="http://schemas.microsoft.com/office/powerpoint/2010/main" val="371089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r>
              <a:rPr lang="de-DE" dirty="0"/>
              <a:t>Dai (DAI) ist ein dezentralisiertes Stablecoin, das auf Ethereum (ETH) läuft und versucht einen Wert von 1,00 USD zu halten. Im Gegensatz zu zentralisierten Stablecoins wird Dai nicht durch US-Dollar auf einem Bankkonto besichert. Stattdessen wird es durch Sicherheiten auf der Maker-Plattform abgesichert. Hinweis: Wenn das Dai-Kreditsystem aktualisiert oder heruntergefahren wird, müssen Dai-Inhaber möglicherweise ihre Dai über die Maker-Plattform in Ethereum umwandeln. Erfahren Sie mehr unter makerdao.com/</a:t>
            </a:r>
            <a:r>
              <a:rPr lang="de-DE" dirty="0" err="1"/>
              <a:t>whitepaper</a:t>
            </a:r>
            <a:r>
              <a:rPr lang="de-DE" dirty="0"/>
              <a:t>.</a:t>
            </a:r>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15</a:t>
            </a:fld>
            <a:endParaRPr lang="en-US"/>
          </a:p>
        </p:txBody>
      </p:sp>
    </p:spTree>
    <p:extLst>
      <p:ext uri="{BB962C8B-B14F-4D97-AF65-F5344CB8AC3E}">
        <p14:creationId xmlns:p14="http://schemas.microsoft.com/office/powerpoint/2010/main" val="21399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r>
              <a:rPr lang="de-DE" dirty="0"/>
              <a:t>Dai (DAI) ist ein dezentralisiertes Stablecoin, das auf Ethereum (ETH) läuft und versucht einen Wert von 1,00 USD zu halten. Im Gegensatz zu zentralisierten Stablecoins wird Dai nicht durch US-Dollar auf einem Bankkonto besichert. Stattdessen wird es durch Sicherheiten auf der Maker-Plattform abgesichert. Hinweis: Wenn das Dai-Kreditsystem aktualisiert oder heruntergefahren wird, müssen Dai-Inhaber möglicherweise ihre Dai über die Maker-Plattform in Ethereum umwandeln. Erfahren Sie mehr unter makerdao.com/</a:t>
            </a:r>
            <a:r>
              <a:rPr lang="de-DE" dirty="0" err="1"/>
              <a:t>whitepaper</a:t>
            </a:r>
            <a:r>
              <a:rPr lang="de-DE" dirty="0"/>
              <a:t>.</a:t>
            </a:r>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16</a:t>
            </a:fld>
            <a:endParaRPr lang="en-US"/>
          </a:p>
        </p:txBody>
      </p:sp>
    </p:spTree>
    <p:extLst>
      <p:ext uri="{BB962C8B-B14F-4D97-AF65-F5344CB8AC3E}">
        <p14:creationId xmlns:p14="http://schemas.microsoft.com/office/powerpoint/2010/main" val="339420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17</a:t>
            </a:fld>
            <a:endParaRPr lang="en-US"/>
          </a:p>
        </p:txBody>
      </p:sp>
    </p:spTree>
    <p:extLst>
      <p:ext uri="{BB962C8B-B14F-4D97-AF65-F5344CB8AC3E}">
        <p14:creationId xmlns:p14="http://schemas.microsoft.com/office/powerpoint/2010/main" val="2858580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einem Anspruch auf ein Pferd kann man nicht reiten, mit einem Anspruch auf Geld aber bezahlen! Alfred ??1934</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18</a:t>
            </a:fld>
            <a:endParaRPr lang="en-US"/>
          </a:p>
        </p:txBody>
      </p:sp>
    </p:spTree>
    <p:extLst>
      <p:ext uri="{BB962C8B-B14F-4D97-AF65-F5344CB8AC3E}">
        <p14:creationId xmlns:p14="http://schemas.microsoft.com/office/powerpoint/2010/main" val="945019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einem Anspruch auf ein Pferd kann man nicht reiten, mit einem Anspruch auf Geld aber bezahlen! Alfred ??1934</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19</a:t>
            </a:fld>
            <a:endParaRPr lang="en-US"/>
          </a:p>
        </p:txBody>
      </p:sp>
    </p:spTree>
    <p:extLst>
      <p:ext uri="{BB962C8B-B14F-4D97-AF65-F5344CB8AC3E}">
        <p14:creationId xmlns:p14="http://schemas.microsoft.com/office/powerpoint/2010/main" val="28233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einem Anspruch auf ein Pferd kann man nicht reiten, mit einem Anspruch auf Geld aber bezahlen! Alfred ??1934</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20</a:t>
            </a:fld>
            <a:endParaRPr lang="en-US"/>
          </a:p>
        </p:txBody>
      </p:sp>
    </p:spTree>
    <p:extLst>
      <p:ext uri="{BB962C8B-B14F-4D97-AF65-F5344CB8AC3E}">
        <p14:creationId xmlns:p14="http://schemas.microsoft.com/office/powerpoint/2010/main" val="59254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3</a:t>
            </a:fld>
            <a:endParaRPr lang="en-US"/>
          </a:p>
        </p:txBody>
      </p:sp>
    </p:spTree>
    <p:extLst>
      <p:ext uri="{BB962C8B-B14F-4D97-AF65-F5344CB8AC3E}">
        <p14:creationId xmlns:p14="http://schemas.microsoft.com/office/powerpoint/2010/main" val="66569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pPr>
              <a:lnSpc>
                <a:spcPts val="1100"/>
              </a:lnSpc>
              <a:spcAft>
                <a:spcPts val="400"/>
              </a:spcAft>
            </a:pPr>
            <a:r>
              <a:rPr lang="de-DE" dirty="0">
                <a:latin typeface="Adobe Caslon Pro" panose="0205050205050A020403" pitchFamily="18" charset="0"/>
              </a:rPr>
              <a:t>Die Kreditvergabe zur Unterstützung der unternehmerischen Tätigkeit ist der Mechanismus, durch den Unternehmern die Kontrolle über die Produktionsmittel übertragen wird, noch bevor diese Anstrengungen Früchte tragen: </a:t>
            </a:r>
          </a:p>
          <a:p>
            <a:pPr marL="180340">
              <a:lnSpc>
                <a:spcPts val="1100"/>
              </a:lnSpc>
              <a:spcAft>
                <a:spcPts val="400"/>
              </a:spcAft>
            </a:pPr>
            <a:r>
              <a:rPr lang="de-DE" dirty="0">
                <a:latin typeface="Adobe Caslon Pro" panose="0205050205050A020403" pitchFamily="18" charset="0"/>
              </a:rPr>
              <a:t>Durch den Kredit erhalten Unternehmer Zugang zum gesellschaftlichen Güterstrom, bevor sie einen normalen Anspruch darauf erworben haben. Er ersetzt gewissermaßen vorüber-gehend eine Fiktion dieses Anspruchs anstelle des Anspruchs selbst. </a:t>
            </a:r>
          </a:p>
          <a:p>
            <a:pPr marL="180340">
              <a:lnSpc>
                <a:spcPts val="1100"/>
              </a:lnSpc>
              <a:spcAft>
                <a:spcPts val="400"/>
              </a:spcAft>
            </a:pPr>
            <a:r>
              <a:rPr lang="de-DE" dirty="0">
                <a:latin typeface="Adobe Caslon Pro" panose="0205050205050A020403" pitchFamily="18" charset="0"/>
              </a:rPr>
              <a:t>Die Kreditgewährung in diesem Sinne wirkt wie ein Befehl an das Wirtschaftssystem, sich den Zwecken des Unternehmers anzupassen, wie ein Befehl über die Güter, die er braucht: Sie bedeutet, ihm die Produktivkräfte anzuvertrauen. (Schumpeter 1934, 107) </a:t>
            </a:r>
          </a:p>
          <a:p>
            <a:endParaRPr lang="de-DE" dirty="0"/>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21</a:t>
            </a:fld>
            <a:endParaRPr lang="en-US"/>
          </a:p>
        </p:txBody>
      </p:sp>
    </p:spTree>
    <p:extLst>
      <p:ext uri="{BB962C8B-B14F-4D97-AF65-F5344CB8AC3E}">
        <p14:creationId xmlns:p14="http://schemas.microsoft.com/office/powerpoint/2010/main" val="756450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pPr>
              <a:lnSpc>
                <a:spcPts val="1100"/>
              </a:lnSpc>
              <a:spcAft>
                <a:spcPts val="400"/>
              </a:spcAft>
            </a:pPr>
            <a:r>
              <a:rPr lang="de-DE" dirty="0">
                <a:latin typeface="Adobe Caslon Pro" panose="0205050205050A020403" pitchFamily="18" charset="0"/>
              </a:rPr>
              <a:t>Die Kreditvergabe zur Unterstützung der unternehmerischen Tätigkeit ist der Mechanismus, durch den Unternehmern die Kontrolle über die Produktionsmittel übertragen wird, noch bevor diese Anstrengungen Früchte tragen: </a:t>
            </a:r>
          </a:p>
          <a:p>
            <a:pPr marL="180340">
              <a:lnSpc>
                <a:spcPts val="1100"/>
              </a:lnSpc>
              <a:spcAft>
                <a:spcPts val="400"/>
              </a:spcAft>
            </a:pPr>
            <a:r>
              <a:rPr lang="de-DE" dirty="0">
                <a:latin typeface="Adobe Caslon Pro" panose="0205050205050A020403" pitchFamily="18" charset="0"/>
              </a:rPr>
              <a:t>Durch den Kredit erhalten Unternehmer Zugang zum gesellschaftlichen Güterstrom, bevor sie einen normalen Anspruch darauf erworben haben. Er ersetzt gewissermaßen vorüber-gehend eine Fiktion dieses Anspruchs anstelle des Anspruchs selbst. </a:t>
            </a:r>
          </a:p>
          <a:p>
            <a:pPr marL="180340">
              <a:lnSpc>
                <a:spcPts val="1100"/>
              </a:lnSpc>
              <a:spcAft>
                <a:spcPts val="400"/>
              </a:spcAft>
            </a:pPr>
            <a:r>
              <a:rPr lang="de-DE" dirty="0">
                <a:latin typeface="Adobe Caslon Pro" panose="0205050205050A020403" pitchFamily="18" charset="0"/>
              </a:rPr>
              <a:t>Die Kreditgewährung in diesem Sinne wirkt wie ein Befehl an das Wirtschaftssystem, sich den Zwecken des Unternehmers anzupassen, wie ein Befehl über die Güter, die er braucht: Sie bedeutet, ihm die Produktivkräfte anzuvertrauen. (Schumpeter 1934, 107) </a:t>
            </a:r>
          </a:p>
          <a:p>
            <a:endParaRPr lang="de-DE" dirty="0"/>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22</a:t>
            </a:fld>
            <a:endParaRPr lang="en-US"/>
          </a:p>
        </p:txBody>
      </p:sp>
    </p:spTree>
    <p:extLst>
      <p:ext uri="{BB962C8B-B14F-4D97-AF65-F5344CB8AC3E}">
        <p14:creationId xmlns:p14="http://schemas.microsoft.com/office/powerpoint/2010/main" val="399236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23</a:t>
            </a:fld>
            <a:endParaRPr lang="en-US"/>
          </a:p>
        </p:txBody>
      </p:sp>
    </p:spTree>
    <p:extLst>
      <p:ext uri="{BB962C8B-B14F-4D97-AF65-F5344CB8AC3E}">
        <p14:creationId xmlns:p14="http://schemas.microsoft.com/office/powerpoint/2010/main" val="1911137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24</a:t>
            </a:fld>
            <a:endParaRPr lang="en-US"/>
          </a:p>
        </p:txBody>
      </p:sp>
    </p:spTree>
    <p:extLst>
      <p:ext uri="{BB962C8B-B14F-4D97-AF65-F5344CB8AC3E}">
        <p14:creationId xmlns:p14="http://schemas.microsoft.com/office/powerpoint/2010/main" val="26116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25</a:t>
            </a:fld>
            <a:endParaRPr lang="en-US"/>
          </a:p>
        </p:txBody>
      </p:sp>
    </p:spTree>
    <p:extLst>
      <p:ext uri="{BB962C8B-B14F-4D97-AF65-F5344CB8AC3E}">
        <p14:creationId xmlns:p14="http://schemas.microsoft.com/office/powerpoint/2010/main" val="16438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26</a:t>
            </a:fld>
            <a:endParaRPr lang="en-US"/>
          </a:p>
        </p:txBody>
      </p:sp>
    </p:spTree>
    <p:extLst>
      <p:ext uri="{BB962C8B-B14F-4D97-AF65-F5344CB8AC3E}">
        <p14:creationId xmlns:p14="http://schemas.microsoft.com/office/powerpoint/2010/main" val="1418370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27</a:t>
            </a:fld>
            <a:endParaRPr lang="en-US"/>
          </a:p>
        </p:txBody>
      </p:sp>
    </p:spTree>
    <p:extLst>
      <p:ext uri="{BB962C8B-B14F-4D97-AF65-F5344CB8AC3E}">
        <p14:creationId xmlns:p14="http://schemas.microsoft.com/office/powerpoint/2010/main" val="249236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pPr>
            <a:r>
              <a:rPr lang="de-DE" sz="1200" i="1" dirty="0">
                <a:latin typeface="+mn-lt"/>
                <a:ea typeface="Calibri" panose="020F0502020204030204" pitchFamily="34" charset="0"/>
                <a:cs typeface="Times New Roman" panose="02020603050405020304" pitchFamily="18" charset="0"/>
              </a:rPr>
              <a:t>Die jüngsten öffentlichkeitswirksamen Pleiten von FTX und anderen </a:t>
            </a:r>
            <a:r>
              <a:rPr lang="de-DE" sz="1200" i="1" dirty="0" err="1">
                <a:latin typeface="+mn-lt"/>
                <a:ea typeface="Calibri" panose="020F0502020204030204" pitchFamily="34" charset="0"/>
                <a:cs typeface="Times New Roman" panose="02020603050405020304" pitchFamily="18" charset="0"/>
              </a:rPr>
              <a:t>Kryptounternehmen</a:t>
            </a:r>
            <a:r>
              <a:rPr lang="de-DE" sz="1200" i="1" dirty="0">
                <a:latin typeface="+mn-lt"/>
                <a:ea typeface="Calibri" panose="020F0502020204030204" pitchFamily="34" charset="0"/>
                <a:cs typeface="Times New Roman" panose="02020603050405020304" pitchFamily="18" charset="0"/>
              </a:rPr>
              <a:t> haben die Debatte über die angemessene politische Reaktion auf die Risiken in der </a:t>
            </a:r>
            <a:r>
              <a:rPr lang="de-DE" sz="1200" i="1" dirty="0" err="1">
                <a:latin typeface="+mn-lt"/>
                <a:ea typeface="Calibri" panose="020F0502020204030204" pitchFamily="34" charset="0"/>
                <a:cs typeface="Times New Roman" panose="02020603050405020304" pitchFamily="18" charset="0"/>
              </a:rPr>
              <a:t>Kryptowirtschaft</a:t>
            </a:r>
            <a:r>
              <a:rPr lang="de-DE" sz="1200" i="1" dirty="0">
                <a:latin typeface="+mn-lt"/>
                <a:ea typeface="Calibri" panose="020F0502020204030204" pitchFamily="34" charset="0"/>
                <a:cs typeface="Times New Roman" panose="02020603050405020304" pitchFamily="18" charset="0"/>
              </a:rPr>
              <a:t> neu entfacht, auch durch Regulierung</a:t>
            </a:r>
          </a:p>
          <a:p>
            <a:pPr>
              <a:spcBef>
                <a:spcPts val="600"/>
              </a:spcBef>
            </a:pPr>
            <a:r>
              <a:rPr lang="de-DE" sz="1200" i="1" dirty="0">
                <a:latin typeface="+mn-lt"/>
                <a:ea typeface="Calibri" panose="020F0502020204030204" pitchFamily="34" charset="0"/>
                <a:cs typeface="Times New Roman" panose="02020603050405020304" pitchFamily="18" charset="0"/>
              </a:rPr>
              <a:t>Die durch </a:t>
            </a:r>
            <a:r>
              <a:rPr lang="de-DE" sz="1200" i="1" dirty="0" err="1">
                <a:latin typeface="+mn-lt"/>
                <a:ea typeface="Calibri" panose="020F0502020204030204" pitchFamily="34" charset="0"/>
                <a:cs typeface="Times New Roman" panose="02020603050405020304" pitchFamily="18" charset="0"/>
              </a:rPr>
              <a:t>Kryptomärkte</a:t>
            </a:r>
            <a:r>
              <a:rPr lang="de-DE" sz="1200" i="1" dirty="0">
                <a:latin typeface="+mn-lt"/>
                <a:ea typeface="Calibri" panose="020F0502020204030204" pitchFamily="34" charset="0"/>
                <a:cs typeface="Times New Roman" panose="02020603050405020304" pitchFamily="18" charset="0"/>
              </a:rPr>
              <a:t> ermöglichten "Schattenfinanz­funktionen" weisen viele der Schwachstellen des traditionellen Finanzwesens auf. Diese Risiken werden durch spezifische Merkmale der Kryptowährungen noch verschärft.</a:t>
            </a:r>
          </a:p>
          <a:p>
            <a:pPr>
              <a:spcBef>
                <a:spcPts val="600"/>
              </a:spcBef>
            </a:pPr>
            <a:r>
              <a:rPr lang="de-DE" sz="1200" i="1" dirty="0">
                <a:latin typeface="+mn-lt"/>
                <a:ea typeface="Calibri" panose="020F0502020204030204" pitchFamily="34" charset="0"/>
                <a:cs typeface="Times New Roman" panose="02020603050405020304" pitchFamily="18" charset="0"/>
              </a:rPr>
              <a:t>Die Behörden können verschiedene - sich nicht gegenseitig ausschließende - Aktionslinien in Betracht ziehen, um die Risiken der Kryptowährungen zu bekämpfen. Dazu gehören die Eindämmung oder Regulierung des </a:t>
            </a:r>
            <a:r>
              <a:rPr lang="de-DE" sz="1200" i="1" dirty="0" err="1">
                <a:latin typeface="+mn-lt"/>
                <a:ea typeface="Calibri" panose="020F0502020204030204" pitchFamily="34" charset="0"/>
                <a:cs typeface="Times New Roman" panose="02020603050405020304" pitchFamily="18" charset="0"/>
              </a:rPr>
              <a:t>Kryptosektors</a:t>
            </a:r>
            <a:r>
              <a:rPr lang="de-DE" sz="1200" i="1" dirty="0">
                <a:latin typeface="+mn-lt"/>
                <a:ea typeface="Calibri" panose="020F0502020204030204" pitchFamily="34" charset="0"/>
                <a:cs typeface="Times New Roman" panose="02020603050405020304" pitchFamily="18" charset="0"/>
              </a:rPr>
              <a:t> oder ein vollständiges Verbot.</a:t>
            </a:r>
          </a:p>
          <a:p>
            <a:r>
              <a:rPr lang="de-DE" sz="1200" i="1" dirty="0">
                <a:effectLst/>
                <a:latin typeface="+mn-lt"/>
                <a:ea typeface="Calibri" panose="020F0502020204030204" pitchFamily="34" charset="0"/>
                <a:cs typeface="Times New Roman" panose="02020603050405020304" pitchFamily="18" charset="0"/>
              </a:rPr>
              <a:t>Zentralbanken und Behörden könnten auch daran arbeiten, </a:t>
            </a:r>
            <a:r>
              <a:rPr lang="de-DE" sz="1200" i="1" dirty="0" err="1">
                <a:effectLst/>
                <a:latin typeface="+mn-lt"/>
                <a:ea typeface="Calibri" panose="020F0502020204030204" pitchFamily="34" charset="0"/>
                <a:cs typeface="Times New Roman" panose="02020603050405020304" pitchFamily="18" charset="0"/>
              </a:rPr>
              <a:t>TradFi</a:t>
            </a:r>
            <a:r>
              <a:rPr lang="de-DE" sz="1200" i="1" dirty="0">
                <a:effectLst/>
                <a:latin typeface="+mn-lt"/>
                <a:ea typeface="Calibri" panose="020F0502020204030204" pitchFamily="34" charset="0"/>
                <a:cs typeface="Times New Roman" panose="02020603050405020304" pitchFamily="18" charset="0"/>
              </a:rPr>
              <a:t> attraktiver zu machen. Eine wichtige Option ist die Förderung solider Innovationen mit digitalen Zentralbank­währungen (CBDCs).</a:t>
            </a:r>
          </a:p>
          <a:p>
            <a:endParaRPr lang="de-DE" dirty="0"/>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28</a:t>
            </a:fld>
            <a:endParaRPr lang="en-US"/>
          </a:p>
        </p:txBody>
      </p:sp>
    </p:spTree>
    <p:extLst>
      <p:ext uri="{BB962C8B-B14F-4D97-AF65-F5344CB8AC3E}">
        <p14:creationId xmlns:p14="http://schemas.microsoft.com/office/powerpoint/2010/main" val="106193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29</a:t>
            </a:fld>
            <a:endParaRPr lang="en-US"/>
          </a:p>
        </p:txBody>
      </p:sp>
    </p:spTree>
    <p:extLst>
      <p:ext uri="{BB962C8B-B14F-4D97-AF65-F5344CB8AC3E}">
        <p14:creationId xmlns:p14="http://schemas.microsoft.com/office/powerpoint/2010/main" val="1935903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Copyright © Alfred Eibl 2016</a:t>
            </a:r>
            <a:endParaRPr lang="en-US" dirty="0"/>
          </a:p>
        </p:txBody>
      </p:sp>
      <p:sp>
        <p:nvSpPr>
          <p:cNvPr id="5" name="Datumsplatzhalter 4"/>
          <p:cNvSpPr>
            <a:spLocks noGrp="1"/>
          </p:cNvSpPr>
          <p:nvPr>
            <p:ph type="dt" idx="11"/>
          </p:nvPr>
        </p:nvSpPr>
        <p:spPr/>
        <p:txBody>
          <a:bodyPr/>
          <a:lstStyle/>
          <a:p>
            <a:r>
              <a:rPr lang="de-DE"/>
              <a:t>24.10.2016</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30</a:t>
            </a:fld>
            <a:endParaRPr lang="en-US"/>
          </a:p>
        </p:txBody>
      </p:sp>
    </p:spTree>
    <p:extLst>
      <p:ext uri="{BB962C8B-B14F-4D97-AF65-F5344CB8AC3E}">
        <p14:creationId xmlns:p14="http://schemas.microsoft.com/office/powerpoint/2010/main" val="301564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a:t>
            </a:fld>
            <a:endParaRPr lang="en-US"/>
          </a:p>
        </p:txBody>
      </p:sp>
    </p:spTree>
    <p:extLst>
      <p:ext uri="{BB962C8B-B14F-4D97-AF65-F5344CB8AC3E}">
        <p14:creationId xmlns:p14="http://schemas.microsoft.com/office/powerpoint/2010/main" val="689704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31</a:t>
            </a:fld>
            <a:endParaRPr lang="en-US"/>
          </a:p>
        </p:txBody>
      </p:sp>
    </p:spTree>
    <p:extLst>
      <p:ext uri="{BB962C8B-B14F-4D97-AF65-F5344CB8AC3E}">
        <p14:creationId xmlns:p14="http://schemas.microsoft.com/office/powerpoint/2010/main" val="2969423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32</a:t>
            </a:fld>
            <a:endParaRPr lang="en-US"/>
          </a:p>
        </p:txBody>
      </p:sp>
    </p:spTree>
    <p:extLst>
      <p:ext uri="{BB962C8B-B14F-4D97-AF65-F5344CB8AC3E}">
        <p14:creationId xmlns:p14="http://schemas.microsoft.com/office/powerpoint/2010/main" val="1397056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33</a:t>
            </a:fld>
            <a:endParaRPr lang="en-US"/>
          </a:p>
        </p:txBody>
      </p:sp>
    </p:spTree>
    <p:extLst>
      <p:ext uri="{BB962C8B-B14F-4D97-AF65-F5344CB8AC3E}">
        <p14:creationId xmlns:p14="http://schemas.microsoft.com/office/powerpoint/2010/main" val="4267830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Alfred Eibl</a:t>
            </a:r>
            <a:endParaRPr lang="en-US" dirty="0"/>
          </a:p>
        </p:txBody>
      </p:sp>
      <p:sp>
        <p:nvSpPr>
          <p:cNvPr id="5" name="Datumsplatzhalter 4"/>
          <p:cNvSpPr>
            <a:spLocks noGrp="1"/>
          </p:cNvSpPr>
          <p:nvPr>
            <p:ph type="dt" idx="11"/>
          </p:nvPr>
        </p:nvSpPr>
        <p:spPr/>
        <p:txBody>
          <a:bodyPr/>
          <a:lstStyle/>
          <a:p>
            <a:r>
              <a:rPr lang="de-DE"/>
              <a:t>03.07.2019</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34</a:t>
            </a:fld>
            <a:endParaRPr lang="en-US"/>
          </a:p>
        </p:txBody>
      </p:sp>
    </p:spTree>
    <p:extLst>
      <p:ext uri="{BB962C8B-B14F-4D97-AF65-F5344CB8AC3E}">
        <p14:creationId xmlns:p14="http://schemas.microsoft.com/office/powerpoint/2010/main" val="2255869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35</a:t>
            </a:fld>
            <a:endParaRPr lang="en-US"/>
          </a:p>
        </p:txBody>
      </p:sp>
    </p:spTree>
    <p:extLst>
      <p:ext uri="{BB962C8B-B14F-4D97-AF65-F5344CB8AC3E}">
        <p14:creationId xmlns:p14="http://schemas.microsoft.com/office/powerpoint/2010/main" val="2279608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Alfred Eibl</a:t>
            </a:r>
            <a:endParaRPr lang="en-US" dirty="0"/>
          </a:p>
        </p:txBody>
      </p:sp>
      <p:sp>
        <p:nvSpPr>
          <p:cNvPr id="5" name="Datumsplatzhalter 4"/>
          <p:cNvSpPr>
            <a:spLocks noGrp="1"/>
          </p:cNvSpPr>
          <p:nvPr>
            <p:ph type="dt" idx="11"/>
          </p:nvPr>
        </p:nvSpPr>
        <p:spPr/>
        <p:txBody>
          <a:bodyPr/>
          <a:lstStyle/>
          <a:p>
            <a:r>
              <a:rPr lang="de-DE"/>
              <a:t>03.07.2019</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36</a:t>
            </a:fld>
            <a:endParaRPr lang="en-US"/>
          </a:p>
        </p:txBody>
      </p:sp>
    </p:spTree>
    <p:extLst>
      <p:ext uri="{BB962C8B-B14F-4D97-AF65-F5344CB8AC3E}">
        <p14:creationId xmlns:p14="http://schemas.microsoft.com/office/powerpoint/2010/main" val="2691418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Alfred Eibl</a:t>
            </a:r>
            <a:endParaRPr lang="en-US" dirty="0"/>
          </a:p>
        </p:txBody>
      </p:sp>
      <p:sp>
        <p:nvSpPr>
          <p:cNvPr id="5" name="Datumsplatzhalter 4"/>
          <p:cNvSpPr>
            <a:spLocks noGrp="1"/>
          </p:cNvSpPr>
          <p:nvPr>
            <p:ph type="dt" idx="11"/>
          </p:nvPr>
        </p:nvSpPr>
        <p:spPr/>
        <p:txBody>
          <a:bodyPr/>
          <a:lstStyle/>
          <a:p>
            <a:r>
              <a:rPr lang="de-DE"/>
              <a:t>03.07.2019</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37</a:t>
            </a:fld>
            <a:endParaRPr lang="en-US"/>
          </a:p>
        </p:txBody>
      </p:sp>
    </p:spTree>
    <p:extLst>
      <p:ext uri="{BB962C8B-B14F-4D97-AF65-F5344CB8AC3E}">
        <p14:creationId xmlns:p14="http://schemas.microsoft.com/office/powerpoint/2010/main" val="1449243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Alfred Eibl</a:t>
            </a:r>
            <a:endParaRPr lang="en-US" dirty="0"/>
          </a:p>
        </p:txBody>
      </p:sp>
      <p:sp>
        <p:nvSpPr>
          <p:cNvPr id="5" name="Datumsplatzhalter 4"/>
          <p:cNvSpPr>
            <a:spLocks noGrp="1"/>
          </p:cNvSpPr>
          <p:nvPr>
            <p:ph type="dt" idx="11"/>
          </p:nvPr>
        </p:nvSpPr>
        <p:spPr/>
        <p:txBody>
          <a:bodyPr/>
          <a:lstStyle/>
          <a:p>
            <a:r>
              <a:rPr lang="de-DE"/>
              <a:t>03.07.2019</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38</a:t>
            </a:fld>
            <a:endParaRPr lang="en-US"/>
          </a:p>
        </p:txBody>
      </p:sp>
    </p:spTree>
    <p:extLst>
      <p:ext uri="{BB962C8B-B14F-4D97-AF65-F5344CB8AC3E}">
        <p14:creationId xmlns:p14="http://schemas.microsoft.com/office/powerpoint/2010/main" val="3505117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10"/>
          </p:nvPr>
        </p:nvSpPr>
        <p:spPr/>
        <p:txBody>
          <a:bodyPr/>
          <a:lstStyle/>
          <a:p>
            <a:r>
              <a:rPr lang="en-US"/>
              <a:t>Alfred Eibl</a:t>
            </a:r>
            <a:endParaRPr lang="en-US" dirty="0"/>
          </a:p>
        </p:txBody>
      </p:sp>
      <p:sp>
        <p:nvSpPr>
          <p:cNvPr id="5" name="Datumsplatzhalter 4"/>
          <p:cNvSpPr>
            <a:spLocks noGrp="1"/>
          </p:cNvSpPr>
          <p:nvPr>
            <p:ph type="dt" idx="11"/>
          </p:nvPr>
        </p:nvSpPr>
        <p:spPr/>
        <p:txBody>
          <a:bodyPr/>
          <a:lstStyle/>
          <a:p>
            <a:r>
              <a:rPr lang="de-DE"/>
              <a:t>03.07.2019</a:t>
            </a:r>
            <a:endParaRPr lang="en-US"/>
          </a:p>
        </p:txBody>
      </p:sp>
      <p:sp>
        <p:nvSpPr>
          <p:cNvPr id="6" name="Foliennummernplatzhalter 5"/>
          <p:cNvSpPr>
            <a:spLocks noGrp="1"/>
          </p:cNvSpPr>
          <p:nvPr>
            <p:ph type="sldNum" sz="quarter" idx="12"/>
          </p:nvPr>
        </p:nvSpPr>
        <p:spPr/>
        <p:txBody>
          <a:bodyPr/>
          <a:lstStyle/>
          <a:p>
            <a:fld id="{1A5E1CB4-6977-43BF-ACA9-CC28B9D6A559}" type="slidenum">
              <a:rPr lang="en-US" smtClean="0"/>
              <a:pPr/>
              <a:t>39</a:t>
            </a:fld>
            <a:endParaRPr lang="en-US"/>
          </a:p>
        </p:txBody>
      </p:sp>
    </p:spTree>
    <p:extLst>
      <p:ext uri="{BB962C8B-B14F-4D97-AF65-F5344CB8AC3E}">
        <p14:creationId xmlns:p14="http://schemas.microsoft.com/office/powerpoint/2010/main" val="1214908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Calibri" panose="020F0502020204030204" pitchFamily="34" charset="0"/>
                <a:cs typeface="Calibri" panose="020F0502020204030204" pitchFamily="34" charset="0"/>
              </a:rPr>
              <a:t>Key </a:t>
            </a:r>
            <a:r>
              <a:rPr lang="de-DE" b="1" dirty="0" err="1">
                <a:latin typeface="Calibri" panose="020F0502020204030204" pitchFamily="34" charset="0"/>
                <a:cs typeface="Calibri" panose="020F0502020204030204" pitchFamily="34" charset="0"/>
              </a:rPr>
              <a:t>terms</a:t>
            </a:r>
            <a:r>
              <a:rPr lang="de-DE" b="1" dirty="0">
                <a:latin typeface="Calibri" panose="020F0502020204030204" pitchFamily="34" charset="0"/>
                <a:cs typeface="Calibri" panose="020F0502020204030204" pitchFamily="34" charset="0"/>
              </a:rPr>
              <a:t> </a:t>
            </a:r>
            <a:r>
              <a:rPr lang="de-DE" b="1" i="1" dirty="0">
                <a:latin typeface="Calibri" panose="020F0502020204030204" pitchFamily="34" charset="0"/>
                <a:cs typeface="Calibri" panose="020F0502020204030204" pitchFamily="34" charset="0"/>
              </a:rPr>
              <a:t>Box 0-1</a:t>
            </a:r>
          </a:p>
          <a:p>
            <a:r>
              <a:rPr lang="en-US" dirty="0">
                <a:latin typeface="Calibri" panose="020F0502020204030204" pitchFamily="34" charset="0"/>
                <a:cs typeface="Calibri" panose="020F0502020204030204" pitchFamily="34" charset="0"/>
              </a:rPr>
              <a:t>The following monitoring aggregates are referred to throughout the Report:</a:t>
            </a:r>
          </a:p>
          <a:p>
            <a:r>
              <a:rPr lang="en-US" dirty="0">
                <a:latin typeface="Calibri" panose="020F0502020204030204" pitchFamily="34" charset="0"/>
                <a:cs typeface="Calibri" panose="020F0502020204030204" pitchFamily="34" charset="0"/>
              </a:rPr>
              <a:t>(i) </a:t>
            </a:r>
            <a:r>
              <a:rPr lang="en-US" b="1" dirty="0">
                <a:latin typeface="Calibri" panose="020F0502020204030204" pitchFamily="34" charset="0"/>
                <a:cs typeface="Calibri" panose="020F0502020204030204" pitchFamily="34" charset="0"/>
              </a:rPr>
              <a:t>MUNFI </a:t>
            </a:r>
            <a:r>
              <a:rPr lang="en-US" dirty="0">
                <a:latin typeface="Calibri" panose="020F0502020204030204" pitchFamily="34" charset="0"/>
                <a:cs typeface="Calibri" panose="020F0502020204030204" pitchFamily="34" charset="0"/>
              </a:rPr>
              <a:t>(monitoring universe of non-bank financial intermediation), also referred to</a:t>
            </a:r>
          </a:p>
          <a:p>
            <a:r>
              <a:rPr lang="en-US" dirty="0">
                <a:latin typeface="Calibri" panose="020F0502020204030204" pitchFamily="34" charset="0"/>
                <a:cs typeface="Calibri" panose="020F0502020204030204" pitchFamily="34" charset="0"/>
              </a:rPr>
              <a:t>as non-bank financial intermediation, is a broad measure of all NBFI, comprising</a:t>
            </a:r>
          </a:p>
          <a:p>
            <a:r>
              <a:rPr lang="de-DE" dirty="0" err="1">
                <a:latin typeface="Calibri" panose="020F0502020204030204" pitchFamily="34" charset="0"/>
                <a:cs typeface="Calibri" panose="020F0502020204030204" pitchFamily="34" charset="0"/>
              </a:rPr>
              <a:t>insurance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corporations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pension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funds</a:t>
            </a:r>
            <a:r>
              <a:rPr lang="de-DE" dirty="0">
                <a:latin typeface="Calibri" panose="020F0502020204030204" pitchFamily="34" charset="0"/>
                <a:cs typeface="Calibri" panose="020F0502020204030204" pitchFamily="34" charset="0"/>
              </a:rPr>
              <a:t>, OFIs and </a:t>
            </a:r>
            <a:r>
              <a:rPr lang="de-DE" dirty="0" err="1">
                <a:latin typeface="Calibri" panose="020F0502020204030204" pitchFamily="34" charset="0"/>
                <a:cs typeface="Calibri" panose="020F0502020204030204" pitchFamily="34" charset="0"/>
              </a:rPr>
              <a:t>financial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auxiliaries</a:t>
            </a:r>
            <a:r>
              <a:rPr lang="de-DE"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(ii) </a:t>
            </a:r>
            <a:r>
              <a:rPr lang="en-US" b="1" dirty="0">
                <a:latin typeface="Calibri" panose="020F0502020204030204" pitchFamily="34" charset="0"/>
                <a:cs typeface="Calibri" panose="020F0502020204030204" pitchFamily="34" charset="0"/>
              </a:rPr>
              <a:t>OFIs </a:t>
            </a:r>
            <a:r>
              <a:rPr lang="en-US" dirty="0">
                <a:latin typeface="Calibri" panose="020F0502020204030204" pitchFamily="34" charset="0"/>
                <a:cs typeface="Calibri" panose="020F0502020204030204" pitchFamily="34" charset="0"/>
              </a:rPr>
              <a:t>comprise all financial institutions that are not central banks, banks, insurance</a:t>
            </a:r>
          </a:p>
          <a:p>
            <a:r>
              <a:rPr lang="de-DE" dirty="0" err="1">
                <a:latin typeface="Calibri" panose="020F0502020204030204" pitchFamily="34" charset="0"/>
                <a:cs typeface="Calibri" panose="020F0502020204030204" pitchFamily="34" charset="0"/>
              </a:rPr>
              <a:t>corporations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pension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funds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public</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financial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institutions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financial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auxiliaries</a:t>
            </a:r>
            <a:r>
              <a:rPr lang="de-DE" dirty="0">
                <a:latin typeface="Calibri" panose="020F0502020204030204" pitchFamily="34" charset="0"/>
                <a:cs typeface="Calibri" panose="020F0502020204030204" pitchFamily="34" charset="0"/>
              </a:rPr>
              <a:t>. The</a:t>
            </a:r>
          </a:p>
          <a:p>
            <a:r>
              <a:rPr lang="en-US" dirty="0">
                <a:latin typeface="Calibri" panose="020F0502020204030204" pitchFamily="34" charset="0"/>
                <a:cs typeface="Calibri" panose="020F0502020204030204" pitchFamily="34" charset="0"/>
              </a:rPr>
              <a:t>largest OFI sub-sectors are investment funds, CFIMLs and broker-dealers.</a:t>
            </a:r>
          </a:p>
          <a:p>
            <a:r>
              <a:rPr lang="en-US" dirty="0">
                <a:latin typeface="Calibri" panose="020F0502020204030204" pitchFamily="34" charset="0"/>
                <a:cs typeface="Calibri" panose="020F0502020204030204" pitchFamily="34" charset="0"/>
              </a:rPr>
              <a:t>(iii) </a:t>
            </a:r>
            <a:r>
              <a:rPr lang="en-US" b="1" dirty="0">
                <a:latin typeface="Calibri" panose="020F0502020204030204" pitchFamily="34" charset="0"/>
                <a:cs typeface="Calibri" panose="020F0502020204030204" pitchFamily="34" charset="0"/>
              </a:rPr>
              <a:t>Narrow measure of non-bank financial intermediation </a:t>
            </a:r>
            <a:r>
              <a:rPr lang="en-US" dirty="0">
                <a:latin typeface="Calibri" panose="020F0502020204030204" pitchFamily="34" charset="0"/>
                <a:cs typeface="Calibri" panose="020F0502020204030204" pitchFamily="34" charset="0"/>
              </a:rPr>
              <a:t>(or “narrow measure”)</a:t>
            </a:r>
          </a:p>
          <a:p>
            <a:r>
              <a:rPr lang="en-US" dirty="0">
                <a:latin typeface="Calibri" panose="020F0502020204030204" pitchFamily="34" charset="0"/>
                <a:cs typeface="Calibri" panose="020F0502020204030204" pitchFamily="34" charset="0"/>
              </a:rPr>
              <a:t>includes non-bank financial entity types that authorities have assessed as being</a:t>
            </a:r>
          </a:p>
          <a:p>
            <a:r>
              <a:rPr lang="en-US" dirty="0">
                <a:latin typeface="Calibri" panose="020F0502020204030204" pitchFamily="34" charset="0"/>
                <a:cs typeface="Calibri" panose="020F0502020204030204" pitchFamily="34" charset="0"/>
              </a:rPr>
              <a:t>involved in credit intermediation activities that may pose bank-like financial stability</a:t>
            </a:r>
          </a:p>
          <a:p>
            <a:r>
              <a:rPr lang="en-US" dirty="0">
                <a:latin typeface="Calibri" panose="020F0502020204030204" pitchFamily="34" charset="0"/>
                <a:cs typeface="Calibri" panose="020F0502020204030204" pitchFamily="34" charset="0"/>
              </a:rPr>
              <a:t>risks, based on the FSB’s methodology and classification guidance.</a:t>
            </a:r>
            <a:endParaRPr lang="de-DE" dirty="0">
              <a:latin typeface="Calibri" panose="020F0502020204030204" pitchFamily="34" charset="0"/>
              <a:cs typeface="Calibri" panose="020F0502020204030204" pitchFamily="34" charset="0"/>
            </a:endParaRPr>
          </a:p>
        </p:txBody>
      </p:sp>
      <p:sp>
        <p:nvSpPr>
          <p:cNvPr id="4" name="Fußzeilenplatzhalter 3"/>
          <p:cNvSpPr>
            <a:spLocks noGrp="1"/>
          </p:cNvSpPr>
          <p:nvPr>
            <p:ph type="ftr" sz="quarter" idx="4"/>
          </p:nvPr>
        </p:nvSpPr>
        <p:spPr/>
        <p:txBody>
          <a:bodyPr/>
          <a:lstStyle/>
          <a:p>
            <a:pPr>
              <a:defRPr/>
            </a:pPr>
            <a:r>
              <a:rPr lang="en-US"/>
              <a:t>Alfred Eibl &amp; Harald Flassbeck</a:t>
            </a:r>
          </a:p>
        </p:txBody>
      </p:sp>
      <p:sp>
        <p:nvSpPr>
          <p:cNvPr id="5" name="Datumsplatzhalter 4"/>
          <p:cNvSpPr>
            <a:spLocks noGrp="1"/>
          </p:cNvSpPr>
          <p:nvPr>
            <p:ph type="dt" idx="1"/>
          </p:nvPr>
        </p:nvSpPr>
        <p:spPr/>
        <p:txBody>
          <a:bodyPr/>
          <a:lstStyle/>
          <a:p>
            <a:pPr>
              <a:defRPr/>
            </a:pPr>
            <a:r>
              <a:rPr lang="de-DE"/>
              <a:t>13.01.2018</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40</a:t>
            </a:fld>
            <a:endParaRPr lang="en-US"/>
          </a:p>
        </p:txBody>
      </p:sp>
    </p:spTree>
    <p:extLst>
      <p:ext uri="{BB962C8B-B14F-4D97-AF65-F5344CB8AC3E}">
        <p14:creationId xmlns:p14="http://schemas.microsoft.com/office/powerpoint/2010/main" val="224318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5</a:t>
            </a:fld>
            <a:endParaRPr lang="en-US"/>
          </a:p>
        </p:txBody>
      </p:sp>
    </p:spTree>
    <p:extLst>
      <p:ext uri="{BB962C8B-B14F-4D97-AF65-F5344CB8AC3E}">
        <p14:creationId xmlns:p14="http://schemas.microsoft.com/office/powerpoint/2010/main" val="3772783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41</a:t>
            </a:fld>
            <a:endParaRPr lang="en-US"/>
          </a:p>
        </p:txBody>
      </p:sp>
    </p:spTree>
    <p:extLst>
      <p:ext uri="{BB962C8B-B14F-4D97-AF65-F5344CB8AC3E}">
        <p14:creationId xmlns:p14="http://schemas.microsoft.com/office/powerpoint/2010/main" val="3761471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Commodity</a:t>
            </a:r>
            <a:r>
              <a:rPr lang="de-DE" dirty="0"/>
              <a:t> </a:t>
            </a:r>
            <a:r>
              <a:rPr lang="de-DE" dirty="0" err="1"/>
              <a:t>money</a:t>
            </a:r>
            <a:r>
              <a:rPr lang="de-DE" dirty="0"/>
              <a:t>: Warengeld</a:t>
            </a:r>
          </a:p>
          <a:p>
            <a:r>
              <a:rPr lang="de-DE" dirty="0"/>
              <a:t>Not </a:t>
            </a:r>
            <a:r>
              <a:rPr lang="de-DE" dirty="0" err="1"/>
              <a:t>the</a:t>
            </a:r>
            <a:r>
              <a:rPr lang="de-DE" dirty="0"/>
              <a:t> </a:t>
            </a:r>
            <a:r>
              <a:rPr lang="de-DE" dirty="0" err="1"/>
              <a:t>liability</a:t>
            </a:r>
            <a:r>
              <a:rPr lang="de-DE" dirty="0"/>
              <a:t> </a:t>
            </a:r>
            <a:r>
              <a:rPr lang="de-DE" dirty="0" err="1"/>
              <a:t>of</a:t>
            </a:r>
            <a:r>
              <a:rPr lang="de-DE" dirty="0"/>
              <a:t> </a:t>
            </a:r>
            <a:r>
              <a:rPr lang="de-DE" dirty="0" err="1"/>
              <a:t>anyone</a:t>
            </a:r>
            <a:r>
              <a:rPr lang="de-DE" dirty="0"/>
              <a:t>: Kein Kreditgeld</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42</a:t>
            </a:fld>
            <a:endParaRPr lang="en-US"/>
          </a:p>
        </p:txBody>
      </p:sp>
    </p:spTree>
    <p:extLst>
      <p:ext uri="{BB962C8B-B14F-4D97-AF65-F5344CB8AC3E}">
        <p14:creationId xmlns:p14="http://schemas.microsoft.com/office/powerpoint/2010/main" val="1982180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472595" y="5693292"/>
            <a:ext cx="5928205" cy="3561964"/>
          </a:xfrm>
        </p:spPr>
        <p:txBody>
          <a:bodyPr/>
          <a:lstStyle/>
          <a:p>
            <a:r>
              <a:rPr lang="de-DE" dirty="0"/>
              <a:t>Abgelegt werden in Blöcken gruppierte und miteinander verbundene Einträge.</a:t>
            </a:r>
            <a:r>
              <a:rPr lang="de-DE" b="1" dirty="0"/>
              <a:t> </a:t>
            </a:r>
          </a:p>
          <a:p>
            <a:r>
              <a:rPr lang="de-DE" dirty="0"/>
              <a:t>Damit liegt ein elektronisches Register für digitale Datensätze, Ereignisse oder Transaktionen vor, das durch Teilnehmer eines verteilten Rechnernetzes dezentral verwaltet wird.</a:t>
            </a:r>
          </a:p>
          <a:p>
            <a:r>
              <a:rPr lang="de-DE" dirty="0"/>
              <a:t>Jeder Teilnehmer führt eine Kopie des elektronischen Registers. </a:t>
            </a:r>
          </a:p>
          <a:p>
            <a:r>
              <a:rPr lang="de-DE" dirty="0"/>
              <a:t>Der Blockchain-Begriff geht dabei auf das bereits erwähnte Whitepaper aus dem Jahre 2008 zurück und beruht im Wesentlichen darauf, dass Datenblöcke (</a:t>
            </a:r>
            <a:r>
              <a:rPr lang="de-DE" dirty="0" err="1"/>
              <a:t>blocks</a:t>
            </a:r>
            <a:r>
              <a:rPr lang="de-DE" dirty="0"/>
              <a:t>) mittels einer kryptographischen Funktion aneinander gekettet (</a:t>
            </a:r>
            <a:r>
              <a:rPr lang="de-DE" dirty="0" err="1"/>
              <a:t>chained</a:t>
            </a:r>
            <a:r>
              <a:rPr lang="de-DE" dirty="0"/>
              <a:t>) werden.</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43</a:t>
            </a:fld>
            <a:endParaRPr lang="en-US"/>
          </a:p>
        </p:txBody>
      </p:sp>
    </p:spTree>
    <p:extLst>
      <p:ext uri="{BB962C8B-B14F-4D97-AF65-F5344CB8AC3E}">
        <p14:creationId xmlns:p14="http://schemas.microsoft.com/office/powerpoint/2010/main" val="2160960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434735" y="5612184"/>
            <a:ext cx="5928205" cy="3643072"/>
          </a:xfrm>
        </p:spPr>
        <p:txBody>
          <a:bodyPr/>
          <a:lstStyle/>
          <a:p>
            <a:r>
              <a:rPr lang="de-DE" sz="1000" dirty="0">
                <a:latin typeface="Adobe Caslon Pro" panose="0205050205050A020403" pitchFamily="18" charset="0"/>
              </a:rPr>
              <a:t>Danach gelangt die verifizierte Transaktion mit anderen noch nicht bestätigten Transaktionen in eine Art Sammelbecken und wartet auf seine Validierung (Bestätigung). </a:t>
            </a:r>
          </a:p>
          <a:p>
            <a:r>
              <a:rPr lang="de-DE" sz="1000" dirty="0">
                <a:latin typeface="Adobe Caslon Pro" panose="0205050205050A020403" pitchFamily="18" charset="0"/>
              </a:rPr>
              <a:t>Basiert der nun folgende Konsens-Mechanismus in Schritt 3 auf </a:t>
            </a:r>
            <a:r>
              <a:rPr lang="de-DE" sz="1000" dirty="0" err="1">
                <a:latin typeface="Adobe Caslon Pro" panose="0205050205050A020403" pitchFamily="18" charset="0"/>
              </a:rPr>
              <a:t>PoW</a:t>
            </a:r>
            <a:r>
              <a:rPr lang="de-DE" sz="1000" dirty="0">
                <a:latin typeface="Adobe Caslon Pro" panose="0205050205050A020403" pitchFamily="18" charset="0"/>
              </a:rPr>
              <a:t>, so versucht ein „Miner“ die Informationen noch nicht bestätigter Transaktionen mit den bereits bestehenden Blöcken zu verketten. Dazu kommen </a:t>
            </a:r>
            <a:r>
              <a:rPr lang="de-DE" sz="1000" dirty="0" err="1">
                <a:latin typeface="Adobe Caslon Pro" panose="0205050205050A020403" pitchFamily="18" charset="0"/>
              </a:rPr>
              <a:t>Hashing</a:t>
            </a:r>
            <a:r>
              <a:rPr lang="de-DE" sz="1000" dirty="0">
                <a:latin typeface="Adobe Caslon Pro" panose="0205050205050A020403" pitchFamily="18" charset="0"/>
              </a:rPr>
              <a:t>-Algorithmen zur Anwendung. Diese kryptografischen Funktionen haben bestimmte Vorgaben zu erfüllen, welche die Schwierigkeit des Prozesses determinieren. Bspw. rät der Miner einen Parameter der Hashfunktion, bis der Output die gesetzte Anforderung erfüllt. Zur Wahrung des festgelegten Zeitintervalls wird die Schwierigkeit dieses Rätsels dabei in Abhängigkeit der zur Verfügung gestellten Rechenleistung aller Miner im Netzwerk („</a:t>
            </a:r>
            <a:r>
              <a:rPr lang="de-DE" sz="1000" dirty="0" err="1">
                <a:latin typeface="Adobe Caslon Pro" panose="0205050205050A020403" pitchFamily="18" charset="0"/>
              </a:rPr>
              <a:t>hashrate</a:t>
            </a:r>
            <a:r>
              <a:rPr lang="de-DE" sz="1000" dirty="0">
                <a:latin typeface="Adobe Caslon Pro" panose="0205050205050A020403" pitchFamily="18" charset="0"/>
              </a:rPr>
              <a:t>“) dynamisch angepasst. Wurde das Rätsel gelöst, kann es durch nicht Ressourcen-intensives Nachrechnen der anderen Netzwerkteilnehmer rasch bestätigt werden. </a:t>
            </a:r>
          </a:p>
          <a:p>
            <a:r>
              <a:rPr lang="de-DE" sz="1000" dirty="0">
                <a:latin typeface="Adobe Caslon Pro" panose="0205050205050A020403" pitchFamily="18" charset="0"/>
              </a:rPr>
              <a:t>Anschließend sendet der Miner den verifizierten Block an das Netzwerk, sodass er an die bestehende Kette an Blöcken angehängt wird und die Blockchain dadurch um ein Glied wächst (Schritt 4). Der Rechenwettbewerb bei </a:t>
            </a:r>
            <a:r>
              <a:rPr lang="de-DE" sz="1000" dirty="0" err="1">
                <a:latin typeface="Adobe Caslon Pro" panose="0205050205050A020403" pitchFamily="18" charset="0"/>
              </a:rPr>
              <a:t>PoW</a:t>
            </a:r>
            <a:r>
              <a:rPr lang="de-DE" sz="1000" dirty="0">
                <a:latin typeface="Adobe Caslon Pro" panose="0205050205050A020403" pitchFamily="18" charset="0"/>
              </a:rPr>
              <a:t> ist ressourcen-intensiv, da die Rechenoperationen mehrfach bis zum Erraten des richtigen Werts durchgeführt werden müssen. Als Vergütung für die Verrichtung seiner Arbeit erhält der Gewinner des Wettbewerbs die in dem neu hinzugefügten Block enthaltenen variablen Transaktions-gebühren des Senders sowie einen gem. Konsensprotokoll fixen Anteil von durch das Mining neu geschöpften Einheiten einer Kryptowährung. </a:t>
            </a:r>
          </a:p>
          <a:p>
            <a:r>
              <a:rPr lang="de-DE" sz="1000" dirty="0">
                <a:latin typeface="Adobe Caslon Pro" panose="0205050205050A020403" pitchFamily="18" charset="0"/>
              </a:rPr>
              <a:t>Um dem Ressourcenverbrauch</a:t>
            </a:r>
            <a:r>
              <a:rPr lang="de-DE" sz="1000" b="1" dirty="0">
                <a:latin typeface="Adobe Caslon Pro" panose="0205050205050A020403" pitchFamily="18" charset="0"/>
              </a:rPr>
              <a:t>3 </a:t>
            </a:r>
            <a:r>
              <a:rPr lang="de-DE" sz="1000" dirty="0">
                <a:latin typeface="Adobe Caslon Pro" panose="0205050205050A020403" pitchFamily="18" charset="0"/>
              </a:rPr>
              <a:t>von </a:t>
            </a:r>
            <a:r>
              <a:rPr lang="de-DE" sz="1000" dirty="0" err="1">
                <a:latin typeface="Adobe Caslon Pro" panose="0205050205050A020403" pitchFamily="18" charset="0"/>
              </a:rPr>
              <a:t>PoW</a:t>
            </a:r>
            <a:r>
              <a:rPr lang="de-DE" sz="1000" dirty="0">
                <a:latin typeface="Adobe Caslon Pro" panose="0205050205050A020403" pitchFamily="18" charset="0"/>
              </a:rPr>
              <a:t> entgegenzuwirken, wurde als alternativer Konsens-Mechanismus </a:t>
            </a:r>
            <a:r>
              <a:rPr lang="de-DE" sz="1000" dirty="0" err="1">
                <a:latin typeface="Adobe Caslon Pro" panose="0205050205050A020403" pitchFamily="18" charset="0"/>
              </a:rPr>
              <a:t>PoS</a:t>
            </a:r>
            <a:r>
              <a:rPr lang="de-DE" sz="1000" dirty="0">
                <a:latin typeface="Adobe Caslon Pro" panose="0205050205050A020403" pitchFamily="18" charset="0"/>
              </a:rPr>
              <a:t> entwickelt. Anstatt eine Hashfunktion durch wiederholtes Raten zu lösen, muss nur das Hinterlegen eines Pfands nachgewiesen</a:t>
            </a:r>
            <a:r>
              <a:rPr lang="de-DE" sz="1000" b="1" dirty="0">
                <a:latin typeface="Adobe Caslon Pro" panose="0205050205050A020403" pitchFamily="18" charset="0"/>
              </a:rPr>
              <a:t> </a:t>
            </a:r>
            <a:r>
              <a:rPr lang="de-DE" sz="1000" dirty="0">
                <a:latin typeface="Adobe Caslon Pro" panose="0205050205050A020403" pitchFamily="18" charset="0"/>
              </a:rPr>
              <a:t>werden. Was bei </a:t>
            </a:r>
            <a:r>
              <a:rPr lang="de-DE" sz="1000" dirty="0" err="1">
                <a:latin typeface="Adobe Caslon Pro" panose="0205050205050A020403" pitchFamily="18" charset="0"/>
              </a:rPr>
              <a:t>PoW</a:t>
            </a:r>
            <a:r>
              <a:rPr lang="de-DE" sz="1000" dirty="0">
                <a:latin typeface="Adobe Caslon Pro" panose="0205050205050A020403" pitchFamily="18" charset="0"/>
              </a:rPr>
              <a:t> die Miner waren, sind bei </a:t>
            </a:r>
            <a:r>
              <a:rPr lang="de-DE" sz="1000" dirty="0" err="1">
                <a:latin typeface="Adobe Caslon Pro" panose="0205050205050A020403" pitchFamily="18" charset="0"/>
              </a:rPr>
              <a:t>PoS</a:t>
            </a:r>
            <a:r>
              <a:rPr lang="de-DE" sz="1000" dirty="0">
                <a:latin typeface="Adobe Caslon Pro" panose="0205050205050A020403" pitchFamily="18" charset="0"/>
              </a:rPr>
              <a:t> die </a:t>
            </a:r>
            <a:r>
              <a:rPr lang="de-DE" sz="1000" dirty="0" err="1">
                <a:latin typeface="Adobe Caslon Pro" panose="0205050205050A020403" pitchFamily="18" charset="0"/>
              </a:rPr>
              <a:t>Validatoren</a:t>
            </a:r>
            <a:r>
              <a:rPr lang="de-DE" sz="1000" dirty="0">
                <a:latin typeface="Adobe Caslon Pro" panose="0205050205050A020403" pitchFamily="18" charset="0"/>
              </a:rPr>
              <a:t>. Statt in Hardware zu investieren, hinterlegen sie eine pfandähnliche Einlage einer der Blockchain zugrunde liegenden Kryptowährung. Die Chance als </a:t>
            </a:r>
            <a:r>
              <a:rPr lang="de-DE" sz="1000" dirty="0" err="1">
                <a:latin typeface="Adobe Caslon Pro" panose="0205050205050A020403" pitchFamily="18" charset="0"/>
              </a:rPr>
              <a:t>Validator</a:t>
            </a:r>
            <a:r>
              <a:rPr lang="de-DE" sz="1000" dirty="0">
                <a:latin typeface="Adobe Caslon Pro" panose="0205050205050A020403" pitchFamily="18" charset="0"/>
              </a:rPr>
              <a:t> ausgewählt zu werden verhält sich linear-proportional zur Einlagenhöhe. Während </a:t>
            </a:r>
            <a:r>
              <a:rPr lang="de-DE" sz="1000" dirty="0" err="1">
                <a:latin typeface="Adobe Caslon Pro" panose="0205050205050A020403" pitchFamily="18" charset="0"/>
              </a:rPr>
              <a:t>PoW</a:t>
            </a:r>
            <a:r>
              <a:rPr lang="de-DE" sz="1000" dirty="0">
                <a:latin typeface="Adobe Caslon Pro" panose="0205050205050A020403" pitchFamily="18" charset="0"/>
              </a:rPr>
              <a:t> einem Rechenwettbewerb gleicht, kann man sich </a:t>
            </a:r>
            <a:r>
              <a:rPr lang="de-DE" sz="1000" dirty="0" err="1">
                <a:latin typeface="Adobe Caslon Pro" panose="0205050205050A020403" pitchFamily="18" charset="0"/>
              </a:rPr>
              <a:t>PoS</a:t>
            </a:r>
            <a:r>
              <a:rPr lang="de-DE" sz="1000" dirty="0">
                <a:latin typeface="Adobe Caslon Pro" panose="0205050205050A020403" pitchFamily="18" charset="0"/>
              </a:rPr>
              <a:t> demnach als Lotterie vorstellen. Mit Blick auf die Vergütung, erhält der </a:t>
            </a:r>
            <a:r>
              <a:rPr lang="de-DE" sz="1000" dirty="0" err="1">
                <a:latin typeface="Adobe Caslon Pro" panose="0205050205050A020403" pitchFamily="18" charset="0"/>
              </a:rPr>
              <a:t>Validator</a:t>
            </a:r>
            <a:r>
              <a:rPr lang="de-DE" sz="1000" dirty="0">
                <a:latin typeface="Adobe Caslon Pro" panose="0205050205050A020403" pitchFamily="18" charset="0"/>
              </a:rPr>
              <a:t> im Gegensatz zu </a:t>
            </a:r>
            <a:r>
              <a:rPr lang="de-DE" sz="1000" dirty="0" err="1">
                <a:latin typeface="Adobe Caslon Pro" panose="0205050205050A020403" pitchFamily="18" charset="0"/>
              </a:rPr>
              <a:t>PoW</a:t>
            </a:r>
            <a:r>
              <a:rPr lang="de-DE" sz="1000" dirty="0">
                <a:latin typeface="Adobe Caslon Pro" panose="0205050205050A020403" pitchFamily="18" charset="0"/>
              </a:rPr>
              <a:t> regelmäßig keinen fixen Anteil einer Kryptowährung. Da kein zusätzlicher Ressourcenaufwand notwendig ist, stellt er sich mit den variablen Transaktionsgebühren zufrieden. </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44</a:t>
            </a:fld>
            <a:endParaRPr lang="en-US"/>
          </a:p>
        </p:txBody>
      </p:sp>
    </p:spTree>
    <p:extLst>
      <p:ext uri="{BB962C8B-B14F-4D97-AF65-F5344CB8AC3E}">
        <p14:creationId xmlns:p14="http://schemas.microsoft.com/office/powerpoint/2010/main" val="1444802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Bitcoin-Blockchain werden neue Blöcke asynchron und von vielen</a:t>
            </a:r>
          </a:p>
          <a:p>
            <a:r>
              <a:rPr lang="de-DE" dirty="0"/>
              <a:t>Teilnehmern parallel berechnet. Finden mehrere Miner gleichzeitig einen</a:t>
            </a:r>
          </a:p>
          <a:p>
            <a:r>
              <a:rPr lang="de-DE" dirty="0"/>
              <a:t>Block, kann ein sogenannter Fork passieren: Die Blockchain teilt sich in</a:t>
            </a:r>
          </a:p>
          <a:p>
            <a:r>
              <a:rPr lang="de-DE" dirty="0"/>
              <a:t>mehrere Äste auf. Über kurz oder lang wird sich aber ein Zweig als der</a:t>
            </a:r>
          </a:p>
          <a:p>
            <a:r>
              <a:rPr lang="de-DE" dirty="0"/>
              <a:t>längste durchsetzen. Kürzere werden dann verworfen. Ein Angreifer</a:t>
            </a:r>
          </a:p>
          <a:p>
            <a:r>
              <a:rPr lang="de-DE" dirty="0"/>
              <a:t>müsste mehr Rechenleistung als alle ehrlichen Miner zusammen haben,</a:t>
            </a:r>
          </a:p>
          <a:p>
            <a:r>
              <a:rPr lang="de-DE" dirty="0"/>
              <a:t>um mit einer manipulierten Kette die echte zu überholen.</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45</a:t>
            </a:fld>
            <a:endParaRPr lang="en-US"/>
          </a:p>
        </p:txBody>
      </p:sp>
    </p:spTree>
    <p:extLst>
      <p:ext uri="{BB962C8B-B14F-4D97-AF65-F5344CB8AC3E}">
        <p14:creationId xmlns:p14="http://schemas.microsoft.com/office/powerpoint/2010/main" val="3085464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46</a:t>
            </a:fld>
            <a:endParaRPr lang="en-US"/>
          </a:p>
        </p:txBody>
      </p:sp>
    </p:spTree>
    <p:extLst>
      <p:ext uri="{BB962C8B-B14F-4D97-AF65-F5344CB8AC3E}">
        <p14:creationId xmlns:p14="http://schemas.microsoft.com/office/powerpoint/2010/main" val="2884954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Transparenz als nächste Blockchain-Eigenschaft bedeutet, dass Transaktionen, die auf einer Blockchain gespeichert werden, beobachtbar und damit auch überprüfbar sind. Mit Transparenz einher geht die Nachvollziehbarkeit vergangener Transaktionen vonseiten der Teilnehmer. Allerdings kann diese Transparenz durch die Ausgestaltung der Blockchain eingeschränkt werden. Man unterscheidet in diesem Zusammenhang private und öffentliche Blockchains. </a:t>
            </a:r>
          </a:p>
          <a:p>
            <a:r>
              <a:rPr lang="de-DE" dirty="0"/>
              <a:t>Bei öffentlichen Blockchains hat potenziell jeder Lese- und Schreibrechte für Transaktionen, die auf der Blockchain abgespeichert sind bzw. werden.</a:t>
            </a:r>
            <a:r>
              <a:rPr lang="de-DE" b="1" dirty="0"/>
              <a:t> </a:t>
            </a:r>
            <a:r>
              <a:rPr lang="de-DE" dirty="0"/>
              <a:t>Das bedeutet damit volle Transparenz der in der Blockchain abgespeicherten Daten. Dagegen entfernen sich private Blockchains von dieser Idealform, da sie die Rechte auf bestimmte Nutzergruppen beschränken.</a:t>
            </a:r>
            <a:r>
              <a:rPr lang="de-DE" b="1" dirty="0"/>
              <a:t> </a:t>
            </a:r>
          </a:p>
          <a:p>
            <a:r>
              <a:rPr lang="de-DE" dirty="0"/>
              <a:t>Des Weiteren lassen sich Blockchain-Lösungen in Blockchains „ohne Genehmigung“ und „mit Genehmigung“ einteilen. „Ohne Genehmigung“ bedeutet, dass jedermann an Erzeugung und Prüfung neuer Blöcke partizipieren kann. Bei Blockchains „mit Genehmigung“ werden dazu berechtigte Knoten dagegen durch Konsortien oder zentrale Autoritäten ausgewählt.</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47</a:t>
            </a:fld>
            <a:endParaRPr lang="en-US"/>
          </a:p>
        </p:txBody>
      </p:sp>
    </p:spTree>
    <p:extLst>
      <p:ext uri="{BB962C8B-B14F-4D97-AF65-F5344CB8AC3E}">
        <p14:creationId xmlns:p14="http://schemas.microsoft.com/office/powerpoint/2010/main" val="670251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48</a:t>
            </a:fld>
            <a:endParaRPr lang="en-US"/>
          </a:p>
        </p:txBody>
      </p:sp>
    </p:spTree>
    <p:extLst>
      <p:ext uri="{BB962C8B-B14F-4D97-AF65-F5344CB8AC3E}">
        <p14:creationId xmlns:p14="http://schemas.microsoft.com/office/powerpoint/2010/main" val="3643695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49</a:t>
            </a:fld>
            <a:endParaRPr lang="en-US"/>
          </a:p>
        </p:txBody>
      </p:sp>
    </p:spTree>
    <p:extLst>
      <p:ext uri="{BB962C8B-B14F-4D97-AF65-F5344CB8AC3E}">
        <p14:creationId xmlns:p14="http://schemas.microsoft.com/office/powerpoint/2010/main" val="2565794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Crypto-</a:t>
            </a:r>
            <a:r>
              <a:rPr lang="de-DE" b="1" dirty="0" err="1"/>
              <a:t>assets</a:t>
            </a:r>
            <a:r>
              <a:rPr lang="de-DE" b="1" dirty="0"/>
              <a:t> and digital </a:t>
            </a:r>
            <a:r>
              <a:rPr lang="de-DE" b="1" dirty="0" err="1"/>
              <a:t>currencies</a:t>
            </a:r>
            <a:r>
              <a:rPr lang="de-DE" b="1" dirty="0"/>
              <a:t> </a:t>
            </a:r>
            <a:endParaRPr lang="de-DE" dirty="0"/>
          </a:p>
          <a:p>
            <a:r>
              <a:rPr lang="en-US" dirty="0"/>
              <a:t>Technological developments and the fall in confidence in the banking system in the crisis have contributed to the cryptocurrency revolution. Simon Gleeson, author of The Legal Concept of Money, divides crypto-assets into three broad buckets, although many permutations are possible.13 Independent of the technological design, benefits and challenges, each has quite profound different legal, regulatory, and monetary consequences. </a:t>
            </a:r>
          </a:p>
          <a:p>
            <a:r>
              <a:rPr lang="en-US" dirty="0"/>
              <a:t>First, a “true cryptocurrency”, which has no “issuer”. </a:t>
            </a:r>
            <a:r>
              <a:rPr lang="en-US" dirty="0" err="1"/>
              <a:t>Ie</a:t>
            </a:r>
            <a:r>
              <a:rPr lang="en-US" dirty="0"/>
              <a:t> it is not backed by any assets and exists merely in the form of an entry on the ledger. Examples include Bitcoin. </a:t>
            </a:r>
          </a:p>
          <a:p>
            <a:r>
              <a:rPr lang="en-US" dirty="0"/>
              <a:t>Second, an “asset-backed crypto-asset”. Each registered unit carries an entitlement to a share of an underlying “property” which could be backed by one of one by fiat currency (so called stable coins) or a basket of investments. They can be issued for settlement convenience, payment processing or as an investment. </a:t>
            </a:r>
          </a:p>
          <a:p>
            <a:r>
              <a:rPr lang="en-US" dirty="0"/>
              <a:t>Third, a “sponsor-issued cryptocurrency”, mostly backed by a bank. This is a permissioned register operated by a sponsor manager or issuer and generally fully backed with assets. Each carries a right to redeem value by submitting a claim to the issuer. As a result, there is credit risk involved. Use cases suggested include making capital market settlement simpler. </a:t>
            </a:r>
          </a:p>
          <a:p>
            <a:endParaRPr lang="de-DE" dirty="0"/>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50</a:t>
            </a:fld>
            <a:endParaRPr lang="en-US"/>
          </a:p>
        </p:txBody>
      </p:sp>
    </p:spTree>
    <p:extLst>
      <p:ext uri="{BB962C8B-B14F-4D97-AF65-F5344CB8AC3E}">
        <p14:creationId xmlns:p14="http://schemas.microsoft.com/office/powerpoint/2010/main" val="197930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en-US"/>
              <a:t>Alfred Eibl</a:t>
            </a:r>
            <a:endParaRPr lang="en-US" dirty="0"/>
          </a:p>
        </p:txBody>
      </p:sp>
      <p:sp>
        <p:nvSpPr>
          <p:cNvPr id="5" name="Datumsplatzhalter 4"/>
          <p:cNvSpPr>
            <a:spLocks noGrp="1"/>
          </p:cNvSpPr>
          <p:nvPr>
            <p:ph type="dt" idx="1"/>
          </p:nvPr>
        </p:nvSpPr>
        <p:spPr/>
        <p:txBody>
          <a:bodyPr/>
          <a:lstStyle/>
          <a:p>
            <a:r>
              <a:rPr lang="de-DE"/>
              <a:t>26.07.2020</a:t>
            </a:r>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6</a:t>
            </a:fld>
            <a:endParaRPr lang="en-US"/>
          </a:p>
        </p:txBody>
      </p:sp>
    </p:spTree>
    <p:extLst>
      <p:ext uri="{BB962C8B-B14F-4D97-AF65-F5344CB8AC3E}">
        <p14:creationId xmlns:p14="http://schemas.microsoft.com/office/powerpoint/2010/main" val="21692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b="1" dirty="0"/>
              <a:t>Die Distributed-Ledger-Technologie (DLT) </a:t>
            </a:r>
            <a:r>
              <a:rPr lang="de-DE" sz="1000" dirty="0"/>
              <a:t>ist eine Technologie zur Aufzeichnung von Informationen über eine auf mehrere Computersysteme verteilte, d. h. dezentrale Datenbank. Regelmäßig beruht DLT auf der Public-Key-Kryptografie, einem kryptografischen System, das Schlüsselpaare verwendet: zum einen öffentliche Schlüssel, die öffentlich bekannt sind und der Identifizierung dienen und zum anderen private Schlüssel, die geheim gehalten werden und zur Authentifizierung und Verschlüsselung verwendet werden. </a:t>
            </a:r>
            <a:r>
              <a:rPr lang="de-DE" sz="1000" b="1" dirty="0"/>
              <a:t>Blockchain </a:t>
            </a:r>
            <a:r>
              <a:rPr lang="de-DE" sz="1000" dirty="0"/>
              <a:t>ist ein Unterfall der DLT, bei der mehrere Informationen zu einem Block zusammengefasst und Blöcke in chronologischer Reihenfolge miteinander unter Einsatz kryptografischer Verfahren verkettet in verteilten Datenbanken gespeichert werden. </a:t>
            </a:r>
          </a:p>
          <a:p>
            <a:r>
              <a:rPr lang="de-DE" sz="1000" b="1" dirty="0"/>
              <a:t>Krypto-Token </a:t>
            </a:r>
            <a:r>
              <a:rPr lang="de-DE" sz="1000" dirty="0"/>
              <a:t>oder Crypto-Assets sind die digitale, auf Kryptografie und der DLT beruhende Abbildung eines intrinsischen oder wahrgenommenen Wertes. Der Wert kann dabei auf verschiedensten Funktionalitäten, Eigenschaften oder mit dem Token verbundenen Rechten beruhen. Davon abgeleitet lassen sich vereinfacht drei Kategorien von Krypto-Token bilden – wobei viele Token Charakteristika mehrerer Kategorien aufweisen: </a:t>
            </a:r>
          </a:p>
          <a:p>
            <a:r>
              <a:rPr lang="de-DE" sz="1000" dirty="0"/>
              <a:t>Zahlungstoken (virtuelle Währungen): Ihnen kommt meist (exklusiv oder u. a.) die Funktion eines privaten Zahlungsmittels zu und sie verfügen regelmäßig über keinen intrinsischen Wert und werden nicht von einer Zentralbank emittiert. </a:t>
            </a:r>
          </a:p>
          <a:p>
            <a:r>
              <a:rPr lang="de-DE" sz="1000" dirty="0"/>
              <a:t>Wertpapier(-ähnliche) Token (</a:t>
            </a:r>
            <a:r>
              <a:rPr lang="de-DE" sz="1000" dirty="0" err="1"/>
              <a:t>Equity-und</a:t>
            </a:r>
            <a:r>
              <a:rPr lang="de-DE" sz="1000" dirty="0"/>
              <a:t> sonstige Investment-Token): Wer diese nutzt, hat mitgliedschaftliche Rechte oder schuldrechtliche Ansprüche </a:t>
            </a:r>
            <a:r>
              <a:rPr lang="de-DE" sz="1000" dirty="0" err="1"/>
              <a:t>vermögenswerten</a:t>
            </a:r>
            <a:r>
              <a:rPr lang="de-DE" sz="1000" dirty="0"/>
              <a:t> Inhalts, ähnlich wie bei Aktien und Schuldtiteln. </a:t>
            </a:r>
          </a:p>
          <a:p>
            <a:r>
              <a:rPr lang="de-DE" sz="1000" dirty="0"/>
              <a:t>Utility-Token (App-Token, Nutzungstoken, Verbrauchstoken): Sie können nur im Netzwerk des Emissionsinstituts zum Bezug von Waren oder Dienstleistungen genutzt werden. Bei Utility-Token finden sich regelmäßig sehr komplexe rechtliche Gestaltungen. </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51</a:t>
            </a:fld>
            <a:endParaRPr lang="en-US"/>
          </a:p>
        </p:txBody>
      </p:sp>
    </p:spTree>
    <p:extLst>
      <p:ext uri="{BB962C8B-B14F-4D97-AF65-F5344CB8AC3E}">
        <p14:creationId xmlns:p14="http://schemas.microsoft.com/office/powerpoint/2010/main" val="1806368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Commodity</a:t>
            </a:r>
            <a:r>
              <a:rPr lang="de-DE" dirty="0"/>
              <a:t> </a:t>
            </a:r>
            <a:r>
              <a:rPr lang="de-DE" dirty="0" err="1"/>
              <a:t>money</a:t>
            </a:r>
            <a:r>
              <a:rPr lang="de-DE" dirty="0"/>
              <a:t>: Warengeld</a:t>
            </a:r>
          </a:p>
          <a:p>
            <a:r>
              <a:rPr lang="de-DE" dirty="0"/>
              <a:t>Not </a:t>
            </a:r>
            <a:r>
              <a:rPr lang="de-DE" dirty="0" err="1"/>
              <a:t>the</a:t>
            </a:r>
            <a:r>
              <a:rPr lang="de-DE" dirty="0"/>
              <a:t> </a:t>
            </a:r>
            <a:r>
              <a:rPr lang="de-DE" dirty="0" err="1"/>
              <a:t>liability</a:t>
            </a:r>
            <a:r>
              <a:rPr lang="de-DE" dirty="0"/>
              <a:t> </a:t>
            </a:r>
            <a:r>
              <a:rPr lang="de-DE" dirty="0" err="1"/>
              <a:t>of</a:t>
            </a:r>
            <a:r>
              <a:rPr lang="de-DE" dirty="0"/>
              <a:t> </a:t>
            </a:r>
            <a:r>
              <a:rPr lang="de-DE" dirty="0" err="1"/>
              <a:t>anyone</a:t>
            </a:r>
            <a:r>
              <a:rPr lang="de-DE" dirty="0"/>
              <a:t>: Kein Kreditgeld</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52</a:t>
            </a:fld>
            <a:endParaRPr lang="en-US"/>
          </a:p>
        </p:txBody>
      </p:sp>
    </p:spTree>
    <p:extLst>
      <p:ext uri="{BB962C8B-B14F-4D97-AF65-F5344CB8AC3E}">
        <p14:creationId xmlns:p14="http://schemas.microsoft.com/office/powerpoint/2010/main" val="3662423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dirty="0" err="1">
                <a:latin typeface="Arial Narrow" panose="020B0606020202030204" pitchFamily="34" charset="0"/>
              </a:rPr>
              <a:t>Dinero</a:t>
            </a:r>
            <a:r>
              <a:rPr lang="en-US" sz="1000" b="1" dirty="0">
                <a:latin typeface="Arial Narrow" panose="020B0606020202030204" pitchFamily="34" charset="0"/>
              </a:rPr>
              <a:t> </a:t>
            </a:r>
            <a:r>
              <a:rPr lang="en-US" sz="1000" b="1" dirty="0" err="1">
                <a:latin typeface="Arial Narrow" panose="020B0606020202030204" pitchFamily="34" charset="0"/>
              </a:rPr>
              <a:t>electrónico</a:t>
            </a:r>
            <a:r>
              <a:rPr lang="en-US" sz="1000" b="1" dirty="0">
                <a:latin typeface="Arial Narrow" panose="020B0606020202030204" pitchFamily="34" charset="0"/>
              </a:rPr>
              <a:t> </a:t>
            </a:r>
            <a:r>
              <a:rPr lang="en-US" sz="1000" dirty="0">
                <a:latin typeface="Arial Narrow" panose="020B0606020202030204" pitchFamily="34" charset="0"/>
              </a:rPr>
              <a:t>is a mobile payment service in Ecuador where the central bank provides the underlying</a:t>
            </a:r>
          </a:p>
          <a:p>
            <a:r>
              <a:rPr lang="en-US" sz="1000" dirty="0">
                <a:latin typeface="Arial Narrow" panose="020B0606020202030204" pitchFamily="34" charset="0"/>
              </a:rPr>
              <a:t>accounts to the public. Citizens can open an account by downloading an app, registering their national identity</a:t>
            </a:r>
          </a:p>
          <a:p>
            <a:r>
              <a:rPr lang="en-US" sz="1000" dirty="0">
                <a:latin typeface="Arial Narrow" panose="020B0606020202030204" pitchFamily="34" charset="0"/>
              </a:rPr>
              <a:t>number and answering security questions. People deposit or withdraw money by going to designated transaction</a:t>
            </a:r>
          </a:p>
          <a:p>
            <a:r>
              <a:rPr lang="en-US" sz="1000" dirty="0" err="1">
                <a:latin typeface="Arial Narrow" panose="020B0606020202030204" pitchFamily="34" charset="0"/>
              </a:rPr>
              <a:t>centres</a:t>
            </a:r>
            <a:r>
              <a:rPr lang="en-US" sz="1000" dirty="0">
                <a:latin typeface="Arial Narrow" panose="020B0606020202030204" pitchFamily="34" charset="0"/>
              </a:rPr>
              <a:t>. As such, it is a (rare) example of a deposited currency account scheme. As Ecuador uses the US dollar as its</a:t>
            </a:r>
          </a:p>
          <a:p>
            <a:r>
              <a:rPr lang="en-US" sz="1000" dirty="0">
                <a:latin typeface="Arial Narrow" panose="020B0606020202030204" pitchFamily="34" charset="0"/>
              </a:rPr>
              <a:t>official currency, accounts are denominated in that currency.</a:t>
            </a:r>
          </a:p>
          <a:p>
            <a:r>
              <a:rPr lang="en-US" sz="1000" b="1" dirty="0">
                <a:latin typeface="Arial Narrow" panose="020B0606020202030204" pitchFamily="34" charset="0"/>
              </a:rPr>
              <a:t>Bitcoin </a:t>
            </a:r>
            <a:r>
              <a:rPr lang="en-US" sz="1000" dirty="0">
                <a:latin typeface="Arial Narrow" panose="020B0606020202030204" pitchFamily="34" charset="0"/>
              </a:rPr>
              <a:t>is an example of a non-central bank digital currency. It was invented by an unknown programmer who</a:t>
            </a:r>
          </a:p>
          <a:p>
            <a:r>
              <a:rPr lang="en-US" sz="1000" dirty="0">
                <a:latin typeface="Arial Narrow" panose="020B0606020202030204" pitchFamily="34" charset="0"/>
              </a:rPr>
              <a:t>used the pseudonym Satoshi Nakamoto and was released as open-source software in 2009 along with a white paper</a:t>
            </a:r>
          </a:p>
          <a:p>
            <a:r>
              <a:rPr lang="en-US" sz="1000" dirty="0">
                <a:latin typeface="Arial Narrow" panose="020B0606020202030204" pitchFamily="34" charset="0"/>
              </a:rPr>
              <a:t>describing the technical aspects of its design (see Box A for further details).</a:t>
            </a:r>
          </a:p>
          <a:p>
            <a:r>
              <a:rPr lang="en-US" sz="1000" b="1" dirty="0" err="1">
                <a:latin typeface="Arial Narrow" panose="020B0606020202030204" pitchFamily="34" charset="0"/>
              </a:rPr>
              <a:t>PokéCoin</a:t>
            </a:r>
            <a:r>
              <a:rPr lang="en-US" sz="1000" b="1" dirty="0">
                <a:latin typeface="Arial Narrow" panose="020B0606020202030204" pitchFamily="34" charset="0"/>
              </a:rPr>
              <a:t> </a:t>
            </a:r>
            <a:r>
              <a:rPr lang="en-US" sz="1000" dirty="0">
                <a:latin typeface="Arial Narrow" panose="020B0606020202030204" pitchFamily="34" charset="0"/>
              </a:rPr>
              <a:t>is a currency used for in-game purchases in the Pokémon Go game and an example of a virtual</a:t>
            </a:r>
          </a:p>
          <a:p>
            <a:r>
              <a:rPr lang="de-DE" sz="1000" dirty="0" err="1">
                <a:latin typeface="Arial Narrow" panose="020B0606020202030204" pitchFamily="34" charset="0"/>
              </a:rPr>
              <a:t>currency</a:t>
            </a:r>
            <a:r>
              <a:rPr lang="de-DE" sz="1000" dirty="0">
                <a:latin typeface="Arial Narrow" panose="020B0606020202030204" pitchFamily="34" charset="0"/>
              </a:rPr>
              <a:t>.</a:t>
            </a:r>
          </a:p>
          <a:p>
            <a:r>
              <a:rPr lang="en-US" sz="1000" b="1" dirty="0">
                <a:latin typeface="Arial Narrow" panose="020B0606020202030204" pitchFamily="34" charset="0"/>
              </a:rPr>
              <a:t>Utility Settlement Coin </a:t>
            </a:r>
            <a:r>
              <a:rPr lang="en-US" sz="1000" dirty="0">
                <a:latin typeface="Arial Narrow" panose="020B0606020202030204" pitchFamily="34" charset="0"/>
              </a:rPr>
              <a:t>(USC) is an attempt by the private sector to provide a wholesale cryptocurrency. It is a</a:t>
            </a:r>
          </a:p>
          <a:p>
            <a:r>
              <a:rPr lang="en-US" sz="1000" dirty="0">
                <a:latin typeface="Arial Narrow" panose="020B0606020202030204" pitchFamily="34" charset="0"/>
              </a:rPr>
              <a:t>concept proposed by a collection of large private banks and a fintech firm for a series of digital tokens representing</a:t>
            </a:r>
          </a:p>
          <a:p>
            <a:r>
              <a:rPr lang="en-US" sz="1000" dirty="0">
                <a:latin typeface="Arial Narrow" panose="020B0606020202030204" pitchFamily="34" charset="0"/>
              </a:rPr>
              <a:t>money from multiple countries that can be exchanged on a distributed ledger platform (UBS (2016)). The value of</a:t>
            </a:r>
          </a:p>
          <a:p>
            <a:r>
              <a:rPr lang="en-US" sz="1000" dirty="0">
                <a:latin typeface="Arial Narrow" panose="020B0606020202030204" pitchFamily="34" charset="0"/>
              </a:rPr>
              <a:t>each country’s USC on the distributed ledger would be backed by an equivalent value of domestic currency held in a</a:t>
            </a:r>
          </a:p>
          <a:p>
            <a:r>
              <a:rPr lang="en-US" sz="1000" dirty="0">
                <a:latin typeface="Arial Narrow" panose="020B0606020202030204" pitchFamily="34" charset="0"/>
              </a:rPr>
              <a:t>segregated (reserve) account at the central bank.</a:t>
            </a:r>
          </a:p>
          <a:p>
            <a:r>
              <a:rPr lang="en-US" sz="1000" dirty="0">
                <a:latin typeface="Arial Narrow" panose="020B0606020202030204" pitchFamily="34" charset="0"/>
              </a:rPr>
              <a:t>The </a:t>
            </a:r>
            <a:r>
              <a:rPr lang="en-US" sz="1000" b="1" dirty="0">
                <a:latin typeface="Arial Narrow" panose="020B0606020202030204" pitchFamily="34" charset="0"/>
              </a:rPr>
              <a:t>Bank of Amsterdam </a:t>
            </a:r>
            <a:r>
              <a:rPr lang="en-US" sz="1000" dirty="0">
                <a:latin typeface="Arial Narrow" panose="020B0606020202030204" pitchFamily="34" charset="0"/>
              </a:rPr>
              <a:t>(the </a:t>
            </a:r>
            <a:r>
              <a:rPr lang="en-US" sz="1000" dirty="0" err="1">
                <a:latin typeface="Arial Narrow" panose="020B0606020202030204" pitchFamily="34" charset="0"/>
              </a:rPr>
              <a:t>Amsterdamse</a:t>
            </a:r>
            <a:r>
              <a:rPr lang="en-US" sz="1000" dirty="0">
                <a:latin typeface="Arial Narrow" panose="020B0606020202030204" pitchFamily="34" charset="0"/>
              </a:rPr>
              <a:t> </a:t>
            </a:r>
            <a:r>
              <a:rPr lang="en-US" sz="1000" dirty="0" err="1">
                <a:latin typeface="Arial Narrow" panose="020B0606020202030204" pitchFamily="34" charset="0"/>
              </a:rPr>
              <a:t>Wisselbank</a:t>
            </a:r>
            <a:r>
              <a:rPr lang="en-US" sz="1000" dirty="0">
                <a:latin typeface="Arial Narrow" panose="020B0606020202030204" pitchFamily="34" charset="0"/>
              </a:rPr>
              <a:t>) was established in 1609 by the City of Amsterdam to</a:t>
            </a:r>
          </a:p>
          <a:p>
            <a:r>
              <a:rPr lang="en-US" sz="1000" dirty="0">
                <a:latin typeface="Arial Narrow" panose="020B0606020202030204" pitchFamily="34" charset="0"/>
              </a:rPr>
              <a:t>facilitate trade. It is often seen as a precursor to central banks. A problem at the time was that currency, </a:t>
            </a:r>
            <a:r>
              <a:rPr lang="en-US" sz="1000" dirty="0" err="1">
                <a:latin typeface="Arial Narrow" panose="020B0606020202030204" pitchFamily="34" charset="0"/>
              </a:rPr>
              <a:t>ie</a:t>
            </a:r>
            <a:r>
              <a:rPr lang="en-US" sz="1000" dirty="0">
                <a:latin typeface="Arial Narrow" panose="020B0606020202030204" pitchFamily="34" charset="0"/>
              </a:rPr>
              <a:t> coins, was</a:t>
            </a:r>
          </a:p>
          <a:p>
            <a:r>
              <a:rPr lang="en-US" sz="1000" dirty="0">
                <a:latin typeface="Arial Narrow" panose="020B0606020202030204" pitchFamily="34" charset="0"/>
              </a:rPr>
              <a:t>being eroded, clipped or otherwise degraded. The bank took deposits of both foreign and local coinage at their real</a:t>
            </a:r>
          </a:p>
          <a:p>
            <a:r>
              <a:rPr lang="en-US" sz="1000" dirty="0">
                <a:latin typeface="Arial Narrow" panose="020B0606020202030204" pitchFamily="34" charset="0"/>
              </a:rPr>
              <a:t>intrinsic value after charging a small coinage and management fee. These deposits were known as bank money. The</a:t>
            </a:r>
          </a:p>
          <a:p>
            <a:r>
              <a:rPr lang="en-US" sz="1000" dirty="0" err="1">
                <a:latin typeface="Arial Narrow" panose="020B0606020202030204" pitchFamily="34" charset="0"/>
              </a:rPr>
              <a:t>Wisselbank</a:t>
            </a:r>
            <a:r>
              <a:rPr lang="en-US" sz="1000" dirty="0">
                <a:latin typeface="Arial Narrow" panose="020B0606020202030204" pitchFamily="34" charset="0"/>
              </a:rPr>
              <a:t> introduced a book-entry system that enabled customers to settle payments with other account holders.</a:t>
            </a:r>
          </a:p>
          <a:p>
            <a:r>
              <a:rPr lang="en-US" sz="1000" dirty="0">
                <a:latin typeface="Arial Narrow" panose="020B0606020202030204" pitchFamily="34" charset="0"/>
              </a:rPr>
              <a:t>The Dutch central bank was established in 1814 and the Bank of Amsterdam was closed in 1820 (Smith (1776), Quinn</a:t>
            </a:r>
          </a:p>
          <a:p>
            <a:r>
              <a:rPr lang="de-DE" sz="1000" dirty="0">
                <a:latin typeface="Arial Narrow" panose="020B0606020202030204" pitchFamily="34" charset="0"/>
              </a:rPr>
              <a:t>and </a:t>
            </a:r>
            <a:r>
              <a:rPr lang="de-DE" sz="1000" dirty="0" err="1">
                <a:latin typeface="Arial Narrow" panose="020B0606020202030204" pitchFamily="34" charset="0"/>
              </a:rPr>
              <a:t>Roberds</a:t>
            </a:r>
            <a:r>
              <a:rPr lang="de-DE" sz="1000" dirty="0">
                <a:latin typeface="Arial Narrow" panose="020B0606020202030204" pitchFamily="34" charset="0"/>
              </a:rPr>
              <a:t> (2014)).</a:t>
            </a:r>
          </a:p>
          <a:p>
            <a:r>
              <a:rPr lang="en-US" sz="1000" dirty="0">
                <a:latin typeface="Arial Narrow" panose="020B0606020202030204" pitchFamily="34" charset="0"/>
              </a:rPr>
              <a:t>The </a:t>
            </a:r>
            <a:r>
              <a:rPr lang="en-US" sz="1000" b="1" dirty="0">
                <a:latin typeface="Arial Narrow" panose="020B0606020202030204" pitchFamily="34" charset="0"/>
              </a:rPr>
              <a:t>1934 series gold certificate </a:t>
            </a:r>
            <a:r>
              <a:rPr lang="en-US" sz="1000" dirty="0">
                <a:latin typeface="Arial Narrow" panose="020B0606020202030204" pitchFamily="34" charset="0"/>
              </a:rPr>
              <a:t>was a $100,000 paper note issued by the US Treasury and used only for official</a:t>
            </a:r>
          </a:p>
          <a:p>
            <a:r>
              <a:rPr lang="en-US" sz="1000" dirty="0">
                <a:latin typeface="Arial Narrow" panose="020B0606020202030204" pitchFamily="34" charset="0"/>
              </a:rPr>
              <a:t>transactions between Federal Reserve Banks. This was the highest US dollar-denominated note ever issued and did</a:t>
            </a:r>
          </a:p>
          <a:p>
            <a:r>
              <a:rPr lang="en-US" sz="1000" dirty="0">
                <a:latin typeface="Arial Narrow" panose="020B0606020202030204" pitchFamily="34" charset="0"/>
              </a:rPr>
              <a:t>not circulate among the general public. It is an example of non-electronic, restricted-use, government-backed, </a:t>
            </a:r>
            <a:r>
              <a:rPr lang="en-US" sz="1000" dirty="0" err="1">
                <a:latin typeface="Arial Narrow" panose="020B0606020202030204" pitchFamily="34" charset="0"/>
              </a:rPr>
              <a:t>peerto</a:t>
            </a:r>
            <a:r>
              <a:rPr lang="en-US" sz="1000" dirty="0">
                <a:latin typeface="Arial Narrow" panose="020B0606020202030204" pitchFamily="34" charset="0"/>
              </a:rPr>
              <a:t>-</a:t>
            </a:r>
          </a:p>
          <a:p>
            <a:r>
              <a:rPr lang="de-DE" sz="1000" dirty="0" err="1">
                <a:latin typeface="Arial Narrow" panose="020B0606020202030204" pitchFamily="34" charset="0"/>
              </a:rPr>
              <a:t>peer</a:t>
            </a:r>
            <a:r>
              <a:rPr lang="de-DE" sz="1000" dirty="0">
                <a:latin typeface="Arial Narrow" panose="020B0606020202030204" pitchFamily="34" charset="0"/>
              </a:rPr>
              <a:t> </a:t>
            </a:r>
            <a:r>
              <a:rPr lang="de-DE" sz="1000" dirty="0" err="1">
                <a:latin typeface="Arial Narrow" panose="020B0606020202030204" pitchFamily="34" charset="0"/>
              </a:rPr>
              <a:t>money</a:t>
            </a:r>
            <a:r>
              <a:rPr lang="de-DE" sz="1000" dirty="0">
                <a:latin typeface="Arial Narrow" panose="020B0606020202030204" pitchFamily="34" charset="0"/>
              </a:rPr>
              <a:t>.</a:t>
            </a:r>
          </a:p>
          <a:p>
            <a:r>
              <a:rPr lang="en-US" sz="1000" dirty="0">
                <a:latin typeface="Arial Narrow" panose="020B0606020202030204" pitchFamily="34" charset="0"/>
              </a:rPr>
              <a:t>Examples of privately issued local currencies include the </a:t>
            </a:r>
            <a:r>
              <a:rPr lang="en-US" sz="1000" b="1" dirty="0">
                <a:latin typeface="Arial Narrow" panose="020B0606020202030204" pitchFamily="34" charset="0"/>
              </a:rPr>
              <a:t>Bristol Pound </a:t>
            </a:r>
            <a:r>
              <a:rPr lang="en-US" sz="1000" dirty="0">
                <a:latin typeface="Arial Narrow" panose="020B0606020202030204" pitchFamily="34" charset="0"/>
              </a:rPr>
              <a:t>and </a:t>
            </a:r>
            <a:r>
              <a:rPr lang="en-US" sz="1000" b="1" dirty="0" err="1">
                <a:latin typeface="Arial Narrow" panose="020B0606020202030204" pitchFamily="34" charset="0"/>
              </a:rPr>
              <a:t>BerkShares</a:t>
            </a:r>
            <a:r>
              <a:rPr lang="en-US" sz="1000" dirty="0">
                <a:latin typeface="Arial Narrow" panose="020B0606020202030204" pitchFamily="34" charset="0"/>
              </a:rPr>
              <a:t>, located in the righthand</a:t>
            </a:r>
          </a:p>
          <a:p>
            <a:r>
              <a:rPr lang="en-US" sz="1000" dirty="0">
                <a:latin typeface="Arial Narrow" panose="020B0606020202030204" pitchFamily="34" charset="0"/>
              </a:rPr>
              <a:t>petal. Stores in Bristol, United Kingdom, give a discount to people using Bristol Pounds, whereas </a:t>
            </a:r>
            <a:r>
              <a:rPr lang="en-US" sz="1000" dirty="0" err="1">
                <a:latin typeface="Arial Narrow" panose="020B0606020202030204" pitchFamily="34" charset="0"/>
              </a:rPr>
              <a:t>BerkShares</a:t>
            </a:r>
            <a:r>
              <a:rPr lang="en-US" sz="1000" dirty="0">
                <a:latin typeface="Arial Narrow" panose="020B0606020202030204" pitchFamily="34" charset="0"/>
              </a:rPr>
              <a:t> are</a:t>
            </a:r>
          </a:p>
          <a:p>
            <a:r>
              <a:rPr lang="en-US" sz="1000" dirty="0">
                <a:latin typeface="Arial Narrow" panose="020B0606020202030204" pitchFamily="34" charset="0"/>
              </a:rPr>
              <a:t>purchased at 95 cents on the dollar and are accepted at retail stores in the Berkshires region of Massachusetts at face</a:t>
            </a:r>
          </a:p>
          <a:p>
            <a:r>
              <a:rPr lang="de-DE" sz="1000" dirty="0" err="1">
                <a:latin typeface="Arial Narrow" panose="020B0606020202030204" pitchFamily="34" charset="0"/>
              </a:rPr>
              <a:t>value</a:t>
            </a:r>
            <a:r>
              <a:rPr lang="de-DE" sz="1000" dirty="0">
                <a:latin typeface="Arial Narrow" panose="020B0606020202030204" pitchFamily="34" charset="0"/>
              </a:rPr>
              <a:t>.</a:t>
            </a:r>
          </a:p>
          <a:p>
            <a:r>
              <a:rPr lang="en-US" sz="1000" b="1" dirty="0">
                <a:latin typeface="Arial Narrow" panose="020B0606020202030204" pitchFamily="34" charset="0"/>
              </a:rPr>
              <a:t>Precious metal coins </a:t>
            </a:r>
            <a:r>
              <a:rPr lang="en-US" sz="1000" dirty="0">
                <a:latin typeface="Arial Narrow" panose="020B0606020202030204" pitchFamily="34" charset="0"/>
              </a:rPr>
              <a:t>are examples of commodity money. They can be used as an input in production or for</a:t>
            </a:r>
          </a:p>
          <a:p>
            <a:r>
              <a:rPr lang="en-US" sz="1000" dirty="0">
                <a:latin typeface="Arial Narrow" panose="020B0606020202030204" pitchFamily="34" charset="0"/>
              </a:rPr>
              <a:t>consumption and also as a medium of exchange. This is in contrast to fiat money, which has no intrinsic use. Although</a:t>
            </a:r>
          </a:p>
          <a:p>
            <a:r>
              <a:rPr lang="en-US" sz="1000" dirty="0">
                <a:latin typeface="Arial Narrow" panose="020B0606020202030204" pitchFamily="34" charset="0"/>
              </a:rPr>
              <a:t>commodity money is largely a thing of the past, it was the predominant medium of exchange for more than two</a:t>
            </a:r>
          </a:p>
          <a:p>
            <a:r>
              <a:rPr lang="de-DE" sz="1000" dirty="0" err="1">
                <a:latin typeface="Arial Narrow" panose="020B0606020202030204" pitchFamily="34" charset="0"/>
              </a:rPr>
              <a:t>millennia</a:t>
            </a:r>
            <a:r>
              <a:rPr lang="de-DE" sz="1000" dirty="0">
                <a:latin typeface="Arial Narrow" panose="020B0606020202030204" pitchFamily="34" charset="0"/>
              </a:rPr>
              <a:t>.</a:t>
            </a:r>
          </a:p>
          <a:p>
            <a:r>
              <a:rPr lang="en-US" sz="1000" b="1" dirty="0">
                <a:latin typeface="Arial Narrow" panose="020B0606020202030204" pitchFamily="34" charset="0"/>
              </a:rPr>
              <a:t>E-gold </a:t>
            </a:r>
            <a:r>
              <a:rPr lang="en-US" sz="1000" dirty="0">
                <a:latin typeface="Arial Narrow" panose="020B0606020202030204" pitchFamily="34" charset="0"/>
              </a:rPr>
              <a:t>account holders used commercial bank money to purchase a share of the holding company’s stock of</a:t>
            </a:r>
          </a:p>
          <a:p>
            <a:r>
              <a:rPr lang="en-US" sz="1000" dirty="0">
                <a:latin typeface="Arial Narrow" panose="020B0606020202030204" pitchFamily="34" charset="0"/>
              </a:rPr>
              <a:t>gold and used mobile phone text messages to transfer quantities of gold to other customers. Payments between</a:t>
            </a:r>
          </a:p>
          <a:p>
            <a:r>
              <a:rPr lang="en-US" sz="1000" dirty="0">
                <a:latin typeface="Arial Narrow" panose="020B0606020202030204" pitchFamily="34" charset="0"/>
              </a:rPr>
              <a:t>e-gold customers were “on-us” transactions that simply involved updating customer accounts. E-gold ultimately failed.</a:t>
            </a:r>
          </a:p>
          <a:p>
            <a:r>
              <a:rPr lang="en-US" sz="1000" dirty="0">
                <a:latin typeface="Arial Narrow" panose="020B0606020202030204" pitchFamily="34" charset="0"/>
              </a:rPr>
              <a:t>But before it shut down in 2009, it had accumulated over 5 million account holders. Many current private mobile</a:t>
            </a:r>
          </a:p>
          <a:p>
            <a:r>
              <a:rPr lang="en-US" sz="1000" dirty="0">
                <a:latin typeface="Arial Narrow" panose="020B0606020202030204" pitchFamily="34" charset="0"/>
              </a:rPr>
              <a:t>payment platforms, such as </a:t>
            </a:r>
            <a:r>
              <a:rPr lang="en-US" sz="1000" b="1" dirty="0">
                <a:latin typeface="Arial Narrow" panose="020B0606020202030204" pitchFamily="34" charset="0"/>
              </a:rPr>
              <a:t>Venmo </a:t>
            </a:r>
            <a:r>
              <a:rPr lang="en-US" sz="1000" dirty="0">
                <a:latin typeface="Arial Narrow" panose="020B0606020202030204" pitchFamily="34" charset="0"/>
              </a:rPr>
              <a:t>(a digital wallet with social media features popular with US college students) and</a:t>
            </a:r>
          </a:p>
          <a:p>
            <a:r>
              <a:rPr lang="en-US" sz="1000" b="1" dirty="0">
                <a:latin typeface="Arial Narrow" panose="020B0606020202030204" pitchFamily="34" charset="0"/>
              </a:rPr>
              <a:t>M-</a:t>
            </a:r>
            <a:r>
              <a:rPr lang="en-US" sz="1000" b="1" dirty="0" err="1">
                <a:latin typeface="Arial Narrow" panose="020B0606020202030204" pitchFamily="34" charset="0"/>
              </a:rPr>
              <a:t>pesa</a:t>
            </a:r>
            <a:r>
              <a:rPr lang="en-US" sz="1000" dirty="0">
                <a:latin typeface="Arial Narrow" panose="020B0606020202030204" pitchFamily="34" charset="0"/>
              </a:rPr>
              <a:t>™ (a popular mobile money platform in Kenya and other East African countries), employ a similar “on-us”</a:t>
            </a:r>
          </a:p>
          <a:p>
            <a:r>
              <a:rPr lang="en-US" sz="1000" dirty="0">
                <a:latin typeface="Arial Narrow" panose="020B0606020202030204" pitchFamily="34" charset="0"/>
              </a:rPr>
              <a:t>model. Users transfer either bank deposits or cash to the operator, who gives them mobile credits. These credits can</a:t>
            </a:r>
          </a:p>
          <a:p>
            <a:r>
              <a:rPr lang="en-US" sz="1000" dirty="0">
                <a:latin typeface="Arial Narrow" panose="020B0606020202030204" pitchFamily="34" charset="0"/>
              </a:rPr>
              <a:t>be transferred between platform participants using their mobile devices or redeemed from the operator for cash or</a:t>
            </a:r>
          </a:p>
          <a:p>
            <a:r>
              <a:rPr lang="en-US" sz="1000" dirty="0">
                <a:latin typeface="Arial Narrow" panose="020B0606020202030204" pitchFamily="34" charset="0"/>
              </a:rPr>
              <a:t>deposits. The daily number of M-</a:t>
            </a:r>
            <a:r>
              <a:rPr lang="en-US" sz="1000" dirty="0" err="1">
                <a:latin typeface="Arial Narrow" panose="020B0606020202030204" pitchFamily="34" charset="0"/>
              </a:rPr>
              <a:t>pesa</a:t>
            </a:r>
            <a:r>
              <a:rPr lang="en-US" sz="1000" dirty="0">
                <a:latin typeface="Arial Narrow" panose="020B0606020202030204" pitchFamily="34" charset="0"/>
              </a:rPr>
              <a:t> transactions dwarfs those conducted using Bitcoin. However, in terms of value,</a:t>
            </a:r>
          </a:p>
          <a:p>
            <a:r>
              <a:rPr lang="en-US" sz="1000" dirty="0">
                <a:latin typeface="Arial Narrow" panose="020B0606020202030204" pitchFamily="34" charset="0"/>
              </a:rPr>
              <a:t>worldwide Bitcoin transfers have recently overtaken those conducted on the M-</a:t>
            </a:r>
            <a:r>
              <a:rPr lang="en-US" sz="1000" dirty="0" err="1">
                <a:latin typeface="Arial Narrow" panose="020B0606020202030204" pitchFamily="34" charset="0"/>
              </a:rPr>
              <a:t>pesa</a:t>
            </a:r>
            <a:r>
              <a:rPr lang="en-US" sz="1000" dirty="0">
                <a:latin typeface="Arial Narrow" panose="020B0606020202030204" pitchFamily="34" charset="0"/>
              </a:rPr>
              <a:t> platform (Graph 1, right-hand</a:t>
            </a:r>
          </a:p>
          <a:p>
            <a:r>
              <a:rPr lang="de-DE" sz="1000" dirty="0" err="1">
                <a:latin typeface="Arial Narrow" panose="020B0606020202030204" pitchFamily="34" charset="0"/>
              </a:rPr>
              <a:t>panel</a:t>
            </a:r>
            <a:r>
              <a:rPr lang="de-DE" sz="1000" dirty="0">
                <a:latin typeface="Arial Narrow" panose="020B0606020202030204" pitchFamily="34" charset="0"/>
              </a:rPr>
              <a:t>).</a:t>
            </a:r>
          </a:p>
        </p:txBody>
      </p:sp>
      <p:sp>
        <p:nvSpPr>
          <p:cNvPr id="4" name="Fußzeilenplatzhalter 3"/>
          <p:cNvSpPr>
            <a:spLocks noGrp="1"/>
          </p:cNvSpPr>
          <p:nvPr>
            <p:ph type="ftr" sz="quarter" idx="4"/>
          </p:nvPr>
        </p:nvSpPr>
        <p:spPr/>
        <p:txBody>
          <a:bodyPr/>
          <a:lstStyle/>
          <a:p>
            <a:pPr>
              <a:defRPr/>
            </a:pPr>
            <a:r>
              <a:rPr lang="en-US"/>
              <a:t>Alfred Eibl</a:t>
            </a:r>
          </a:p>
        </p:txBody>
      </p:sp>
      <p:sp>
        <p:nvSpPr>
          <p:cNvPr id="5" name="Datumsplatzhalter 4"/>
          <p:cNvSpPr>
            <a:spLocks noGrp="1"/>
          </p:cNvSpPr>
          <p:nvPr>
            <p:ph type="dt" idx="1"/>
          </p:nvPr>
        </p:nvSpPr>
        <p:spPr/>
        <p:txBody>
          <a:bodyPr/>
          <a:lstStyle/>
          <a:p>
            <a:pPr>
              <a:defRPr/>
            </a:pPr>
            <a:r>
              <a:rPr lang="de-DE"/>
              <a:t>03.07.2019</a:t>
            </a:r>
            <a:endParaRPr lang="en-US"/>
          </a:p>
        </p:txBody>
      </p:sp>
      <p:sp>
        <p:nvSpPr>
          <p:cNvPr id="6" name="Foliennummernplatzhalter 5"/>
          <p:cNvSpPr>
            <a:spLocks noGrp="1"/>
          </p:cNvSpPr>
          <p:nvPr>
            <p:ph type="sldNum" sz="quarter" idx="5"/>
          </p:nvPr>
        </p:nvSpPr>
        <p:spPr/>
        <p:txBody>
          <a:bodyPr/>
          <a:lstStyle/>
          <a:p>
            <a:pPr>
              <a:defRPr/>
            </a:pPr>
            <a:fld id="{68EEA205-BB13-435E-86DF-B2AFC8E9ABA1}" type="slidenum">
              <a:rPr lang="en-US" smtClean="0"/>
              <a:pPr>
                <a:defRPr/>
              </a:pPr>
              <a:t>53</a:t>
            </a:fld>
            <a:endParaRPr lang="en-US"/>
          </a:p>
        </p:txBody>
      </p:sp>
    </p:spTree>
    <p:extLst>
      <p:ext uri="{BB962C8B-B14F-4D97-AF65-F5344CB8AC3E}">
        <p14:creationId xmlns:p14="http://schemas.microsoft.com/office/powerpoint/2010/main" val="409782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7</a:t>
            </a:fld>
            <a:endParaRPr lang="en-US"/>
          </a:p>
        </p:txBody>
      </p:sp>
    </p:spTree>
    <p:extLst>
      <p:ext uri="{BB962C8B-B14F-4D97-AF65-F5344CB8AC3E}">
        <p14:creationId xmlns:p14="http://schemas.microsoft.com/office/powerpoint/2010/main" val="3703792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8</a:t>
            </a:fld>
            <a:endParaRPr lang="en-US"/>
          </a:p>
        </p:txBody>
      </p:sp>
    </p:spTree>
    <p:extLst>
      <p:ext uri="{BB962C8B-B14F-4D97-AF65-F5344CB8AC3E}">
        <p14:creationId xmlns:p14="http://schemas.microsoft.com/office/powerpoint/2010/main" val="407680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95288" y="5692816"/>
            <a:ext cx="5928892" cy="3807800"/>
          </a:xfrm>
        </p:spPr>
        <p:txBody>
          <a:bodyPr/>
          <a:lstStyle/>
          <a:p>
            <a:r>
              <a:rPr lang="de-DE" sz="1100" dirty="0">
                <a:solidFill>
                  <a:schemeClr val="tx1"/>
                </a:solidFill>
                <a:effectLst/>
                <a:latin typeface="Adobe Caslon Pro" panose="0205050205050A020403" pitchFamily="18" charset="0"/>
                <a:ea typeface="Calibri" panose="020F0502020204030204" pitchFamily="34" charset="0"/>
                <a:cs typeface="Times New Roman" panose="02020603050405020304" pitchFamily="18" charset="0"/>
              </a:rPr>
              <a:t>Die Schuldenlast neigt in einer Agrargesellschaft dazu, bis zu dem Punkt zu wachsen, an dem sie die Zahlungsfähigkeit der Schuldner übersteigt. Dies war die Hauptursache für die wirtschaftliche Polarisierung von der Antike bis zur Neuzeit</a:t>
            </a:r>
            <a:r>
              <a:rPr lang="de-DE" sz="1100" dirty="0">
                <a:solidFill>
                  <a:schemeClr val="tx1"/>
                </a:solidFill>
                <a:latin typeface="Adobe Caslon Pro" panose="0205050205050A020403" pitchFamily="18" charset="0"/>
                <a:ea typeface="Calibri" panose="020F0502020204030204" pitchFamily="34" charset="0"/>
                <a:cs typeface="Times New Roman" panose="02020603050405020304" pitchFamily="18" charset="0"/>
              </a:rPr>
              <a:t>. Das Volumen der Schulden nimmt exponentiell zu, bis es zu einer Krise kommt, weil die Zinssätze höher sind als der landwirtschaftliche Überschuss. </a:t>
            </a:r>
          </a:p>
          <a:p>
            <a:r>
              <a:rPr lang="de-DE" sz="1100" dirty="0">
                <a:solidFill>
                  <a:schemeClr val="tx1"/>
                </a:solidFill>
                <a:latin typeface="Adobe Caslon Pro" panose="0205050205050A020403" pitchFamily="18" charset="0"/>
                <a:ea typeface="Calibri" panose="020F0502020204030204" pitchFamily="34" charset="0"/>
                <a:cs typeface="Times New Roman" panose="02020603050405020304" pitchFamily="18" charset="0"/>
              </a:rPr>
              <a:t>Wenn die Schulden nicht abgeschrieben werden, wachsen sie weiter und werden zu einem Druckmittel für die Gläubiger, um der verschuldeten Wirtschaft insgesamt Land und Einkommen zu entreißen. Das hat zweierlei zur Folge: Land wird durch Sklaven schlecht bebaut: Folge Hungersnot und Bauern verteidigen ihr Land nicht mehr gegen Feinde. Daher Interessensgegensatz: Herrscher – Finanzoligarchie. Wenn die Aristokratie gewinnt geht die Herrschaft unter (Beispiel: Rom).</a:t>
            </a:r>
            <a:endParaRPr lang="de-DE" sz="1100" dirty="0">
              <a:solidFill>
                <a:schemeClr val="tx1"/>
              </a:solidFill>
              <a:effectLst/>
              <a:latin typeface="Adobe Caslon Pro" panose="0205050205050A020403" pitchFamily="18" charset="0"/>
              <a:ea typeface="Calibri" panose="020F0502020204030204" pitchFamily="34" charset="0"/>
              <a:cs typeface="Times New Roman" panose="02020603050405020304" pitchFamily="18" charset="0"/>
            </a:endParaRPr>
          </a:p>
          <a:p>
            <a:r>
              <a:rPr lang="de-DE" sz="1100" dirty="0">
                <a:solidFill>
                  <a:schemeClr val="tx1"/>
                </a:solidFill>
                <a:effectLst/>
                <a:latin typeface="Adobe Caslon Pro" panose="0205050205050A020403" pitchFamily="18" charset="0"/>
                <a:ea typeface="Calibri" panose="020F0502020204030204" pitchFamily="34" charset="0"/>
                <a:cs typeface="Times New Roman" panose="02020603050405020304" pitchFamily="18" charset="0"/>
              </a:rPr>
              <a:t>Aus diesem Grund galten Schuldenerlasse zur Rettung der ländlichen Wirtschaft vor der Zahlungsunfähigkeit von Sumer und Babylonien bis hin zur Bibel als heilig. Indem sie die Schuldner davor bewahrten, in die Knechtschaft einer Finanzoligarchie zu geraten, bewahrten diese Amnestien die Freiheit der Bürger und ihre Rechte auf Grund und Boden zur Existenzsicherung. Diese Akte waren eine Voraussetzung für die Aufrechterhaltung der wirtschaftlichen Stabilität</a:t>
            </a:r>
          </a:p>
          <a:p>
            <a:r>
              <a:rPr lang="de-DE" sz="1100" dirty="0">
                <a:solidFill>
                  <a:schemeClr val="tx1"/>
                </a:solidFill>
                <a:effectLst/>
                <a:latin typeface="Adobe Caslon Pro" panose="0205050205050A020403" pitchFamily="18" charset="0"/>
                <a:ea typeface="Calibri" panose="020F0502020204030204" pitchFamily="34" charset="0"/>
                <a:cs typeface="Times New Roman" panose="02020603050405020304" pitchFamily="18" charset="0"/>
              </a:rPr>
              <a:t>Die irrige aber falsche Erzählung behauptet, dass dieses mosaische Gesetz einem utopischen Idealismus entsprungen ist. Assyriologen haben es jedoch auf eine lange Tradition des königlichen Schuldenerlasses zurückgeführt, die von Sumer im dritten Jahrtausend v. Chr. und Babylonien (2000 bis 1600 v. Chr.) bis ins Assyrien des ersten Jahrtausends reicht</a:t>
            </a:r>
            <a:r>
              <a:rPr lang="de-DE" sz="1100" dirty="0">
                <a:solidFill>
                  <a:schemeClr val="tx1"/>
                </a:solidFill>
                <a:latin typeface="Adobe Caslon Pro" panose="0205050205050A020403" pitchFamily="18" charset="0"/>
                <a:ea typeface="Calibri" panose="020F0502020204030204" pitchFamily="34" charset="0"/>
                <a:cs typeface="Times New Roman" panose="02020603050405020304" pitchFamily="18" charset="0"/>
              </a:rPr>
              <a:t>. . In der Tat war die Ausrufung einer Amnestie zur Wiederherstellung des Gemeinwesens - wie die regelmäßige Rückkehr der Verbannten aus den Zufluchtsstädten, üblich. </a:t>
            </a:r>
            <a:endParaRPr lang="de-DE" sz="1100" dirty="0">
              <a:solidFill>
                <a:schemeClr val="tx1"/>
              </a:solidFill>
              <a:effectLst/>
              <a:latin typeface="Adobe Caslon Pro" panose="0205050205050A020403" pitchFamily="18" charset="0"/>
              <a:ea typeface="Calibri" panose="020F0502020204030204" pitchFamily="34" charset="0"/>
              <a:cs typeface="Times New Roman" panose="02020603050405020304" pitchFamily="18" charset="0"/>
            </a:endParaRPr>
          </a:p>
        </p:txBody>
      </p:sp>
      <p:sp>
        <p:nvSpPr>
          <p:cNvPr id="4" name="Fußzeilenplatzhalter 3"/>
          <p:cNvSpPr>
            <a:spLocks noGrp="1"/>
          </p:cNvSpPr>
          <p:nvPr>
            <p:ph type="ftr" sz="quarter" idx="4"/>
          </p:nvPr>
        </p:nvSpPr>
        <p:spPr/>
        <p:txBody>
          <a:bodyPr/>
          <a:lstStyle/>
          <a:p>
            <a:endParaRPr lang="en-US" dirty="0"/>
          </a:p>
        </p:txBody>
      </p:sp>
      <p:sp>
        <p:nvSpPr>
          <p:cNvPr id="5" name="Datumsplatzhalter 4"/>
          <p:cNvSpPr>
            <a:spLocks noGrp="1"/>
          </p:cNvSpPr>
          <p:nvPr>
            <p:ph type="dt" idx="1"/>
          </p:nvPr>
        </p:nvSpPr>
        <p:spPr/>
        <p:txBody>
          <a:bodyPr/>
          <a:lstStyle/>
          <a:p>
            <a:fld id="{DA6FAC22-DE3B-46C7-9A82-942D5DB6F952}" type="datetime1">
              <a:rPr lang="de-DE" smtClean="0"/>
              <a:t>15.02.2023</a:t>
            </a:fld>
            <a:endParaRPr lang="en-US"/>
          </a:p>
        </p:txBody>
      </p:sp>
      <p:sp>
        <p:nvSpPr>
          <p:cNvPr id="6" name="Foliennummernplatzhalter 5"/>
          <p:cNvSpPr>
            <a:spLocks noGrp="1"/>
          </p:cNvSpPr>
          <p:nvPr>
            <p:ph type="sldNum" sz="quarter" idx="5"/>
          </p:nvPr>
        </p:nvSpPr>
        <p:spPr/>
        <p:txBody>
          <a:bodyPr/>
          <a:lstStyle/>
          <a:p>
            <a:fld id="{1A5E1CB4-6977-43BF-ACA9-CC28B9D6A559}" type="slidenum">
              <a:rPr lang="en-US" smtClean="0"/>
              <a:pPr/>
              <a:t>9</a:t>
            </a:fld>
            <a:endParaRPr lang="en-US"/>
          </a:p>
        </p:txBody>
      </p:sp>
    </p:spTree>
    <p:extLst>
      <p:ext uri="{BB962C8B-B14F-4D97-AF65-F5344CB8AC3E}">
        <p14:creationId xmlns:p14="http://schemas.microsoft.com/office/powerpoint/2010/main" val="240745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96875" y="982663"/>
            <a:ext cx="6003925" cy="4503737"/>
          </a:xfrm>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lIns="88230" tIns="44115" rIns="88230" bIns="44115"/>
          <a:lstStyle/>
          <a:p>
            <a:endParaRPr lang="en-US" dirty="0">
              <a:solidFill>
                <a:srgbClr val="00214A"/>
              </a:solidFill>
            </a:endParaRPr>
          </a:p>
        </p:txBody>
      </p:sp>
      <p:sp>
        <p:nvSpPr>
          <p:cNvPr id="5" name="Fußzeilenplatzhalter 4"/>
          <p:cNvSpPr>
            <a:spLocks noGrp="1"/>
          </p:cNvSpPr>
          <p:nvPr>
            <p:ph type="ftr" sz="quarter" idx="11"/>
          </p:nvPr>
        </p:nvSpPr>
        <p:spPr/>
        <p:txBody>
          <a:bodyPr/>
          <a:lstStyle/>
          <a:p>
            <a:r>
              <a:rPr lang="en-US"/>
              <a:t>Copyright © Infineon Technologies AG 2015. All rights reserved.</a:t>
            </a:r>
            <a:endParaRPr lang="en-US" dirty="0"/>
          </a:p>
        </p:txBody>
      </p:sp>
      <p:sp>
        <p:nvSpPr>
          <p:cNvPr id="6" name="Datumsplatzhalter 5"/>
          <p:cNvSpPr>
            <a:spLocks noGrp="1"/>
          </p:cNvSpPr>
          <p:nvPr>
            <p:ph type="dt" idx="12"/>
          </p:nvPr>
        </p:nvSpPr>
        <p:spPr/>
        <p:txBody>
          <a:bodyPr/>
          <a:lstStyle/>
          <a:p>
            <a:r>
              <a:rPr lang="en-US"/>
              <a:t>set date</a:t>
            </a:r>
          </a:p>
        </p:txBody>
      </p:sp>
      <p:sp>
        <p:nvSpPr>
          <p:cNvPr id="7" name="Foliennummernplatzhalter 6"/>
          <p:cNvSpPr>
            <a:spLocks noGrp="1"/>
          </p:cNvSpPr>
          <p:nvPr>
            <p:ph type="sldNum" sz="quarter" idx="13"/>
          </p:nvPr>
        </p:nvSpPr>
        <p:spPr/>
        <p:txBody>
          <a:bodyPr/>
          <a:lstStyle/>
          <a:p>
            <a:fld id="{1A5E1CB4-6977-43BF-ACA9-CC28B9D6A559}" type="slidenum">
              <a:rPr lang="en-US" smtClean="0"/>
              <a:pPr/>
              <a:t>10</a:t>
            </a:fld>
            <a:endParaRPr lang="en-US"/>
          </a:p>
        </p:txBody>
      </p:sp>
    </p:spTree>
    <p:extLst>
      <p:ext uri="{BB962C8B-B14F-4D97-AF65-F5344CB8AC3E}">
        <p14:creationId xmlns:p14="http://schemas.microsoft.com/office/powerpoint/2010/main" val="517093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ttac_ErsteSeite">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B341474B-D1B1-4C8C-8E53-ED6CD07AA8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250825" y="1268413"/>
            <a:ext cx="7128390" cy="1440000"/>
          </a:xfrm>
        </p:spPr>
        <p:txBody>
          <a:bodyPr rtlCol="0">
            <a:noAutofit/>
          </a:bodyPr>
          <a:lstStyle>
            <a:lvl1pPr algn="l" rtl="0" eaLnBrk="1" fontAlgn="base" hangingPunct="1">
              <a:spcBef>
                <a:spcPct val="0"/>
              </a:spcBef>
              <a:spcAft>
                <a:spcPct val="0"/>
              </a:spcAft>
              <a:buClr>
                <a:schemeClr val="tx1"/>
              </a:buClr>
              <a:buFontTx/>
              <a:buNone/>
              <a:defRPr lang="en-GB" sz="4800" b="0" noProof="0" dirty="0" smtClean="0">
                <a:solidFill>
                  <a:schemeClr val="tx1"/>
                </a:solidFill>
                <a:latin typeface="Verdana" pitchFamily="34" charset="0"/>
                <a:ea typeface="+mj-ea"/>
                <a:cs typeface="+mj-cs"/>
              </a:defRPr>
            </a:lvl1pPr>
          </a:lstStyle>
          <a:p>
            <a:r>
              <a:rPr lang="en-GB" noProof="0" dirty="0" err="1"/>
              <a:t>Titel</a:t>
            </a:r>
            <a:endParaRPr lang="en-GB" dirty="0"/>
          </a:p>
        </p:txBody>
      </p:sp>
      <p:sp>
        <p:nvSpPr>
          <p:cNvPr id="10" name="Subtitle 2"/>
          <p:cNvSpPr>
            <a:spLocks noGrp="1"/>
          </p:cNvSpPr>
          <p:nvPr>
            <p:ph type="subTitle" idx="1"/>
          </p:nvPr>
        </p:nvSpPr>
        <p:spPr>
          <a:xfrm>
            <a:off x="235110" y="2961000"/>
            <a:ext cx="7128390" cy="936000"/>
          </a:xfrm>
          <a:prstGeom prst="rect">
            <a:avLst/>
          </a:prstGeom>
        </p:spPr>
        <p:txBody>
          <a:bodyPr rtlCol="0">
            <a:noAutofit/>
          </a:bodyPr>
          <a:lstStyle>
            <a:lvl1pPr marL="0" indent="0" algn="l">
              <a:spcAft>
                <a:spcPts val="0"/>
              </a:spcAft>
              <a:buNone/>
              <a:defRPr lang="en-GB" sz="2800" baseline="0" noProof="0" dirty="0" smtClean="0">
                <a:solidFill>
                  <a:schemeClr val="tx1"/>
                </a:solidFill>
                <a:latin typeface="Verdana"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de-DE" noProof="0"/>
              <a:t>Master-Untertitelformat bearbeiten</a:t>
            </a:r>
            <a:endParaRPr lang="en-GB" noProof="0" dirty="0"/>
          </a:p>
        </p:txBody>
      </p:sp>
    </p:spTree>
    <p:extLst>
      <p:ext uri="{BB962C8B-B14F-4D97-AF65-F5344CB8AC3E}">
        <p14:creationId xmlns:p14="http://schemas.microsoft.com/office/powerpoint/2010/main" val="16030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IFX_Title Slide">
    <p:spTree>
      <p:nvGrpSpPr>
        <p:cNvPr id="1" name=""/>
        <p:cNvGrpSpPr/>
        <p:nvPr/>
      </p:nvGrpSpPr>
      <p:grpSpPr>
        <a:xfrm>
          <a:off x="0" y="0"/>
          <a:ext cx="0" cy="0"/>
          <a:chOff x="0" y="0"/>
          <a:chExt cx="0" cy="0"/>
        </a:xfrm>
      </p:grpSpPr>
      <p:pic>
        <p:nvPicPr>
          <p:cNvPr id="2" name="Grafik 10">
            <a:extLst>
              <a:ext uri="{FF2B5EF4-FFF2-40B4-BE49-F238E27FC236}">
                <a16:creationId xmlns:a16="http://schemas.microsoft.com/office/drawing/2014/main" id="{48A905FA-CAD0-44EB-B524-31FFD0E7A1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82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attac_ErsteSeit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540D889-F3FA-4AA6-ACDF-6A6F27712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a:spLocks noGrp="1"/>
          </p:cNvSpPr>
          <p:nvPr>
            <p:ph type="ctrTitle"/>
          </p:nvPr>
        </p:nvSpPr>
        <p:spPr>
          <a:xfrm>
            <a:off x="250825" y="1268413"/>
            <a:ext cx="7128390" cy="1440000"/>
          </a:xfrm>
        </p:spPr>
        <p:txBody>
          <a:bodyPr vert="horz" lIns="0" tIns="0" rIns="0" bIns="10800" rtlCol="0" anchor="b" anchorCtr="0">
            <a:noAutofit/>
          </a:bodyPr>
          <a:lstStyle>
            <a:lvl1pPr algn="l" rtl="0" eaLnBrk="1" fontAlgn="base" hangingPunct="1">
              <a:spcBef>
                <a:spcPct val="0"/>
              </a:spcBef>
              <a:spcAft>
                <a:spcPct val="0"/>
              </a:spcAft>
              <a:buClr>
                <a:schemeClr val="tx1"/>
              </a:buClr>
              <a:buFontTx/>
              <a:buNone/>
              <a:defRPr lang="en-GB" sz="4800" b="0" noProof="0" dirty="0" smtClean="0">
                <a:solidFill>
                  <a:schemeClr val="tx1"/>
                </a:solidFill>
                <a:latin typeface="Verdana" pitchFamily="34" charset="0"/>
                <a:ea typeface="+mj-ea"/>
                <a:cs typeface="+mj-cs"/>
              </a:defRPr>
            </a:lvl1pPr>
          </a:lstStyle>
          <a:p>
            <a:r>
              <a:rPr lang="en-GB" noProof="0" dirty="0" err="1"/>
              <a:t>Titel</a:t>
            </a:r>
            <a:endParaRPr lang="en-GB" dirty="0"/>
          </a:p>
        </p:txBody>
      </p:sp>
      <p:sp>
        <p:nvSpPr>
          <p:cNvPr id="10" name="Subtitle 2"/>
          <p:cNvSpPr>
            <a:spLocks noGrp="1"/>
          </p:cNvSpPr>
          <p:nvPr>
            <p:ph type="subTitle" idx="1" hasCustomPrompt="1"/>
          </p:nvPr>
        </p:nvSpPr>
        <p:spPr>
          <a:xfrm>
            <a:off x="235110" y="2961000"/>
            <a:ext cx="7128390" cy="936000"/>
          </a:xfrm>
          <a:prstGeom prst="rect">
            <a:avLst/>
          </a:prstGeom>
        </p:spPr>
        <p:txBody>
          <a:bodyPr vert="horz" wrap="square" lIns="0" tIns="0" rIns="0" bIns="0" rtlCol="0" anchor="t" anchorCtr="0">
            <a:noAutofit/>
          </a:bodyPr>
          <a:lstStyle>
            <a:lvl1pPr marL="0" indent="0" algn="l">
              <a:spcAft>
                <a:spcPts val="0"/>
              </a:spcAft>
              <a:buNone/>
              <a:defRPr lang="en-GB" sz="2800" baseline="0" noProof="0" dirty="0" smtClean="0">
                <a:solidFill>
                  <a:schemeClr val="tx1"/>
                </a:solidFill>
                <a:latin typeface="Verdana"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noProof="0" dirty="0" err="1"/>
              <a:t>Autor</a:t>
            </a:r>
            <a:r>
              <a:rPr lang="en-GB" noProof="0" dirty="0"/>
              <a:t> </a:t>
            </a:r>
            <a:br>
              <a:rPr lang="en-GB" noProof="0" dirty="0"/>
            </a:br>
            <a:r>
              <a:rPr lang="en-GB" noProof="0" dirty="0"/>
              <a:t>Datum</a:t>
            </a:r>
          </a:p>
        </p:txBody>
      </p:sp>
    </p:spTree>
    <p:extLst>
      <p:ext uri="{BB962C8B-B14F-4D97-AF65-F5344CB8AC3E}">
        <p14:creationId xmlns:p14="http://schemas.microsoft.com/office/powerpoint/2010/main" val="2503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ttac-StandardFoli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4" y="1268413"/>
            <a:ext cx="8641655" cy="5113337"/>
          </a:xfrm>
          <a:prstGeom prst="rect">
            <a:avLst/>
          </a:prstGeom>
        </p:spPr>
        <p:txBody>
          <a:bodyPr/>
          <a:lstStyle>
            <a:lvl1pPr marL="360363" indent="-360363">
              <a:spcBef>
                <a:spcPts val="1200"/>
              </a:spcBef>
              <a:spcAft>
                <a:spcPts val="0"/>
              </a:spcAft>
              <a:defRPr sz="2200"/>
            </a:lvl1pPr>
            <a:lvl2pPr marL="630000" indent="-270000">
              <a:spcBef>
                <a:spcPts val="600"/>
              </a:spcBef>
              <a:spcAft>
                <a:spcPts val="0"/>
              </a:spcAft>
              <a:defRPr/>
            </a:lvl2pPr>
            <a:lvl3pPr marL="900000" indent="-270000">
              <a:spcBef>
                <a:spcPts val="600"/>
              </a:spcBef>
              <a:spcAft>
                <a:spcPts val="0"/>
              </a:spcAft>
              <a:defRPr/>
            </a:lvl3pPr>
            <a:lvl4pPr indent="-180000">
              <a:spcBef>
                <a:spcPts val="600"/>
              </a:spcBef>
              <a:spcAft>
                <a:spcPts val="0"/>
              </a:spcAft>
              <a:defRPr/>
            </a:lvl4pPr>
            <a:lvl5pPr marL="1260000" indent="-180000">
              <a:spcBef>
                <a:spcPts val="300"/>
              </a:spcBef>
              <a:spcAft>
                <a:spcPts val="0"/>
              </a:spcAft>
              <a:defRPr/>
            </a:lvl5p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GB" noProof="0" dirty="0"/>
          </a:p>
        </p:txBody>
      </p:sp>
      <p:sp>
        <p:nvSpPr>
          <p:cNvPr id="4" name="Foliennummernplatzhalter 1">
            <a:extLst>
              <a:ext uri="{FF2B5EF4-FFF2-40B4-BE49-F238E27FC236}">
                <a16:creationId xmlns:a16="http://schemas.microsoft.com/office/drawing/2014/main" id="{9C8A2E39-F906-498B-B7D9-42CB8616CD6A}"/>
              </a:ext>
            </a:extLst>
          </p:cNvPr>
          <p:cNvSpPr>
            <a:spLocks noGrp="1"/>
          </p:cNvSpPr>
          <p:nvPr>
            <p:ph type="sldNum" sz="quarter" idx="14"/>
          </p:nvPr>
        </p:nvSpPr>
        <p:spPr>
          <a:xfrm>
            <a:off x="8532813" y="6559550"/>
            <a:ext cx="287337" cy="306388"/>
          </a:xfrm>
        </p:spPr>
        <p:txBody>
          <a:bodyPr/>
          <a:lstStyle>
            <a:lvl1pPr algn="r" fontAlgn="t">
              <a:buClr>
                <a:schemeClr val="accent4"/>
              </a:buClr>
              <a:defRPr sz="1600" b="0">
                <a:solidFill>
                  <a:schemeClr val="bg1"/>
                </a:solidFill>
                <a:latin typeface="Verdana"/>
              </a:defRPr>
            </a:lvl1pPr>
          </a:lstStyle>
          <a:p>
            <a:pPr>
              <a:defRPr/>
            </a:pPr>
            <a:r>
              <a:rPr lang="en-GB"/>
              <a:t> </a:t>
            </a:r>
            <a:fld id="{E57986DC-0440-4DE9-BF80-CBEC8F03B096}" type="slidenum">
              <a:rPr lang="en-GB" smtClean="0"/>
              <a:pPr>
                <a:defRPr/>
              </a:pPr>
              <a:t>‹Nr.›</a:t>
            </a:fld>
            <a:endParaRPr lang="en-GB"/>
          </a:p>
        </p:txBody>
      </p:sp>
      <p:sp>
        <p:nvSpPr>
          <p:cNvPr id="5" name="Datumsplatzhalter 2">
            <a:extLst>
              <a:ext uri="{FF2B5EF4-FFF2-40B4-BE49-F238E27FC236}">
                <a16:creationId xmlns:a16="http://schemas.microsoft.com/office/drawing/2014/main" id="{2F6276A2-6B85-4BEA-8891-39A22E4412EE}"/>
              </a:ext>
            </a:extLst>
          </p:cNvPr>
          <p:cNvSpPr>
            <a:spLocks noGrp="1"/>
          </p:cNvSpPr>
          <p:nvPr>
            <p:ph type="dt" sz="half" idx="15"/>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6" name="Fußzeilenplatzhalter 3">
            <a:extLst>
              <a:ext uri="{FF2B5EF4-FFF2-40B4-BE49-F238E27FC236}">
                <a16:creationId xmlns:a16="http://schemas.microsoft.com/office/drawing/2014/main" id="{06A21746-1A4F-4130-93BD-A3D79A4180D9}"/>
              </a:ext>
            </a:extLst>
          </p:cNvPr>
          <p:cNvSpPr>
            <a:spLocks noGrp="1"/>
          </p:cNvSpPr>
          <p:nvPr>
            <p:ph type="ftr" sz="quarter" idx="16"/>
          </p:nvPr>
        </p:nvSpPr>
        <p:spPr/>
        <p:txBody>
          <a:bodyPr/>
          <a:lstStyle>
            <a:lvl1pPr algn="ctr" fontAlgn="t">
              <a:buClr>
                <a:schemeClr val="accent4"/>
              </a:buClr>
              <a:defRPr sz="800" b="0">
                <a:solidFill>
                  <a:schemeClr val="accent2"/>
                </a:solidFill>
                <a:latin typeface="Verdana"/>
              </a:defRPr>
            </a:lvl1pPr>
          </a:lstStyle>
          <a:p>
            <a:pPr>
              <a:defRPr/>
            </a:pPr>
            <a:r>
              <a:rPr lang="en-GB"/>
              <a:t>Alfred Eibl</a:t>
            </a:r>
          </a:p>
        </p:txBody>
      </p:sp>
    </p:spTree>
    <p:extLst>
      <p:ext uri="{BB962C8B-B14F-4D97-AF65-F5344CB8AC3E}">
        <p14:creationId xmlns:p14="http://schemas.microsoft.com/office/powerpoint/2010/main" val="56083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ttac_2Blöck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5" y="1268413"/>
            <a:ext cx="4248472" cy="5113337"/>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9" name="Content Placeholder 8"/>
          <p:cNvSpPr>
            <a:spLocks noGrp="1"/>
          </p:cNvSpPr>
          <p:nvPr>
            <p:ph sz="quarter" idx="14"/>
          </p:nvPr>
        </p:nvSpPr>
        <p:spPr>
          <a:xfrm>
            <a:off x="4643438" y="1268413"/>
            <a:ext cx="4249042" cy="5113337"/>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5" name="Foliennummernplatzhalter 1">
            <a:extLst>
              <a:ext uri="{FF2B5EF4-FFF2-40B4-BE49-F238E27FC236}">
                <a16:creationId xmlns:a16="http://schemas.microsoft.com/office/drawing/2014/main" id="{4459C6EF-3438-44CE-A19B-B8B39F8B7FA5}"/>
              </a:ext>
            </a:extLst>
          </p:cNvPr>
          <p:cNvSpPr>
            <a:spLocks noGrp="1"/>
          </p:cNvSpPr>
          <p:nvPr>
            <p:ph type="sldNum" sz="quarter" idx="15"/>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9DD13593-8379-4DBF-9F7C-0BC03F26C2E9}" type="slidenum">
              <a:rPr lang="en-GB" smtClean="0"/>
              <a:pPr>
                <a:defRPr/>
              </a:pPr>
              <a:t>‹Nr.›</a:t>
            </a:fld>
            <a:endParaRPr lang="en-GB"/>
          </a:p>
        </p:txBody>
      </p:sp>
      <p:sp>
        <p:nvSpPr>
          <p:cNvPr id="6" name="Datumsplatzhalter 2">
            <a:extLst>
              <a:ext uri="{FF2B5EF4-FFF2-40B4-BE49-F238E27FC236}">
                <a16:creationId xmlns:a16="http://schemas.microsoft.com/office/drawing/2014/main" id="{EB49A33E-9BC6-40C3-AE73-F0BCA7FC8894}"/>
              </a:ext>
            </a:extLst>
          </p:cNvPr>
          <p:cNvSpPr>
            <a:spLocks noGrp="1"/>
          </p:cNvSpPr>
          <p:nvPr>
            <p:ph type="dt" sz="half" idx="16"/>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8" name="Fußzeilenplatzhalter 3">
            <a:extLst>
              <a:ext uri="{FF2B5EF4-FFF2-40B4-BE49-F238E27FC236}">
                <a16:creationId xmlns:a16="http://schemas.microsoft.com/office/drawing/2014/main" id="{B9D6E2DA-FD70-4BBC-8E79-52CAF265B527}"/>
              </a:ext>
            </a:extLst>
          </p:cNvPr>
          <p:cNvSpPr>
            <a:spLocks noGrp="1"/>
          </p:cNvSpPr>
          <p:nvPr>
            <p:ph type="ftr" sz="quarter" idx="17"/>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352515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ttac_4Blöck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5" y="1268412"/>
            <a:ext cx="4248472" cy="231663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9" name="Content Placeholder 8"/>
          <p:cNvSpPr>
            <a:spLocks noGrp="1"/>
          </p:cNvSpPr>
          <p:nvPr>
            <p:ph sz="quarter" idx="14"/>
          </p:nvPr>
        </p:nvSpPr>
        <p:spPr>
          <a:xfrm>
            <a:off x="4643438" y="1268413"/>
            <a:ext cx="4249042" cy="2316630"/>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1" name="Content Placeholder 10"/>
          <p:cNvSpPr>
            <a:spLocks noGrp="1"/>
          </p:cNvSpPr>
          <p:nvPr>
            <p:ph sz="quarter" idx="15"/>
          </p:nvPr>
        </p:nvSpPr>
        <p:spPr>
          <a:xfrm>
            <a:off x="250825" y="3860799"/>
            <a:ext cx="4248472" cy="252095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3" name="Content Placeholder 12"/>
          <p:cNvSpPr>
            <a:spLocks noGrp="1"/>
          </p:cNvSpPr>
          <p:nvPr>
            <p:ph sz="quarter" idx="16"/>
          </p:nvPr>
        </p:nvSpPr>
        <p:spPr>
          <a:xfrm>
            <a:off x="4643438" y="3860800"/>
            <a:ext cx="4249042" cy="2520950"/>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8" name="Foliennummernplatzhalter 1">
            <a:extLst>
              <a:ext uri="{FF2B5EF4-FFF2-40B4-BE49-F238E27FC236}">
                <a16:creationId xmlns:a16="http://schemas.microsoft.com/office/drawing/2014/main" id="{91A93515-B907-4F59-884E-54879276B8BA}"/>
              </a:ext>
            </a:extLst>
          </p:cNvPr>
          <p:cNvSpPr>
            <a:spLocks noGrp="1"/>
          </p:cNvSpPr>
          <p:nvPr>
            <p:ph type="sldNum" sz="quarter" idx="17"/>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2FA15EC8-3117-40D2-89FF-A067A5CFD363}" type="slidenum">
              <a:rPr lang="en-GB" smtClean="0"/>
              <a:pPr>
                <a:defRPr/>
              </a:pPr>
              <a:t>‹Nr.›</a:t>
            </a:fld>
            <a:endParaRPr lang="en-GB"/>
          </a:p>
        </p:txBody>
      </p:sp>
      <p:sp>
        <p:nvSpPr>
          <p:cNvPr id="10" name="Datumsplatzhalter 2">
            <a:extLst>
              <a:ext uri="{FF2B5EF4-FFF2-40B4-BE49-F238E27FC236}">
                <a16:creationId xmlns:a16="http://schemas.microsoft.com/office/drawing/2014/main" id="{41CCC784-FA9E-46D2-A502-964EE1CE5DF3}"/>
              </a:ext>
            </a:extLst>
          </p:cNvPr>
          <p:cNvSpPr>
            <a:spLocks noGrp="1"/>
          </p:cNvSpPr>
          <p:nvPr>
            <p:ph type="dt" sz="half" idx="18"/>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12" name="Fußzeilenplatzhalter 3">
            <a:extLst>
              <a:ext uri="{FF2B5EF4-FFF2-40B4-BE49-F238E27FC236}">
                <a16:creationId xmlns:a16="http://schemas.microsoft.com/office/drawing/2014/main" id="{B7060C15-BD52-49DB-B841-F5A333BEDF7D}"/>
              </a:ext>
            </a:extLst>
          </p:cNvPr>
          <p:cNvSpPr>
            <a:spLocks noGrp="1"/>
          </p:cNvSpPr>
          <p:nvPr>
            <p:ph type="ftr" sz="quarter" idx="19"/>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132593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ttac_1Block&amp;2Blöck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4" y="1268412"/>
            <a:ext cx="8641655" cy="231663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9" name="Content Placeholder 8"/>
          <p:cNvSpPr>
            <a:spLocks noGrp="1"/>
          </p:cNvSpPr>
          <p:nvPr>
            <p:ph sz="quarter" idx="14"/>
          </p:nvPr>
        </p:nvSpPr>
        <p:spPr>
          <a:xfrm>
            <a:off x="250825" y="3860799"/>
            <a:ext cx="4248472" cy="252095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1" name="Content Placeholder 10"/>
          <p:cNvSpPr>
            <a:spLocks noGrp="1"/>
          </p:cNvSpPr>
          <p:nvPr>
            <p:ph sz="quarter" idx="15"/>
          </p:nvPr>
        </p:nvSpPr>
        <p:spPr>
          <a:xfrm>
            <a:off x="4643437" y="3860800"/>
            <a:ext cx="4249041" cy="2520950"/>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Foliennummernplatzhalter 1">
            <a:extLst>
              <a:ext uri="{FF2B5EF4-FFF2-40B4-BE49-F238E27FC236}">
                <a16:creationId xmlns:a16="http://schemas.microsoft.com/office/drawing/2014/main" id="{F637DAD0-FF72-4851-A792-900325280FC2}"/>
              </a:ext>
            </a:extLst>
          </p:cNvPr>
          <p:cNvSpPr>
            <a:spLocks noGrp="1"/>
          </p:cNvSpPr>
          <p:nvPr>
            <p:ph type="sldNum" sz="quarter" idx="16"/>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C214616E-0195-4D1C-B795-02C9CC9E318C}" type="slidenum">
              <a:rPr lang="en-GB" smtClean="0"/>
              <a:pPr>
                <a:defRPr/>
              </a:pPr>
              <a:t>‹Nr.›</a:t>
            </a:fld>
            <a:endParaRPr lang="en-GB"/>
          </a:p>
        </p:txBody>
      </p:sp>
      <p:sp>
        <p:nvSpPr>
          <p:cNvPr id="8" name="Datumsplatzhalter 2">
            <a:extLst>
              <a:ext uri="{FF2B5EF4-FFF2-40B4-BE49-F238E27FC236}">
                <a16:creationId xmlns:a16="http://schemas.microsoft.com/office/drawing/2014/main" id="{EA40584C-2948-4C16-A784-7857EB9635CB}"/>
              </a:ext>
            </a:extLst>
          </p:cNvPr>
          <p:cNvSpPr>
            <a:spLocks noGrp="1"/>
          </p:cNvSpPr>
          <p:nvPr>
            <p:ph type="dt" sz="half" idx="17"/>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10" name="Fußzeilenplatzhalter 3">
            <a:extLst>
              <a:ext uri="{FF2B5EF4-FFF2-40B4-BE49-F238E27FC236}">
                <a16:creationId xmlns:a16="http://schemas.microsoft.com/office/drawing/2014/main" id="{0176A130-ADD6-45AB-B265-DC0150708CC1}"/>
              </a:ext>
            </a:extLst>
          </p:cNvPr>
          <p:cNvSpPr>
            <a:spLocks noGrp="1"/>
          </p:cNvSpPr>
          <p:nvPr>
            <p:ph type="ftr" sz="quarter" idx="18"/>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47579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ttac_1Block&amp;2Blöcke&amp;1Block">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5" y="1268414"/>
            <a:ext cx="8640960" cy="1232666"/>
          </a:xfrm>
          <a:prstGeom prst="rect">
            <a:avLst/>
          </a:prstGeom>
        </p:spPr>
        <p:txBody>
          <a:bodyPr/>
          <a:lstStyle/>
          <a:p>
            <a:pPr lvl="0"/>
            <a:r>
              <a:rPr lang="de-DE" noProof="0"/>
              <a:t>Mastertextformat bearbeiten</a:t>
            </a:r>
          </a:p>
          <a:p>
            <a:pPr lvl="1"/>
            <a:r>
              <a:rPr lang="de-DE" noProof="0"/>
              <a:t>Zweite Ebene</a:t>
            </a:r>
          </a:p>
          <a:p>
            <a:pPr lvl="2"/>
            <a:r>
              <a:rPr lang="de-DE" noProof="0"/>
              <a:t>Dritte Ebene</a:t>
            </a:r>
          </a:p>
        </p:txBody>
      </p:sp>
      <p:sp>
        <p:nvSpPr>
          <p:cNvPr id="9" name="Content Placeholder 8"/>
          <p:cNvSpPr>
            <a:spLocks noGrp="1"/>
          </p:cNvSpPr>
          <p:nvPr>
            <p:ph sz="quarter" idx="14"/>
          </p:nvPr>
        </p:nvSpPr>
        <p:spPr>
          <a:xfrm>
            <a:off x="250825" y="2780930"/>
            <a:ext cx="4248472" cy="1945820"/>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1" name="Content Placeholder 10"/>
          <p:cNvSpPr>
            <a:spLocks noGrp="1"/>
          </p:cNvSpPr>
          <p:nvPr>
            <p:ph sz="quarter" idx="15"/>
          </p:nvPr>
        </p:nvSpPr>
        <p:spPr>
          <a:xfrm>
            <a:off x="4643438" y="2780930"/>
            <a:ext cx="4248472" cy="1945820"/>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3" name="Content Placeholder 12"/>
          <p:cNvSpPr>
            <a:spLocks noGrp="1"/>
          </p:cNvSpPr>
          <p:nvPr>
            <p:ph sz="quarter" idx="16"/>
          </p:nvPr>
        </p:nvSpPr>
        <p:spPr>
          <a:xfrm>
            <a:off x="250825" y="5085185"/>
            <a:ext cx="8640960" cy="1296566"/>
          </a:xfrm>
          <a:prstGeom prst="rect">
            <a:avLst/>
          </a:prstGeom>
        </p:spPr>
        <p:txBody>
          <a:bodyPr/>
          <a:lstStyle/>
          <a:p>
            <a:pPr lvl="0"/>
            <a:r>
              <a:rPr lang="de-DE" noProof="0"/>
              <a:t>Mastertextformat bearbeiten</a:t>
            </a:r>
          </a:p>
          <a:p>
            <a:pPr lvl="1"/>
            <a:r>
              <a:rPr lang="de-DE" noProof="0"/>
              <a:t>Zweite Ebene</a:t>
            </a:r>
          </a:p>
          <a:p>
            <a:pPr lvl="2"/>
            <a:r>
              <a:rPr lang="de-DE" noProof="0"/>
              <a:t>Dritte Ebene</a:t>
            </a:r>
          </a:p>
        </p:txBody>
      </p:sp>
      <p:sp>
        <p:nvSpPr>
          <p:cNvPr id="8" name="Foliennummernplatzhalter 1">
            <a:extLst>
              <a:ext uri="{FF2B5EF4-FFF2-40B4-BE49-F238E27FC236}">
                <a16:creationId xmlns:a16="http://schemas.microsoft.com/office/drawing/2014/main" id="{03F95D9C-9141-4EC2-AE23-12E1BC374EAA}"/>
              </a:ext>
            </a:extLst>
          </p:cNvPr>
          <p:cNvSpPr>
            <a:spLocks noGrp="1"/>
          </p:cNvSpPr>
          <p:nvPr>
            <p:ph type="sldNum" sz="quarter" idx="17"/>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E5422F37-09E1-439E-9966-8BE9404753B9}" type="slidenum">
              <a:rPr lang="en-GB" smtClean="0"/>
              <a:pPr>
                <a:defRPr/>
              </a:pPr>
              <a:t>‹Nr.›</a:t>
            </a:fld>
            <a:endParaRPr lang="en-GB"/>
          </a:p>
        </p:txBody>
      </p:sp>
      <p:sp>
        <p:nvSpPr>
          <p:cNvPr id="10" name="Datumsplatzhalter 2">
            <a:extLst>
              <a:ext uri="{FF2B5EF4-FFF2-40B4-BE49-F238E27FC236}">
                <a16:creationId xmlns:a16="http://schemas.microsoft.com/office/drawing/2014/main" id="{F37DF751-031B-42EB-88BD-3A8ACC966667}"/>
              </a:ext>
            </a:extLst>
          </p:cNvPr>
          <p:cNvSpPr>
            <a:spLocks noGrp="1"/>
          </p:cNvSpPr>
          <p:nvPr>
            <p:ph type="dt" sz="half" idx="18"/>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12" name="Fußzeilenplatzhalter 3">
            <a:extLst>
              <a:ext uri="{FF2B5EF4-FFF2-40B4-BE49-F238E27FC236}">
                <a16:creationId xmlns:a16="http://schemas.microsoft.com/office/drawing/2014/main" id="{CB2A7BDE-1EEC-4F22-88EE-A6AC0E9EEA16}"/>
              </a:ext>
            </a:extLst>
          </p:cNvPr>
          <p:cNvSpPr>
            <a:spLocks noGrp="1"/>
          </p:cNvSpPr>
          <p:nvPr>
            <p:ph type="ftr" sz="quarter" idx="19"/>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173906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ttac-3Blöck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6" y="1268413"/>
            <a:ext cx="2808288" cy="5113337"/>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9" name="Content Placeholder 8"/>
          <p:cNvSpPr>
            <a:spLocks noGrp="1"/>
          </p:cNvSpPr>
          <p:nvPr>
            <p:ph sz="quarter" idx="14"/>
          </p:nvPr>
        </p:nvSpPr>
        <p:spPr>
          <a:xfrm>
            <a:off x="3203576" y="1268413"/>
            <a:ext cx="2736850" cy="5113337"/>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1" name="Content Placeholder 10"/>
          <p:cNvSpPr>
            <a:spLocks noGrp="1"/>
          </p:cNvSpPr>
          <p:nvPr>
            <p:ph sz="quarter" idx="15"/>
          </p:nvPr>
        </p:nvSpPr>
        <p:spPr>
          <a:xfrm>
            <a:off x="6084888" y="1268413"/>
            <a:ext cx="2808312" cy="5113337"/>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Foliennummernplatzhalter 1">
            <a:extLst>
              <a:ext uri="{FF2B5EF4-FFF2-40B4-BE49-F238E27FC236}">
                <a16:creationId xmlns:a16="http://schemas.microsoft.com/office/drawing/2014/main" id="{07B975BD-9C70-4D19-822C-A850E3C22146}"/>
              </a:ext>
            </a:extLst>
          </p:cNvPr>
          <p:cNvSpPr>
            <a:spLocks noGrp="1"/>
          </p:cNvSpPr>
          <p:nvPr>
            <p:ph type="sldNum" sz="quarter" idx="16"/>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EA4A6D75-94D7-44B4-8862-A8A17BD45EE5}" type="slidenum">
              <a:rPr lang="en-GB" smtClean="0"/>
              <a:pPr>
                <a:defRPr/>
              </a:pPr>
              <a:t>‹Nr.›</a:t>
            </a:fld>
            <a:endParaRPr lang="en-GB"/>
          </a:p>
        </p:txBody>
      </p:sp>
      <p:sp>
        <p:nvSpPr>
          <p:cNvPr id="8" name="Datumsplatzhalter 2">
            <a:extLst>
              <a:ext uri="{FF2B5EF4-FFF2-40B4-BE49-F238E27FC236}">
                <a16:creationId xmlns:a16="http://schemas.microsoft.com/office/drawing/2014/main" id="{05CA2996-17DC-46BF-9FE4-919CC138E45A}"/>
              </a:ext>
            </a:extLst>
          </p:cNvPr>
          <p:cNvSpPr>
            <a:spLocks noGrp="1"/>
          </p:cNvSpPr>
          <p:nvPr>
            <p:ph type="dt" sz="half" idx="17"/>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10" name="Fußzeilenplatzhalter 3">
            <a:extLst>
              <a:ext uri="{FF2B5EF4-FFF2-40B4-BE49-F238E27FC236}">
                <a16:creationId xmlns:a16="http://schemas.microsoft.com/office/drawing/2014/main" id="{8A259D00-F603-4DE4-A2A3-BCC53ABA3E66}"/>
              </a:ext>
            </a:extLst>
          </p:cNvPr>
          <p:cNvSpPr>
            <a:spLocks noGrp="1"/>
          </p:cNvSpPr>
          <p:nvPr>
            <p:ph type="ftr" sz="quarter" idx="18"/>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216044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ttac-1Block&amp;3Blöcke">
    <p:spTree>
      <p:nvGrpSpPr>
        <p:cNvPr id="1" name=""/>
        <p:cNvGrpSpPr/>
        <p:nvPr/>
      </p:nvGrpSpPr>
      <p:grpSpPr>
        <a:xfrm>
          <a:off x="0" y="0"/>
          <a:ext cx="0" cy="0"/>
          <a:chOff x="0" y="0"/>
          <a:chExt cx="0" cy="0"/>
        </a:xfrm>
      </p:grpSpPr>
      <p:sp>
        <p:nvSpPr>
          <p:cNvPr id="2" name="Title 1"/>
          <p:cNvSpPr>
            <a:spLocks noGrp="1"/>
          </p:cNvSpPr>
          <p:nvPr>
            <p:ph type="title"/>
          </p:nvPr>
        </p:nvSpPr>
        <p:spPr>
          <a:xfrm>
            <a:off x="251520" y="188720"/>
            <a:ext cx="7223760" cy="720000"/>
          </a:xfrm>
          <a:prstGeom prst="rect">
            <a:avLst/>
          </a:prstGeom>
        </p:spPr>
        <p:txBody>
          <a:bodyPr/>
          <a:lstStyle/>
          <a:p>
            <a:r>
              <a:rPr lang="de-DE"/>
              <a:t>Mastertitelformat bearbeiten</a:t>
            </a:r>
            <a:endParaRPr lang="en-GB" dirty="0"/>
          </a:p>
        </p:txBody>
      </p:sp>
      <p:sp>
        <p:nvSpPr>
          <p:cNvPr id="7" name="Content Placeholder 6"/>
          <p:cNvSpPr>
            <a:spLocks noGrp="1"/>
          </p:cNvSpPr>
          <p:nvPr>
            <p:ph sz="quarter" idx="13"/>
          </p:nvPr>
        </p:nvSpPr>
        <p:spPr>
          <a:xfrm>
            <a:off x="250825" y="1268413"/>
            <a:ext cx="8640960" cy="1368425"/>
          </a:xfrm>
          <a:prstGeom prst="rect">
            <a:avLst/>
          </a:prstGeom>
        </p:spPr>
        <p:txBody>
          <a:bodyPr/>
          <a:lstStyle/>
          <a:p>
            <a:pPr lvl="0"/>
            <a:r>
              <a:rPr lang="de-DE" noProof="0"/>
              <a:t>Mastertextformat bearbeiten</a:t>
            </a:r>
          </a:p>
          <a:p>
            <a:pPr lvl="1"/>
            <a:r>
              <a:rPr lang="de-DE" noProof="0"/>
              <a:t>Zweite Ebene</a:t>
            </a:r>
          </a:p>
          <a:p>
            <a:pPr lvl="2"/>
            <a:r>
              <a:rPr lang="de-DE" noProof="0"/>
              <a:t>Dritte Ebene</a:t>
            </a:r>
          </a:p>
        </p:txBody>
      </p:sp>
      <p:sp>
        <p:nvSpPr>
          <p:cNvPr id="9" name="Content Placeholder 8"/>
          <p:cNvSpPr>
            <a:spLocks noGrp="1"/>
          </p:cNvSpPr>
          <p:nvPr>
            <p:ph sz="quarter" idx="14"/>
          </p:nvPr>
        </p:nvSpPr>
        <p:spPr>
          <a:xfrm>
            <a:off x="250825" y="2781299"/>
            <a:ext cx="2952750" cy="360045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1" name="Content Placeholder 10"/>
          <p:cNvSpPr>
            <a:spLocks noGrp="1"/>
          </p:cNvSpPr>
          <p:nvPr>
            <p:ph sz="quarter" idx="15"/>
          </p:nvPr>
        </p:nvSpPr>
        <p:spPr>
          <a:xfrm>
            <a:off x="3348038" y="2781299"/>
            <a:ext cx="2592387" cy="360045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3" name="Content Placeholder 12"/>
          <p:cNvSpPr>
            <a:spLocks noGrp="1"/>
          </p:cNvSpPr>
          <p:nvPr>
            <p:ph sz="quarter" idx="16"/>
          </p:nvPr>
        </p:nvSpPr>
        <p:spPr>
          <a:xfrm>
            <a:off x="6084888" y="2781299"/>
            <a:ext cx="2808287" cy="3600451"/>
          </a:xfrm>
          <a:prstGeom prst="rect">
            <a:avLst/>
          </a:prstGeo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8" name="Foliennummernplatzhalter 1">
            <a:extLst>
              <a:ext uri="{FF2B5EF4-FFF2-40B4-BE49-F238E27FC236}">
                <a16:creationId xmlns:a16="http://schemas.microsoft.com/office/drawing/2014/main" id="{5116090D-D76D-4177-855E-804C987184BE}"/>
              </a:ext>
            </a:extLst>
          </p:cNvPr>
          <p:cNvSpPr>
            <a:spLocks noGrp="1"/>
          </p:cNvSpPr>
          <p:nvPr>
            <p:ph type="sldNum" sz="quarter" idx="17"/>
          </p:nvPr>
        </p:nvSpPr>
        <p:spPr>
          <a:xfrm>
            <a:off x="8316913" y="6551613"/>
            <a:ext cx="287337" cy="306387"/>
          </a:xfrm>
        </p:spPr>
        <p:txBody>
          <a:bodyPr/>
          <a:lstStyle>
            <a:lvl1pPr algn="r" fontAlgn="t">
              <a:buClr>
                <a:schemeClr val="accent4"/>
              </a:buClr>
              <a:defRPr sz="1600" b="0">
                <a:solidFill>
                  <a:schemeClr val="bg1"/>
                </a:solidFill>
                <a:latin typeface="Verdana"/>
              </a:defRPr>
            </a:lvl1pPr>
          </a:lstStyle>
          <a:p>
            <a:pPr>
              <a:defRPr/>
            </a:pPr>
            <a:r>
              <a:rPr lang="en-GB"/>
              <a:t> </a:t>
            </a:r>
            <a:fld id="{0BD8801B-D49C-4CD1-8BA0-3FEF21514872}" type="slidenum">
              <a:rPr lang="en-GB" smtClean="0"/>
              <a:pPr>
                <a:defRPr/>
              </a:pPr>
              <a:t>‹Nr.›</a:t>
            </a:fld>
            <a:endParaRPr lang="en-GB"/>
          </a:p>
        </p:txBody>
      </p:sp>
      <p:sp>
        <p:nvSpPr>
          <p:cNvPr id="10" name="Datumsplatzhalter 2">
            <a:extLst>
              <a:ext uri="{FF2B5EF4-FFF2-40B4-BE49-F238E27FC236}">
                <a16:creationId xmlns:a16="http://schemas.microsoft.com/office/drawing/2014/main" id="{ED90C3A1-BEA7-471E-8809-E869BBD9E97A}"/>
              </a:ext>
            </a:extLst>
          </p:cNvPr>
          <p:cNvSpPr>
            <a:spLocks noGrp="1"/>
          </p:cNvSpPr>
          <p:nvPr>
            <p:ph type="dt" sz="half" idx="18"/>
          </p:nvPr>
        </p:nvSpPr>
        <p:spPr/>
        <p:txBody>
          <a:bodyPr/>
          <a:lstStyle>
            <a:lvl1pPr algn="l" fontAlgn="t">
              <a:buClr>
                <a:schemeClr val="accent4"/>
              </a:buClr>
              <a:defRPr sz="800" b="0">
                <a:solidFill>
                  <a:schemeClr val="accent2"/>
                </a:solidFill>
                <a:latin typeface="Verdana"/>
              </a:defRPr>
            </a:lvl1pPr>
          </a:lstStyle>
          <a:p>
            <a:pPr>
              <a:defRPr/>
            </a:pPr>
            <a:r>
              <a:rPr lang="de-DE"/>
              <a:t>21.01.2023</a:t>
            </a:r>
            <a:endParaRPr lang="en-GB" dirty="0"/>
          </a:p>
        </p:txBody>
      </p:sp>
      <p:sp>
        <p:nvSpPr>
          <p:cNvPr id="12" name="Fußzeilenplatzhalter 3">
            <a:extLst>
              <a:ext uri="{FF2B5EF4-FFF2-40B4-BE49-F238E27FC236}">
                <a16:creationId xmlns:a16="http://schemas.microsoft.com/office/drawing/2014/main" id="{A18E213E-3856-479E-A8FC-52B7E9C5AF0E}"/>
              </a:ext>
            </a:extLst>
          </p:cNvPr>
          <p:cNvSpPr>
            <a:spLocks noGrp="1"/>
          </p:cNvSpPr>
          <p:nvPr>
            <p:ph type="ftr" sz="quarter" idx="19"/>
          </p:nvPr>
        </p:nvSpPr>
        <p:spPr/>
        <p:txBody>
          <a:bodyPr/>
          <a:lstStyle>
            <a:lvl1pPr algn="ctr" fontAlgn="t">
              <a:buClr>
                <a:schemeClr val="accent4"/>
              </a:buClr>
              <a:defRPr sz="800" b="0">
                <a:solidFill>
                  <a:schemeClr val="accent2"/>
                </a:solidFill>
                <a:latin typeface="Verdana"/>
              </a:defRPr>
            </a:lvl1pPr>
          </a:lstStyle>
          <a:p>
            <a:pPr>
              <a:defRPr/>
            </a:pPr>
            <a:r>
              <a:rPr lang="en-GB"/>
              <a:t>Alfred Eibl</a:t>
            </a:r>
            <a:endParaRPr lang="en-GB" dirty="0"/>
          </a:p>
        </p:txBody>
      </p:sp>
    </p:spTree>
    <p:extLst>
      <p:ext uri="{BB962C8B-B14F-4D97-AF65-F5344CB8AC3E}">
        <p14:creationId xmlns:p14="http://schemas.microsoft.com/office/powerpoint/2010/main" val="3885818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pic>
        <p:nvPicPr>
          <p:cNvPr id="1026" name="Grafik 2">
            <a:extLst>
              <a:ext uri="{FF2B5EF4-FFF2-40B4-BE49-F238E27FC236}">
                <a16:creationId xmlns:a16="http://schemas.microsoft.com/office/drawing/2014/main" id="{8CE8CD9C-1228-42B6-9ABF-18F08F981530}"/>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9525" y="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DA9C8809-009F-4A87-A227-D3BE92EAD245}"/>
              </a:ext>
            </a:extLst>
          </p:cNvPr>
          <p:cNvSpPr>
            <a:spLocks noChangeArrowheads="1"/>
          </p:cNvSpPr>
          <p:nvPr userDrawn="1"/>
        </p:nvSpPr>
        <p:spPr bwMode="auto">
          <a:xfrm>
            <a:off x="-9525" y="6570663"/>
            <a:ext cx="9144000" cy="287337"/>
          </a:xfrm>
          <a:prstGeom prst="rect">
            <a:avLst/>
          </a:prstGeom>
          <a:solidFill>
            <a:srgbClr val="D8D2D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defRPr sz="2400">
                <a:solidFill>
                  <a:schemeClr val="tx1"/>
                </a:solidFill>
                <a:latin typeface="Arial" panose="020B0604020202020204" pitchFamily="34" charset="0"/>
                <a:ea typeface="Verdana" panose="020B0604030504040204" pitchFamily="34" charset="0"/>
                <a:cs typeface="Verdana" panose="020B0604030504040204" pitchFamily="34" charset="0"/>
              </a:defRPr>
            </a:lvl1pPr>
            <a:lvl2pPr marL="742950" indent="-28575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lgn="ctr">
              <a:defRPr/>
            </a:pPr>
            <a:endParaRPr lang="de-DE" altLang="de-DE" sz="1600">
              <a:latin typeface="Verdana" panose="020B0604030504040204" pitchFamily="34" charset="0"/>
            </a:endParaRPr>
          </a:p>
        </p:txBody>
      </p:sp>
      <p:sp>
        <p:nvSpPr>
          <p:cNvPr id="1028" name="Title Placeholder 8">
            <a:extLst>
              <a:ext uri="{FF2B5EF4-FFF2-40B4-BE49-F238E27FC236}">
                <a16:creationId xmlns:a16="http://schemas.microsoft.com/office/drawing/2014/main" id="{B35548F7-BCE7-46BD-9DF9-AF2C3B5C5D45}"/>
              </a:ext>
            </a:extLst>
          </p:cNvPr>
          <p:cNvSpPr>
            <a:spLocks noGrp="1" noChangeArrowheads="1"/>
          </p:cNvSpPr>
          <p:nvPr>
            <p:ph type="title"/>
          </p:nvPr>
        </p:nvSpPr>
        <p:spPr bwMode="auto">
          <a:xfrm>
            <a:off x="250825" y="188913"/>
            <a:ext cx="72247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 numCol="1" anchor="b" anchorCtr="0" compatLnSpc="1">
            <a:prstTxWarp prst="textNoShape">
              <a:avLst/>
            </a:prstTxWarp>
          </a:bodyPr>
          <a:lstStyle/>
          <a:p>
            <a:pPr lvl="0"/>
            <a:r>
              <a:rPr lang="en-GB" altLang="de-DE"/>
              <a:t>Click to edit title</a:t>
            </a:r>
          </a:p>
        </p:txBody>
      </p:sp>
      <p:sp>
        <p:nvSpPr>
          <p:cNvPr id="1029" name="Text Placeholder 14">
            <a:extLst>
              <a:ext uri="{FF2B5EF4-FFF2-40B4-BE49-F238E27FC236}">
                <a16:creationId xmlns:a16="http://schemas.microsoft.com/office/drawing/2014/main" id="{FD3F7140-9D9D-4D86-A117-8F0273C1F8D3}"/>
              </a:ext>
            </a:extLst>
          </p:cNvPr>
          <p:cNvSpPr>
            <a:spLocks noGrp="1" noChangeArrowheads="1"/>
          </p:cNvSpPr>
          <p:nvPr>
            <p:ph type="body" idx="1"/>
          </p:nvPr>
        </p:nvSpPr>
        <p:spPr bwMode="auto">
          <a:xfrm>
            <a:off x="250825" y="1096963"/>
            <a:ext cx="864076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e-DE"/>
              <a:t>Click to edit text</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30" name="Rechteck 3">
            <a:extLst>
              <a:ext uri="{FF2B5EF4-FFF2-40B4-BE49-F238E27FC236}">
                <a16:creationId xmlns:a16="http://schemas.microsoft.com/office/drawing/2014/main" id="{A2A9EA62-C5CC-444E-B251-344607F53072}"/>
              </a:ext>
            </a:extLst>
          </p:cNvPr>
          <p:cNvSpPr>
            <a:spLocks noChangeArrowheads="1"/>
          </p:cNvSpPr>
          <p:nvPr userDrawn="1"/>
        </p:nvSpPr>
        <p:spPr bwMode="auto">
          <a:xfrm>
            <a:off x="8089900" y="6570663"/>
            <a:ext cx="1044575" cy="287337"/>
          </a:xfrm>
          <a:prstGeom prst="rect">
            <a:avLst/>
          </a:prstGeom>
          <a:solidFill>
            <a:srgbClr val="FB8F1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defRPr sz="2400">
                <a:solidFill>
                  <a:schemeClr val="tx1"/>
                </a:solidFill>
                <a:latin typeface="Arial" panose="020B0604020202020204" pitchFamily="34" charset="0"/>
                <a:ea typeface="Verdana" panose="020B0604030504040204" pitchFamily="34" charset="0"/>
                <a:cs typeface="Verdana" panose="020B0604030504040204" pitchFamily="34" charset="0"/>
              </a:defRPr>
            </a:lvl1pPr>
            <a:lvl2pPr marL="742950" indent="-28575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lgn="ctr">
              <a:defRPr/>
            </a:pPr>
            <a:endParaRPr lang="de-DE" altLang="de-DE" sz="1600">
              <a:latin typeface="Verdana" panose="020B0604030504040204" pitchFamily="34" charset="0"/>
            </a:endParaRPr>
          </a:p>
        </p:txBody>
      </p:sp>
      <p:sp>
        <p:nvSpPr>
          <p:cNvPr id="1031" name="Gleichschenkliges Dreieck 4">
            <a:extLst>
              <a:ext uri="{FF2B5EF4-FFF2-40B4-BE49-F238E27FC236}">
                <a16:creationId xmlns:a16="http://schemas.microsoft.com/office/drawing/2014/main" id="{98379350-315C-4DD1-9FC6-D4989A63F358}"/>
              </a:ext>
            </a:extLst>
          </p:cNvPr>
          <p:cNvSpPr>
            <a:spLocks noChangeArrowheads="1"/>
          </p:cNvSpPr>
          <p:nvPr userDrawn="1"/>
        </p:nvSpPr>
        <p:spPr bwMode="auto">
          <a:xfrm>
            <a:off x="7934325" y="6573838"/>
            <a:ext cx="300038" cy="284162"/>
          </a:xfrm>
          <a:prstGeom prst="triangle">
            <a:avLst>
              <a:gd name="adj" fmla="val 50000"/>
            </a:avLst>
          </a:prstGeom>
          <a:solidFill>
            <a:srgbClr val="FB8F1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72000" rIns="72000" bIns="72000" anchor="ctr"/>
          <a:lstStyle>
            <a:lvl1pPr>
              <a:defRPr sz="2400">
                <a:solidFill>
                  <a:schemeClr val="tx1"/>
                </a:solidFill>
                <a:latin typeface="Arial" panose="020B0604020202020204" pitchFamily="34" charset="0"/>
                <a:ea typeface="Verdana" panose="020B0604030504040204" pitchFamily="34" charset="0"/>
                <a:cs typeface="Verdana" panose="020B0604030504040204" pitchFamily="34" charset="0"/>
              </a:defRPr>
            </a:lvl1pPr>
            <a:lvl2pPr marL="742950" indent="-28575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11430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6002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2057400" indent="-228600">
              <a:defRPr sz="24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lgn="ctr">
              <a:defRPr/>
            </a:pPr>
            <a:endParaRPr lang="de-DE" altLang="de-DE" sz="1600">
              <a:latin typeface="Verdana" panose="020B0604030504040204" pitchFamily="34" charset="0"/>
            </a:endParaRPr>
          </a:p>
        </p:txBody>
      </p:sp>
      <p:sp>
        <p:nvSpPr>
          <p:cNvPr id="14" name="Datumsplatzhalter 2">
            <a:extLst>
              <a:ext uri="{FF2B5EF4-FFF2-40B4-BE49-F238E27FC236}">
                <a16:creationId xmlns:a16="http://schemas.microsoft.com/office/drawing/2014/main" id="{2C5D67D1-EC83-49E9-B7B3-BEB2BD8023B9}"/>
              </a:ext>
            </a:extLst>
          </p:cNvPr>
          <p:cNvSpPr>
            <a:spLocks noGrp="1"/>
          </p:cNvSpPr>
          <p:nvPr>
            <p:ph type="dt" sz="half" idx="2"/>
          </p:nvPr>
        </p:nvSpPr>
        <p:spPr>
          <a:xfrm>
            <a:off x="250825" y="6553200"/>
            <a:ext cx="287338" cy="304800"/>
          </a:xfrm>
          <a:prstGeom prst="rect">
            <a:avLst/>
          </a:prstGeom>
        </p:spPr>
        <p:txBody>
          <a:bodyPr vert="horz" wrap="none" lIns="0" tIns="0" rIns="0" bIns="0" rtlCol="0" anchor="ctr" anchorCtr="0">
            <a:noAutofit/>
          </a:bodyPr>
          <a:lstStyle>
            <a:lvl1pPr algn="l" eaLnBrk="1" fontAlgn="t" hangingPunct="1">
              <a:buClr>
                <a:schemeClr val="accent4"/>
              </a:buClr>
              <a:defRPr sz="800" b="0">
                <a:solidFill>
                  <a:schemeClr val="accent2"/>
                </a:solidFill>
                <a:latin typeface="Verdana"/>
                <a:ea typeface="+mn-ea"/>
                <a:cs typeface="+mn-cs"/>
              </a:defRPr>
            </a:lvl1pPr>
          </a:lstStyle>
          <a:p>
            <a:pPr>
              <a:defRPr/>
            </a:pPr>
            <a:r>
              <a:rPr lang="de-DE"/>
              <a:t>21.01.2023</a:t>
            </a:r>
            <a:endParaRPr lang="en-GB" dirty="0"/>
          </a:p>
        </p:txBody>
      </p:sp>
      <p:sp>
        <p:nvSpPr>
          <p:cNvPr id="16" name="Fußzeilenplatzhalter 3">
            <a:extLst>
              <a:ext uri="{FF2B5EF4-FFF2-40B4-BE49-F238E27FC236}">
                <a16:creationId xmlns:a16="http://schemas.microsoft.com/office/drawing/2014/main" id="{DACE4694-1F59-4859-981B-D3D876BA8C3A}"/>
              </a:ext>
            </a:extLst>
          </p:cNvPr>
          <p:cNvSpPr>
            <a:spLocks noGrp="1"/>
          </p:cNvSpPr>
          <p:nvPr>
            <p:ph type="ftr" sz="quarter" idx="3"/>
          </p:nvPr>
        </p:nvSpPr>
        <p:spPr>
          <a:xfrm>
            <a:off x="4284663" y="6553200"/>
            <a:ext cx="574675" cy="304800"/>
          </a:xfrm>
          <a:prstGeom prst="rect">
            <a:avLst/>
          </a:prstGeom>
        </p:spPr>
        <p:txBody>
          <a:bodyPr vert="horz" wrap="none" lIns="0" tIns="0" rIns="0" bIns="0" rtlCol="0" anchor="ctr" anchorCtr="0">
            <a:noAutofit/>
          </a:bodyPr>
          <a:lstStyle>
            <a:lvl1pPr algn="ctr" eaLnBrk="1" fontAlgn="t" hangingPunct="1">
              <a:buClr>
                <a:schemeClr val="accent4"/>
              </a:buClr>
              <a:defRPr sz="800" b="0">
                <a:solidFill>
                  <a:schemeClr val="accent2"/>
                </a:solidFill>
                <a:latin typeface="Verdana"/>
                <a:ea typeface="+mn-ea"/>
                <a:cs typeface="+mn-cs"/>
              </a:defRPr>
            </a:lvl1pPr>
          </a:lstStyle>
          <a:p>
            <a:pPr>
              <a:defRPr/>
            </a:pPr>
            <a:r>
              <a:rPr lang="en-GB"/>
              <a:t>Alfred Eibl</a:t>
            </a:r>
          </a:p>
        </p:txBody>
      </p:sp>
      <p:sp>
        <p:nvSpPr>
          <p:cNvPr id="21" name="Foliennummernplatzhalter 1">
            <a:extLst>
              <a:ext uri="{FF2B5EF4-FFF2-40B4-BE49-F238E27FC236}">
                <a16:creationId xmlns:a16="http://schemas.microsoft.com/office/drawing/2014/main" id="{9F02467A-2296-4620-AF15-E0D639A2A74C}"/>
              </a:ext>
            </a:extLst>
          </p:cNvPr>
          <p:cNvSpPr>
            <a:spLocks noGrp="1"/>
          </p:cNvSpPr>
          <p:nvPr>
            <p:ph type="sldNum" sz="quarter" idx="4"/>
          </p:nvPr>
        </p:nvSpPr>
        <p:spPr>
          <a:xfrm>
            <a:off x="8539163" y="6551613"/>
            <a:ext cx="287337" cy="306387"/>
          </a:xfrm>
          <a:prstGeom prst="rect">
            <a:avLst/>
          </a:prstGeom>
        </p:spPr>
        <p:txBody>
          <a:bodyPr vert="horz" wrap="none" lIns="0" tIns="0" rIns="0" bIns="0" rtlCol="0" anchor="ctr" anchorCtr="0">
            <a:noAutofit/>
          </a:bodyPr>
          <a:lstStyle>
            <a:lvl1pPr algn="r" eaLnBrk="1" fontAlgn="t" hangingPunct="1">
              <a:buClr>
                <a:schemeClr val="accent4"/>
              </a:buClr>
              <a:defRPr sz="1600" b="0">
                <a:solidFill>
                  <a:schemeClr val="bg1"/>
                </a:solidFill>
                <a:latin typeface="Verdana"/>
                <a:ea typeface="+mn-ea"/>
                <a:cs typeface="+mn-cs"/>
              </a:defRPr>
            </a:lvl1pPr>
          </a:lstStyle>
          <a:p>
            <a:pPr>
              <a:defRPr/>
            </a:pPr>
            <a:r>
              <a:rPr lang="en-GB"/>
              <a:t> </a:t>
            </a:r>
            <a:fld id="{08F3B7DF-D565-467D-82B2-634042D59BAA}" type="slidenum">
              <a:rPr lang="en-GB" smtClean="0"/>
              <a:pPr>
                <a:defRPr/>
              </a:pPr>
              <a:t>‹Nr.›</a:t>
            </a:fld>
            <a:endParaRPr lang="en-GB"/>
          </a:p>
        </p:txBody>
      </p:sp>
      <p:pic>
        <p:nvPicPr>
          <p:cNvPr id="4" name="Grafik 3">
            <a:extLst>
              <a:ext uri="{FF2B5EF4-FFF2-40B4-BE49-F238E27FC236}">
                <a16:creationId xmlns:a16="http://schemas.microsoft.com/office/drawing/2014/main" id="{1F10EC01-09C9-4E99-A633-9A97E70CA36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96336" y="260648"/>
            <a:ext cx="1430892" cy="505021"/>
          </a:xfrm>
          <a:prstGeom prst="rect">
            <a:avLst/>
          </a:prstGeom>
        </p:spPr>
      </p:pic>
    </p:spTree>
  </p:cSld>
  <p:clrMap bg1="lt1" tx1="dk1" bg2="lt2" tx2="dk2" accent1="accent1" accent2="accent2" accent3="accent3" accent4="accent4" accent5="accent5" accent6="accent6" hlink="hlink" folHlink="folHlink"/>
  <p:sldLayoutIdLst>
    <p:sldLayoutId id="2147483930" r:id="rId1"/>
    <p:sldLayoutId id="214748394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hf hdr="0"/>
  <p:txStyles>
    <p:titleStyle>
      <a:lvl1pPr algn="l" rtl="0" eaLnBrk="0" fontAlgn="base" hangingPunct="0">
        <a:spcBef>
          <a:spcPct val="0"/>
        </a:spcBef>
        <a:spcAft>
          <a:spcPct val="0"/>
        </a:spcAft>
        <a:buClr>
          <a:schemeClr val="tx1"/>
        </a:buClr>
        <a:defRPr sz="2400">
          <a:solidFill>
            <a:schemeClr val="tx1"/>
          </a:solidFill>
          <a:latin typeface="+mj-lt"/>
          <a:ea typeface="Verdana" panose="020B0604030504040204" pitchFamily="34" charset="0"/>
          <a:cs typeface="+mj-cs"/>
        </a:defRPr>
      </a:lvl1pPr>
      <a:lvl2pPr algn="l" rtl="0" eaLnBrk="0" fontAlgn="base" hangingPunct="0">
        <a:spcBef>
          <a:spcPct val="0"/>
        </a:spcBef>
        <a:spcAft>
          <a:spcPct val="0"/>
        </a:spcAft>
        <a:buClr>
          <a:schemeClr val="tx1"/>
        </a:buCl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l" rtl="0" eaLnBrk="0" fontAlgn="base" hangingPunct="0">
        <a:spcBef>
          <a:spcPct val="0"/>
        </a:spcBef>
        <a:spcAft>
          <a:spcPct val="0"/>
        </a:spcAft>
        <a:buClr>
          <a:schemeClr val="tx1"/>
        </a:buCl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lgn="l" rtl="0" eaLnBrk="0" fontAlgn="base" hangingPunct="0">
        <a:spcBef>
          <a:spcPct val="0"/>
        </a:spcBef>
        <a:spcAft>
          <a:spcPct val="0"/>
        </a:spcAft>
        <a:buClr>
          <a:schemeClr val="tx1"/>
        </a:buCl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lgn="l" rtl="0" eaLnBrk="0" fontAlgn="base" hangingPunct="0">
        <a:spcBef>
          <a:spcPct val="0"/>
        </a:spcBef>
        <a:spcAft>
          <a:spcPct val="0"/>
        </a:spcAft>
        <a:buClr>
          <a:schemeClr val="tx1"/>
        </a:buCl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87338" indent="-287338" algn="l" rtl="0" eaLnBrk="0" fontAlgn="base" hangingPunct="0">
        <a:spcBef>
          <a:spcPct val="0"/>
        </a:spcBef>
        <a:spcAft>
          <a:spcPts val="1200"/>
        </a:spcAft>
        <a:buClr>
          <a:srgbClr val="FF4F4F"/>
        </a:buClr>
        <a:buSzPct val="100000"/>
        <a:buFont typeface="Webdings" panose="05030102010509060703" pitchFamily="18" charset="2"/>
        <a:buChar char=""/>
        <a:defRPr sz="2000">
          <a:solidFill>
            <a:schemeClr val="tx1"/>
          </a:solidFill>
          <a:latin typeface="Verdana" pitchFamily="34" charset="0"/>
          <a:ea typeface="Verdana" panose="020B0604030504040204" pitchFamily="34" charset="0"/>
          <a:cs typeface="+mn-cs"/>
        </a:defRPr>
      </a:lvl1pPr>
      <a:lvl2pPr marL="630238" indent="-342900" algn="l" rtl="0" eaLnBrk="0" fontAlgn="base" hangingPunct="0">
        <a:spcBef>
          <a:spcPct val="0"/>
        </a:spcBef>
        <a:spcAft>
          <a:spcPts val="900"/>
        </a:spcAft>
        <a:buClr>
          <a:srgbClr val="FF4F4F"/>
        </a:buClr>
        <a:buSzPct val="150000"/>
        <a:buFont typeface="Arial" panose="020B0604020202020204" pitchFamily="34" charset="0"/>
        <a:buChar char="›"/>
        <a:defRPr sz="2000">
          <a:solidFill>
            <a:schemeClr val="tx1"/>
          </a:solidFill>
          <a:latin typeface="Verdana" pitchFamily="34" charset="0"/>
          <a:ea typeface="Verdana" panose="020B0604030504040204" pitchFamily="34" charset="0"/>
          <a:cs typeface="Verdana" panose="020B0604030504040204" pitchFamily="34" charset="0"/>
        </a:defRPr>
      </a:lvl2pPr>
      <a:lvl3pPr marL="863600" indent="-287338" algn="l" rtl="0" eaLnBrk="0" fontAlgn="base" hangingPunct="0">
        <a:spcBef>
          <a:spcPct val="0"/>
        </a:spcBef>
        <a:spcAft>
          <a:spcPts val="600"/>
        </a:spcAft>
        <a:buClr>
          <a:srgbClr val="FF4F4F"/>
        </a:buClr>
        <a:buSzPct val="100000"/>
        <a:buFont typeface="Verdana" panose="020B0604030504040204" pitchFamily="34" charset="0"/>
        <a:buChar char="−"/>
        <a:defRPr>
          <a:solidFill>
            <a:schemeClr val="tx1"/>
          </a:solidFill>
          <a:latin typeface="Verdana" pitchFamily="34" charset="0"/>
          <a:ea typeface="Verdana" panose="020B0604030504040204" pitchFamily="34" charset="0"/>
          <a:cs typeface="Verdana" panose="020B0604030504040204" pitchFamily="34" charset="0"/>
        </a:defRPr>
      </a:lvl3pPr>
      <a:lvl4pPr marL="1079500" indent="-215900" algn="l" rtl="0" eaLnBrk="0" fontAlgn="base" hangingPunct="0">
        <a:spcBef>
          <a:spcPct val="0"/>
        </a:spcBef>
        <a:spcAft>
          <a:spcPts val="300"/>
        </a:spcAft>
        <a:buClr>
          <a:srgbClr val="FF4F4F"/>
        </a:buClr>
        <a:buSzPct val="100000"/>
        <a:buFont typeface="Verdana" panose="020B0604030504040204" pitchFamily="34" charset="0"/>
        <a:buChar char="–"/>
        <a:defRPr sz="1600">
          <a:solidFill>
            <a:schemeClr val="tx1"/>
          </a:solidFill>
          <a:latin typeface="Verdana" pitchFamily="34" charset="0"/>
          <a:ea typeface="Verdana" panose="020B0604030504040204" pitchFamily="34" charset="0"/>
          <a:cs typeface="Verdana" panose="020B0604030504040204" pitchFamily="34" charset="0"/>
        </a:defRPr>
      </a:lvl4pPr>
      <a:lvl5pPr marL="1295400" indent="-215900" algn="l" rtl="0" eaLnBrk="0" fontAlgn="base" hangingPunct="0">
        <a:spcBef>
          <a:spcPct val="0"/>
        </a:spcBef>
        <a:spcAft>
          <a:spcPts val="300"/>
        </a:spcAft>
        <a:buClr>
          <a:srgbClr val="FF4F4F"/>
        </a:buClr>
        <a:buSzPct val="100000"/>
        <a:buFont typeface="Verdana" panose="020B0604030504040204" pitchFamily="34" charset="0"/>
        <a:buChar char="‒"/>
        <a:defRPr sz="1400">
          <a:solidFill>
            <a:schemeClr val="tx1"/>
          </a:solidFill>
          <a:latin typeface="Verdana" pitchFamily="34" charset="0"/>
          <a:ea typeface="Verdana" panose="020B0604030504040204" pitchFamily="34" charset="0"/>
          <a:cs typeface="Verdana" panose="020B0604030504040204" pitchFamily="34" charset="0"/>
        </a:defRPr>
      </a:lvl5pPr>
      <a:lvl6pPr marL="1296000" indent="-216000" algn="l" rtl="0" eaLnBrk="1" fontAlgn="base" hangingPunct="1">
        <a:spcBef>
          <a:spcPts val="0"/>
        </a:spcBef>
        <a:spcAft>
          <a:spcPts val="300"/>
        </a:spcAft>
        <a:buClr>
          <a:schemeClr val="accent1"/>
        </a:buClr>
        <a:buFont typeface="Verdana" pitchFamily="34" charset="0"/>
        <a:buNone/>
        <a:defRPr sz="1400" baseline="0">
          <a:solidFill>
            <a:schemeClr val="tx1"/>
          </a:solidFill>
          <a:latin typeface="Verdana" pitchFamily="34" charset="0"/>
        </a:defRPr>
      </a:lvl6pPr>
      <a:lvl7pPr marL="2514600" indent="-228600" algn="l" rtl="0" eaLnBrk="1" fontAlgn="base" hangingPunct="1">
        <a:spcBef>
          <a:spcPct val="25000"/>
        </a:spcBef>
        <a:spcAft>
          <a:spcPct val="0"/>
        </a:spcAft>
        <a:buClr>
          <a:schemeClr val="tx1"/>
        </a:buClr>
        <a:buChar char="–"/>
        <a:defRPr sz="2000">
          <a:solidFill>
            <a:srgbClr val="666666"/>
          </a:solidFill>
          <a:latin typeface="+mn-lt"/>
        </a:defRPr>
      </a:lvl7pPr>
      <a:lvl8pPr marL="2971800" indent="-228600" algn="l" rtl="0" eaLnBrk="1" fontAlgn="base" hangingPunct="1">
        <a:spcBef>
          <a:spcPct val="25000"/>
        </a:spcBef>
        <a:spcAft>
          <a:spcPct val="0"/>
        </a:spcAft>
        <a:buClr>
          <a:schemeClr val="tx1"/>
        </a:buClr>
        <a:buChar char="–"/>
        <a:defRPr sz="2000">
          <a:solidFill>
            <a:srgbClr val="666666"/>
          </a:solidFill>
          <a:latin typeface="+mn-lt"/>
        </a:defRPr>
      </a:lvl8pPr>
      <a:lvl9pPr marL="3429000" indent="-228600" algn="l" rtl="0" eaLnBrk="1" fontAlgn="base" hangingPunct="1">
        <a:spcBef>
          <a:spcPct val="25000"/>
        </a:spcBef>
        <a:spcAft>
          <a:spcPct val="0"/>
        </a:spcAft>
        <a:buClr>
          <a:schemeClr val="tx1"/>
        </a:buClr>
        <a:buChar char="–"/>
        <a:defRPr sz="2000">
          <a:solidFill>
            <a:srgbClr val="666666"/>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A0C30AF-033F-480D-8FC5-EE1DD7680E26}"/>
              </a:ext>
            </a:extLst>
          </p:cNvPr>
          <p:cNvSpPr/>
          <p:nvPr userDrawn="1"/>
        </p:nvSpPr>
        <p:spPr bwMode="auto">
          <a:xfrm>
            <a:off x="-10228" y="6569968"/>
            <a:ext cx="9144000" cy="288032"/>
          </a:xfrm>
          <a:prstGeom prst="rect">
            <a:avLst/>
          </a:prstGeom>
          <a:solidFill>
            <a:srgbClr val="D8D2D2"/>
          </a:solidFill>
          <a:ln w="9525">
            <a:noFill/>
            <a:miter lim="800000"/>
            <a:headEnd/>
            <a:tailEnd/>
          </a:ln>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Verdana"/>
              <a:ea typeface="Verdana" pitchFamily="34" charset="0"/>
              <a:cs typeface="Verdana" pitchFamily="34" charset="0"/>
            </a:endParaRPr>
          </a:p>
        </p:txBody>
      </p:sp>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6"/>
            <a:ext cx="9144000" cy="908304"/>
          </a:xfrm>
          <a:prstGeom prst="rect">
            <a:avLst/>
          </a:prstGeom>
        </p:spPr>
      </p:pic>
      <p:sp>
        <p:nvSpPr>
          <p:cNvPr id="12" name="Title Placeholder 8"/>
          <p:cNvSpPr>
            <a:spLocks noGrp="1"/>
          </p:cNvSpPr>
          <p:nvPr>
            <p:ph type="title"/>
          </p:nvPr>
        </p:nvSpPr>
        <p:spPr>
          <a:xfrm>
            <a:off x="251520" y="188720"/>
            <a:ext cx="7223760" cy="720000"/>
          </a:xfrm>
          <a:prstGeom prst="rect">
            <a:avLst/>
          </a:prstGeom>
        </p:spPr>
        <p:txBody>
          <a:bodyPr vert="horz" lIns="0" tIns="0" rIns="0" bIns="10800" rtlCol="0" anchor="b" anchorCtr="0">
            <a:noAutofit/>
          </a:bodyPr>
          <a:lstStyle/>
          <a:p>
            <a:r>
              <a:rPr lang="en-GB" noProof="0" dirty="0"/>
              <a:t>Click to edit title</a:t>
            </a:r>
          </a:p>
        </p:txBody>
      </p:sp>
      <p:sp>
        <p:nvSpPr>
          <p:cNvPr id="23" name="Text Placeholder 14"/>
          <p:cNvSpPr>
            <a:spLocks noGrp="1"/>
          </p:cNvSpPr>
          <p:nvPr>
            <p:ph type="body" idx="1"/>
          </p:nvPr>
        </p:nvSpPr>
        <p:spPr>
          <a:xfrm>
            <a:off x="250824" y="1268413"/>
            <a:ext cx="8640763" cy="5113337"/>
          </a:xfrm>
          <a:prstGeom prst="rect">
            <a:avLst/>
          </a:prstGeom>
        </p:spPr>
        <p:txBody>
          <a:bodyPr vert="horz" lIns="0" tIns="0" rIns="0" bIns="0" rtlCol="0">
            <a:normAutofit/>
          </a:body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Rechteck 3">
            <a:extLst>
              <a:ext uri="{FF2B5EF4-FFF2-40B4-BE49-F238E27FC236}">
                <a16:creationId xmlns:a16="http://schemas.microsoft.com/office/drawing/2014/main" id="{BDAB3E24-C0EA-48E1-8ABB-D405CE4064BF}"/>
              </a:ext>
            </a:extLst>
          </p:cNvPr>
          <p:cNvSpPr/>
          <p:nvPr userDrawn="1"/>
        </p:nvSpPr>
        <p:spPr bwMode="auto">
          <a:xfrm>
            <a:off x="8090164" y="6569968"/>
            <a:ext cx="1043608" cy="288032"/>
          </a:xfrm>
          <a:prstGeom prst="rect">
            <a:avLst/>
          </a:prstGeom>
          <a:solidFill>
            <a:srgbClr val="FB8F19"/>
          </a:solidFill>
          <a:ln w="9525">
            <a:noFill/>
            <a:miter lim="800000"/>
            <a:headEnd/>
            <a:tailEnd/>
          </a:ln>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Verdana"/>
              <a:ea typeface="Verdana" pitchFamily="34" charset="0"/>
              <a:cs typeface="Verdana" pitchFamily="34" charset="0"/>
            </a:endParaRPr>
          </a:p>
        </p:txBody>
      </p:sp>
      <p:sp>
        <p:nvSpPr>
          <p:cNvPr id="5" name="Gleichschenkliges Dreieck 4">
            <a:extLst>
              <a:ext uri="{FF2B5EF4-FFF2-40B4-BE49-F238E27FC236}">
                <a16:creationId xmlns:a16="http://schemas.microsoft.com/office/drawing/2014/main" id="{A41210FA-8BF5-4D35-8D6D-8CA47B718584}"/>
              </a:ext>
            </a:extLst>
          </p:cNvPr>
          <p:cNvSpPr/>
          <p:nvPr userDrawn="1"/>
        </p:nvSpPr>
        <p:spPr bwMode="auto">
          <a:xfrm>
            <a:off x="7935025" y="6573602"/>
            <a:ext cx="299512" cy="284398"/>
          </a:xfrm>
          <a:prstGeom prst="triangle">
            <a:avLst/>
          </a:prstGeom>
          <a:solidFill>
            <a:srgbClr val="FB8F19"/>
          </a:solidFill>
          <a:ln w="9525">
            <a:noFill/>
            <a:miter lim="800000"/>
            <a:headEnd/>
            <a:tailEnd/>
          </a:ln>
        </p:spPr>
        <p:txBody>
          <a:bodyPr wrap="square" lIns="72000" tIns="72000" rIns="72000" b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Verdana"/>
              <a:ea typeface="Verdana" pitchFamily="34" charset="0"/>
              <a:cs typeface="Verdana" pitchFamily="34" charset="0"/>
            </a:endParaRPr>
          </a:p>
        </p:txBody>
      </p:sp>
      <p:sp>
        <p:nvSpPr>
          <p:cNvPr id="14" name="Datumsplatzhalter 2"/>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lvl1pPr algn="l" fontAlgn="t">
              <a:buClr>
                <a:schemeClr val="accent4"/>
              </a:buClr>
              <a:defRPr sz="800" b="0">
                <a:solidFill>
                  <a:schemeClr val="accent2"/>
                </a:solidFill>
                <a:latin typeface="Verdana"/>
              </a:defRPr>
            </a:lvl1pPr>
          </a:lstStyle>
          <a:p>
            <a:pPr marL="0" marR="0" lvl="0" indent="0" algn="l" defTabSz="914400" rtl="0" eaLnBrk="1" fontAlgn="t" latinLnBrk="0" hangingPunct="1">
              <a:lnSpc>
                <a:spcPct val="100000"/>
              </a:lnSpc>
              <a:spcBef>
                <a:spcPct val="0"/>
              </a:spcBef>
              <a:spcAft>
                <a:spcPct val="0"/>
              </a:spcAft>
              <a:buClr>
                <a:srgbClr val="AEC067"/>
              </a:buClr>
              <a:buSzTx/>
              <a:buFontTx/>
              <a:buNone/>
              <a:tabLst/>
              <a:defRPr/>
            </a:pPr>
            <a:r>
              <a:rPr kumimoji="0" lang="de-DE" sz="800" b="0" i="0" u="none" strike="noStrike" kern="1200" cap="none" spc="0" normalizeH="0" baseline="0" noProof="0">
                <a:ln>
                  <a:noFill/>
                </a:ln>
                <a:solidFill>
                  <a:srgbClr val="928285"/>
                </a:solidFill>
                <a:effectLst/>
                <a:uLnTx/>
                <a:uFillTx/>
                <a:latin typeface="Verdana"/>
                <a:ea typeface="+mn-ea"/>
              </a:rPr>
              <a:t>21.01.2023</a:t>
            </a:r>
            <a:endParaRPr kumimoji="0" lang="en-GB" sz="800" b="0" i="0" u="none" strike="noStrike" kern="1200" cap="none" spc="0" normalizeH="0" baseline="0" noProof="0" dirty="0">
              <a:ln>
                <a:noFill/>
              </a:ln>
              <a:solidFill>
                <a:srgbClr val="928285"/>
              </a:solidFill>
              <a:effectLst/>
              <a:uLnTx/>
              <a:uFillTx/>
              <a:latin typeface="Verdana"/>
              <a:ea typeface="+mn-ea"/>
            </a:endParaRPr>
          </a:p>
        </p:txBody>
      </p:sp>
      <p:sp>
        <p:nvSpPr>
          <p:cNvPr id="16" name="Fußzeilenplatzhalter 3"/>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lvl1pPr algn="ctr" fontAlgn="t">
              <a:buClr>
                <a:schemeClr val="accent4"/>
              </a:buClr>
              <a:defRPr sz="800" b="0">
                <a:solidFill>
                  <a:schemeClr val="accent2"/>
                </a:solidFill>
                <a:latin typeface="Verdana"/>
              </a:defRPr>
            </a:lvl1pPr>
          </a:lstStyle>
          <a:p>
            <a:pPr marL="0" marR="0" lvl="0" indent="0" algn="ctr" defTabSz="914400" rtl="0" eaLnBrk="1" fontAlgn="t" latinLnBrk="0" hangingPunct="1">
              <a:lnSpc>
                <a:spcPct val="100000"/>
              </a:lnSpc>
              <a:spcBef>
                <a:spcPct val="0"/>
              </a:spcBef>
              <a:spcAft>
                <a:spcPct val="0"/>
              </a:spcAft>
              <a:buClr>
                <a:srgbClr val="AEC067"/>
              </a:buClr>
              <a:buSzTx/>
              <a:buFontTx/>
              <a:buNone/>
              <a:tabLst/>
              <a:defRPr/>
            </a:pPr>
            <a:r>
              <a:rPr kumimoji="0" lang="en-GB" sz="800" b="0" i="0" u="none" strike="noStrike" kern="1200" cap="none" spc="0" normalizeH="0" baseline="0" noProof="0">
                <a:ln>
                  <a:noFill/>
                </a:ln>
                <a:solidFill>
                  <a:srgbClr val="928285"/>
                </a:solidFill>
                <a:effectLst/>
                <a:uLnTx/>
                <a:uFillTx/>
                <a:latin typeface="Verdana"/>
                <a:ea typeface="+mn-ea"/>
              </a:rPr>
              <a:t>Alfred Eibl</a:t>
            </a:r>
            <a:endParaRPr kumimoji="0" lang="en-GB" sz="800" b="0" i="0" u="none" strike="noStrike" kern="1200" cap="none" spc="0" normalizeH="0" baseline="0" noProof="0" dirty="0">
              <a:ln>
                <a:noFill/>
              </a:ln>
              <a:solidFill>
                <a:srgbClr val="928285"/>
              </a:solidFill>
              <a:effectLst/>
              <a:uLnTx/>
              <a:uFillTx/>
              <a:latin typeface="Verdana"/>
              <a:ea typeface="+mn-ea"/>
            </a:endParaRPr>
          </a:p>
        </p:txBody>
      </p:sp>
      <p:sp>
        <p:nvSpPr>
          <p:cNvPr id="21" name="Foliennummernplatzhalter 1"/>
          <p:cNvSpPr>
            <a:spLocks noGrp="1"/>
          </p:cNvSpPr>
          <p:nvPr>
            <p:ph type="sldNum" sz="quarter" idx="4"/>
          </p:nvPr>
        </p:nvSpPr>
        <p:spPr>
          <a:xfrm>
            <a:off x="8538945" y="6551308"/>
            <a:ext cx="288036" cy="306692"/>
          </a:xfrm>
          <a:prstGeom prst="rect">
            <a:avLst/>
          </a:prstGeom>
        </p:spPr>
        <p:txBody>
          <a:bodyPr vert="horz" wrap="none" lIns="0" tIns="0" rIns="0" bIns="0" rtlCol="0" anchor="ctr" anchorCtr="0">
            <a:noAutofit/>
          </a:bodyPr>
          <a:lstStyle>
            <a:lvl1pPr algn="r" fontAlgn="t">
              <a:buClr>
                <a:schemeClr val="accent4"/>
              </a:buClr>
              <a:defRPr sz="1600" b="0">
                <a:solidFill>
                  <a:schemeClr val="bg1"/>
                </a:solidFill>
                <a:latin typeface="Verdana"/>
              </a:defRPr>
            </a:lvl1pPr>
          </a:lstStyle>
          <a:p>
            <a:pPr marL="0" marR="0" lvl="0" indent="0" algn="r" defTabSz="914400" rtl="0" eaLnBrk="1" fontAlgn="t" latinLnBrk="0" hangingPunct="1">
              <a:lnSpc>
                <a:spcPct val="100000"/>
              </a:lnSpc>
              <a:spcBef>
                <a:spcPct val="0"/>
              </a:spcBef>
              <a:spcAft>
                <a:spcPct val="0"/>
              </a:spcAft>
              <a:buClr>
                <a:srgbClr val="AEC067"/>
              </a:buClr>
              <a:buSzTx/>
              <a:buFontTx/>
              <a:buNone/>
              <a:tabLst/>
              <a:defRPr/>
            </a:pPr>
            <a:r>
              <a:rPr kumimoji="0" lang="en-GB" sz="1600" b="0" i="0" u="none" strike="noStrike" kern="1200" cap="none" spc="0" normalizeH="0" baseline="0" noProof="0" dirty="0">
                <a:ln>
                  <a:noFill/>
                </a:ln>
                <a:solidFill>
                  <a:srgbClr val="FFFFFF"/>
                </a:solidFill>
                <a:effectLst/>
                <a:uLnTx/>
                <a:uFillTx/>
                <a:latin typeface="Verdana"/>
                <a:ea typeface="+mn-ea"/>
              </a:rPr>
              <a:t> </a:t>
            </a:r>
            <a:fld id="{DC8B3668-E1AB-4560-B66B-CD4643A23BF9}" type="slidenum">
              <a:rPr kumimoji="0" lang="en-GB" sz="1600" b="0" i="0" u="none" strike="noStrike" kern="1200" cap="none" spc="0" normalizeH="0" baseline="0" noProof="0" smtClean="0">
                <a:ln>
                  <a:noFill/>
                </a:ln>
                <a:solidFill>
                  <a:srgbClr val="FFFFFF"/>
                </a:solidFill>
                <a:effectLst/>
                <a:uLnTx/>
                <a:uFillTx/>
                <a:latin typeface="Verdana"/>
                <a:ea typeface="+mn-ea"/>
              </a:rPr>
              <a:pPr marL="0" marR="0" lvl="0" indent="0" algn="r" defTabSz="914400" rtl="0" eaLnBrk="1" fontAlgn="t" latinLnBrk="0" hangingPunct="1">
                <a:lnSpc>
                  <a:spcPct val="100000"/>
                </a:lnSpc>
                <a:spcBef>
                  <a:spcPct val="0"/>
                </a:spcBef>
                <a:spcAft>
                  <a:spcPct val="0"/>
                </a:spcAft>
                <a:buClr>
                  <a:srgbClr val="AEC067"/>
                </a:buClr>
                <a:buSzTx/>
                <a:buFontTx/>
                <a:buNone/>
                <a:tabLst/>
                <a:defRPr/>
              </a:pPr>
              <a:t>‹Nr.›</a:t>
            </a:fld>
            <a:endParaRPr kumimoji="0" lang="en-GB" sz="1600" b="0" i="0" u="none" strike="noStrike" kern="1200" cap="none" spc="0" normalizeH="0" baseline="0" noProof="0" dirty="0">
              <a:ln>
                <a:noFill/>
              </a:ln>
              <a:solidFill>
                <a:srgbClr val="FFFFFF"/>
              </a:solidFill>
              <a:effectLst/>
              <a:uLnTx/>
              <a:uFillTx/>
              <a:latin typeface="Verdana"/>
              <a:ea typeface="+mn-ea"/>
            </a:endParaRPr>
          </a:p>
        </p:txBody>
      </p:sp>
    </p:spTree>
    <p:extLst>
      <p:ext uri="{BB962C8B-B14F-4D97-AF65-F5344CB8AC3E}">
        <p14:creationId xmlns:p14="http://schemas.microsoft.com/office/powerpoint/2010/main" val="3247312166"/>
      </p:ext>
    </p:extLst>
  </p:cSld>
  <p:clrMap bg1="lt1" tx1="dk1" bg2="lt2" tx2="dk2" accent1="accent1" accent2="accent2" accent3="accent3" accent4="accent4" accent5="accent5" accent6="accent6" hlink="hlink" folHlink="folHlink"/>
  <p:hf hdr="0"/>
  <p:txStyles>
    <p:titleStyle>
      <a:lvl1pPr algn="l" rtl="0" eaLnBrk="1" fontAlgn="base" hangingPunct="1">
        <a:spcBef>
          <a:spcPct val="0"/>
        </a:spcBef>
        <a:spcAft>
          <a:spcPct val="0"/>
        </a:spcAft>
        <a:buClr>
          <a:schemeClr val="tx1"/>
        </a:buClr>
        <a:buFontTx/>
        <a:buNone/>
        <a:defRPr sz="2400" b="0">
          <a:solidFill>
            <a:schemeClr val="tx1"/>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88000" indent="-288000" algn="l" rtl="0" eaLnBrk="1" fontAlgn="base" hangingPunct="1">
        <a:spcBef>
          <a:spcPts val="0"/>
        </a:spcBef>
        <a:spcAft>
          <a:spcPts val="1200"/>
        </a:spcAft>
        <a:buClr>
          <a:srgbClr val="FF4F4F"/>
        </a:buClr>
        <a:buSzPct val="100000"/>
        <a:buFont typeface="Webdings" panose="05030102010509060703" pitchFamily="18" charset="2"/>
        <a:buChar char=""/>
        <a:defRPr sz="2000" baseline="0">
          <a:solidFill>
            <a:schemeClr val="tx1"/>
          </a:solidFill>
          <a:latin typeface="Verdana" pitchFamily="34" charset="0"/>
          <a:ea typeface="+mn-ea"/>
          <a:cs typeface="+mn-cs"/>
        </a:defRPr>
      </a:lvl1pPr>
      <a:lvl2pPr marL="630900" indent="-342900" algn="l" rtl="0" eaLnBrk="1" fontAlgn="base" hangingPunct="1">
        <a:spcBef>
          <a:spcPts val="0"/>
        </a:spcBef>
        <a:spcAft>
          <a:spcPts val="900"/>
        </a:spcAft>
        <a:buClr>
          <a:srgbClr val="FF4F4F"/>
        </a:buClr>
        <a:buSzPct val="150000"/>
        <a:buFont typeface="Arial" panose="020B0604020202020204" pitchFamily="34" charset="0"/>
        <a:buChar char="›"/>
        <a:defRPr sz="2000">
          <a:solidFill>
            <a:schemeClr val="tx1"/>
          </a:solidFill>
          <a:latin typeface="Verdana" pitchFamily="34" charset="0"/>
        </a:defRPr>
      </a:lvl2pPr>
      <a:lvl3pPr marL="864000" indent="-288000" algn="l" rtl="0" eaLnBrk="1" fontAlgn="base" hangingPunct="1">
        <a:spcBef>
          <a:spcPts val="0"/>
        </a:spcBef>
        <a:spcAft>
          <a:spcPts val="600"/>
        </a:spcAft>
        <a:buClr>
          <a:srgbClr val="FF4F4F"/>
        </a:buClr>
        <a:buSzPct val="100000"/>
        <a:buFont typeface="Verdana" panose="020B0604030504040204" pitchFamily="34" charset="0"/>
        <a:buChar char="−"/>
        <a:defRPr sz="1800" baseline="0">
          <a:solidFill>
            <a:schemeClr val="tx1"/>
          </a:solidFill>
          <a:latin typeface="Verdana" pitchFamily="34" charset="0"/>
        </a:defRPr>
      </a:lvl3pPr>
      <a:lvl4pPr marL="1080000" indent="-216000" algn="l" rtl="0" eaLnBrk="1" fontAlgn="base" hangingPunct="1">
        <a:spcBef>
          <a:spcPts val="0"/>
        </a:spcBef>
        <a:spcAft>
          <a:spcPts val="300"/>
        </a:spcAft>
        <a:buClr>
          <a:srgbClr val="FF4F4F"/>
        </a:buClr>
        <a:buSzPct val="100000"/>
        <a:buFont typeface="Verdana" panose="020B0604030504040204" pitchFamily="34" charset="0"/>
        <a:buChar char="–"/>
        <a:defRPr sz="1600" baseline="0">
          <a:solidFill>
            <a:schemeClr val="tx1"/>
          </a:solidFill>
          <a:latin typeface="Verdana" pitchFamily="34" charset="0"/>
        </a:defRPr>
      </a:lvl4pPr>
      <a:lvl5pPr marL="1296000" indent="-216000" algn="l" rtl="0" eaLnBrk="1" fontAlgn="base" hangingPunct="1">
        <a:spcBef>
          <a:spcPts val="0"/>
        </a:spcBef>
        <a:spcAft>
          <a:spcPts val="300"/>
        </a:spcAft>
        <a:buClr>
          <a:srgbClr val="FF4F4F"/>
        </a:buClr>
        <a:buSzPct val="100000"/>
        <a:buFont typeface="Verdana" panose="020B0604030504040204" pitchFamily="34" charset="0"/>
        <a:buChar char="‒"/>
        <a:defRPr sz="1400" baseline="0">
          <a:solidFill>
            <a:schemeClr val="tx1"/>
          </a:solidFill>
          <a:latin typeface="Verdana" pitchFamily="34" charset="0"/>
        </a:defRPr>
      </a:lvl5pPr>
      <a:lvl6pPr marL="1296000" indent="-216000" algn="l" rtl="0" eaLnBrk="1" fontAlgn="base" hangingPunct="1">
        <a:spcBef>
          <a:spcPts val="0"/>
        </a:spcBef>
        <a:spcAft>
          <a:spcPts val="300"/>
        </a:spcAft>
        <a:buClr>
          <a:schemeClr val="accent1"/>
        </a:buClr>
        <a:buFont typeface="Verdana" pitchFamily="34" charset="0"/>
        <a:buNone/>
        <a:defRPr sz="1400" baseline="0">
          <a:solidFill>
            <a:schemeClr val="tx1"/>
          </a:solidFill>
          <a:latin typeface="Verdana" pitchFamily="34" charset="0"/>
        </a:defRPr>
      </a:lvl6pPr>
      <a:lvl7pPr marL="2514600" indent="-228600" algn="l" rtl="0" eaLnBrk="1" fontAlgn="base" hangingPunct="1">
        <a:spcBef>
          <a:spcPct val="25000"/>
        </a:spcBef>
        <a:spcAft>
          <a:spcPct val="0"/>
        </a:spcAft>
        <a:buClr>
          <a:schemeClr val="tx1"/>
        </a:buClr>
        <a:buChar char="–"/>
        <a:defRPr sz="2000">
          <a:solidFill>
            <a:srgbClr val="666666"/>
          </a:solidFill>
          <a:latin typeface="+mn-lt"/>
        </a:defRPr>
      </a:lvl7pPr>
      <a:lvl8pPr marL="2971800" indent="-228600" algn="l" rtl="0" eaLnBrk="1" fontAlgn="base" hangingPunct="1">
        <a:spcBef>
          <a:spcPct val="25000"/>
        </a:spcBef>
        <a:spcAft>
          <a:spcPct val="0"/>
        </a:spcAft>
        <a:buClr>
          <a:schemeClr val="tx1"/>
        </a:buClr>
        <a:buChar char="–"/>
        <a:defRPr sz="2000">
          <a:solidFill>
            <a:srgbClr val="666666"/>
          </a:solidFill>
          <a:latin typeface="+mn-lt"/>
        </a:defRPr>
      </a:lvl8pPr>
      <a:lvl9pPr marL="3429000" indent="-228600" algn="l" rtl="0" eaLnBrk="1" fontAlgn="base" hangingPunct="1">
        <a:spcBef>
          <a:spcPct val="25000"/>
        </a:spcBef>
        <a:spcAft>
          <a:spcPct val="0"/>
        </a:spcAft>
        <a:buClr>
          <a:schemeClr val="tx1"/>
        </a:buClr>
        <a:buChar char="–"/>
        <a:defRPr sz="2000">
          <a:solidFill>
            <a:srgbClr val="666666"/>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bis.org/publ/bisbull66.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innovationsblog.dzbank.de/2017/01/16/die-verschiedenen-zahlverfahren-von-wechat/"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b2bpay.co/de/pix-payment-brazil" TargetMode="External"/><Relationship Id="rId4" Type="http://schemas.openxmlformats.org/officeDocument/2006/relationships/hyperlink" Target="https://schleeh.de/2018/11/04/bezahlen-mit-dem-smartphone-mobile-payment-mit-wechat-pay-in-china/"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venturebeat.com/security/web3-crypto-fraud/"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A6340-07AA-4F70-89CE-E17CC883AC02}"/>
              </a:ext>
            </a:extLst>
          </p:cNvPr>
          <p:cNvSpPr>
            <a:spLocks noGrp="1"/>
          </p:cNvSpPr>
          <p:nvPr>
            <p:ph type="ctrTitle"/>
          </p:nvPr>
        </p:nvSpPr>
        <p:spPr>
          <a:xfrm>
            <a:off x="323528" y="1764315"/>
            <a:ext cx="6193383" cy="1440000"/>
          </a:xfrm>
        </p:spPr>
        <p:txBody>
          <a:bodyPr/>
          <a:lstStyle/>
          <a:p>
            <a:r>
              <a:rPr lang="de-DE" b="1" dirty="0"/>
              <a:t>Kryptogeld</a:t>
            </a:r>
            <a:endParaRPr lang="de-DE" dirty="0"/>
          </a:p>
        </p:txBody>
      </p:sp>
      <p:sp>
        <p:nvSpPr>
          <p:cNvPr id="4" name="Untertitel 4">
            <a:extLst>
              <a:ext uri="{FF2B5EF4-FFF2-40B4-BE49-F238E27FC236}">
                <a16:creationId xmlns:a16="http://schemas.microsoft.com/office/drawing/2014/main" id="{E94F05F1-D745-4859-BD64-AF187BCF073E}"/>
              </a:ext>
            </a:extLst>
          </p:cNvPr>
          <p:cNvSpPr>
            <a:spLocks noGrp="1" noChangeArrowheads="1"/>
          </p:cNvSpPr>
          <p:nvPr>
            <p:ph type="subTitle" idx="1"/>
          </p:nvPr>
        </p:nvSpPr>
        <p:spPr>
          <a:xfrm>
            <a:off x="323528" y="3645024"/>
            <a:ext cx="5129138" cy="936625"/>
          </a:xfrm>
        </p:spPr>
        <p:txBody>
          <a:bodyPr/>
          <a:lstStyle/>
          <a:p>
            <a:pPr eaLnBrk="1" hangingPunct="1">
              <a:spcAft>
                <a:spcPct val="0"/>
              </a:spcAft>
            </a:pPr>
            <a:r>
              <a:rPr altLang="de-DE" dirty="0">
                <a:ea typeface="Verdana" panose="020B0604030504040204" pitchFamily="34" charset="0"/>
              </a:rPr>
              <a:t>Alfred Eibl</a:t>
            </a:r>
            <a:br>
              <a:rPr altLang="de-DE" dirty="0">
                <a:ea typeface="Verdana" panose="020B0604030504040204" pitchFamily="34" charset="0"/>
              </a:rPr>
            </a:br>
            <a:r>
              <a:rPr lang="de-DE" altLang="de-DE" dirty="0">
                <a:ea typeface="Verdana" panose="020B0604030504040204" pitchFamily="34" charset="0"/>
              </a:rPr>
              <a:t>21</a:t>
            </a:r>
            <a:r>
              <a:rPr altLang="de-DE" dirty="0">
                <a:ea typeface="Verdana" panose="020B0604030504040204" pitchFamily="34" charset="0"/>
              </a:rPr>
              <a:t>. Jan.</a:t>
            </a:r>
            <a:r>
              <a:rPr lang="de-DE" altLang="de-DE" dirty="0">
                <a:ea typeface="Verdana" panose="020B0604030504040204" pitchFamily="34" charset="0"/>
              </a:rPr>
              <a:t> </a:t>
            </a:r>
            <a:r>
              <a:rPr altLang="de-DE" dirty="0">
                <a:ea typeface="Verdana" panose="020B0604030504040204" pitchFamily="34" charset="0"/>
              </a:rPr>
              <a:t>2023</a:t>
            </a:r>
          </a:p>
        </p:txBody>
      </p:sp>
    </p:spTree>
    <p:extLst>
      <p:ext uri="{BB962C8B-B14F-4D97-AF65-F5344CB8AC3E}">
        <p14:creationId xmlns:p14="http://schemas.microsoft.com/office/powerpoint/2010/main" val="374227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ea typeface="DejaVu Sans" pitchFamily="2"/>
                <a:cs typeface="DejaVu Sans" pitchFamily="2"/>
              </a:rPr>
              <a:t>Bisherige Geldformen</a:t>
            </a:r>
            <a:endParaRPr lang="de-DE" dirty="0"/>
          </a:p>
        </p:txBody>
      </p:sp>
      <p:sp>
        <p:nvSpPr>
          <p:cNvPr id="3" name="Inhaltsplatzhalter 2"/>
          <p:cNvSpPr>
            <a:spLocks noGrp="1"/>
          </p:cNvSpPr>
          <p:nvPr>
            <p:ph sz="quarter" idx="13"/>
          </p:nvPr>
        </p:nvSpPr>
        <p:spPr>
          <a:xfrm>
            <a:off x="611560" y="1124744"/>
            <a:ext cx="8280919" cy="5257007"/>
          </a:xfrm>
        </p:spPr>
        <p:txBody>
          <a:bodyPr>
            <a:normAutofit fontScale="92500" lnSpcReduction="20000"/>
          </a:bodyPr>
          <a:lstStyle/>
          <a:p>
            <a:pPr>
              <a:lnSpc>
                <a:spcPct val="110000"/>
              </a:lnSpc>
              <a:spcBef>
                <a:spcPts val="600"/>
              </a:spcBef>
              <a:tabLst>
                <a:tab pos="2332038" algn="l"/>
                <a:tab pos="5938838" algn="r"/>
              </a:tabLst>
            </a:pPr>
            <a:r>
              <a:rPr lang="de-DE" dirty="0">
                <a:ea typeface="DejaVu Sans" pitchFamily="2"/>
                <a:cs typeface="DejaVu Sans" pitchFamily="2"/>
              </a:rPr>
              <a:t>Metallgeld:	Geldtoken (Münze) = Vermögen, begrenzt</a:t>
            </a:r>
          </a:p>
          <a:p>
            <a:pPr>
              <a:lnSpc>
                <a:spcPct val="110000"/>
              </a:lnSpc>
              <a:spcBef>
                <a:spcPts val="600"/>
              </a:spcBef>
              <a:tabLst>
                <a:tab pos="2332038" algn="l"/>
                <a:tab pos="5938838" algn="r"/>
              </a:tabLst>
            </a:pPr>
            <a:r>
              <a:rPr lang="de-DE" dirty="0">
                <a:ea typeface="DejaVu Sans" pitchFamily="2"/>
                <a:cs typeface="DejaVu Sans" pitchFamily="2"/>
              </a:rPr>
              <a:t>Kreditgeld:	Geldtoken (Banknote) ist kein Vermögen, </a:t>
            </a:r>
            <a:br>
              <a:rPr lang="de-DE" dirty="0">
                <a:ea typeface="DejaVu Sans" pitchFamily="2"/>
                <a:cs typeface="DejaVu Sans" pitchFamily="2"/>
              </a:rPr>
            </a:br>
            <a:r>
              <a:rPr lang="de-DE" dirty="0">
                <a:ea typeface="DejaVu Sans" pitchFamily="2"/>
                <a:cs typeface="DejaVu Sans" pitchFamily="2"/>
              </a:rPr>
              <a:t>	sondern Anspruch auf Vermögen</a:t>
            </a:r>
            <a:br>
              <a:rPr lang="de-DE" dirty="0">
                <a:ea typeface="DejaVu Sans" pitchFamily="2"/>
                <a:cs typeface="DejaVu Sans" pitchFamily="2"/>
              </a:rPr>
            </a:br>
            <a:r>
              <a:rPr lang="de-DE" dirty="0">
                <a:ea typeface="DejaVu Sans" pitchFamily="2"/>
                <a:cs typeface="DejaVu Sans" pitchFamily="2"/>
              </a:rPr>
              <a:t>	(Voraussetzung: Stabiles Rechtssystem)</a:t>
            </a:r>
          </a:p>
          <a:p>
            <a:pPr>
              <a:lnSpc>
                <a:spcPct val="110000"/>
              </a:lnSpc>
              <a:spcBef>
                <a:spcPts val="600"/>
              </a:spcBef>
              <a:tabLst>
                <a:tab pos="2330450" algn="l"/>
                <a:tab pos="5938838" algn="r"/>
              </a:tabLst>
            </a:pPr>
            <a:r>
              <a:rPr lang="de-DE" dirty="0">
                <a:ea typeface="DejaVu Sans" pitchFamily="2"/>
                <a:cs typeface="DejaVu Sans" pitchFamily="2"/>
              </a:rPr>
              <a:t>Bankeinlage: 	Anspruch auf Zahlung </a:t>
            </a:r>
            <a:br>
              <a:rPr lang="de-DE" dirty="0">
                <a:ea typeface="DejaVu Sans" pitchFamily="2"/>
                <a:cs typeface="DejaVu Sans" pitchFamily="2"/>
              </a:rPr>
            </a:br>
            <a:r>
              <a:rPr lang="de-DE" dirty="0">
                <a:ea typeface="DejaVu Sans" pitchFamily="2"/>
                <a:cs typeface="DejaVu Sans" pitchFamily="2"/>
              </a:rPr>
              <a:t>                    	von Geld der Zentralbank (Bargeld) </a:t>
            </a:r>
            <a:br>
              <a:rPr lang="de-DE" dirty="0">
                <a:ea typeface="DejaVu Sans" pitchFamily="2"/>
                <a:cs typeface="DejaVu Sans" pitchFamily="2"/>
              </a:rPr>
            </a:br>
            <a:r>
              <a:rPr lang="de-DE" dirty="0">
                <a:ea typeface="DejaVu Sans" pitchFamily="2"/>
                <a:cs typeface="DejaVu Sans" pitchFamily="2"/>
              </a:rPr>
              <a:t>                    	soweit Vermögen der Bank ausreicht</a:t>
            </a:r>
          </a:p>
          <a:p>
            <a:pPr>
              <a:lnSpc>
                <a:spcPct val="110000"/>
              </a:lnSpc>
              <a:tabLst>
                <a:tab pos="2332038" algn="l"/>
                <a:tab pos="5938838" algn="r"/>
              </a:tabLst>
            </a:pPr>
            <a:r>
              <a:rPr lang="de-DE" dirty="0">
                <a:ea typeface="DejaVu Sans" pitchFamily="2"/>
                <a:cs typeface="DejaVu Sans" pitchFamily="2"/>
              </a:rPr>
              <a:t>Zentralbankgeld / Währung</a:t>
            </a:r>
            <a:br>
              <a:rPr lang="de-DE" dirty="0">
                <a:ea typeface="DejaVu Sans" pitchFamily="2"/>
                <a:cs typeface="DejaVu Sans" pitchFamily="2"/>
              </a:rPr>
            </a:br>
            <a:r>
              <a:rPr lang="de-DE" dirty="0">
                <a:ea typeface="DejaVu Sans" pitchFamily="2"/>
                <a:cs typeface="DejaVu Sans" pitchFamily="2"/>
              </a:rPr>
              <a:t>	Anspruch auf Rückgabe Sicherheit;	   	nicht begrenzt</a:t>
            </a:r>
            <a:br>
              <a:rPr lang="de-DE" dirty="0">
                <a:ea typeface="DejaVu Sans" pitchFamily="2"/>
                <a:cs typeface="DejaVu Sans" pitchFamily="2"/>
              </a:rPr>
            </a:br>
            <a:r>
              <a:rPr lang="de-DE" dirty="0">
                <a:ea typeface="DejaVu Sans" pitchFamily="2"/>
                <a:cs typeface="DejaVu Sans" pitchFamily="2"/>
              </a:rPr>
              <a:t>	Anspruch auf Kaufkraft (- 2%/Jahr)</a:t>
            </a:r>
            <a:br>
              <a:rPr lang="de-DE" dirty="0">
                <a:ea typeface="DejaVu Sans" pitchFamily="2"/>
                <a:cs typeface="DejaVu Sans" pitchFamily="2"/>
              </a:rPr>
            </a:br>
            <a:r>
              <a:rPr lang="de-DE" dirty="0">
                <a:ea typeface="DejaVu Sans" pitchFamily="2"/>
                <a:cs typeface="DejaVu Sans" pitchFamily="2"/>
              </a:rPr>
              <a:t>	in Form von 	Bargeld und Reserven 	</a:t>
            </a:r>
          </a:p>
          <a:p>
            <a:pPr>
              <a:lnSpc>
                <a:spcPct val="110000"/>
              </a:lnSpc>
              <a:tabLst>
                <a:tab pos="2332038" algn="l"/>
                <a:tab pos="5938838" algn="r"/>
              </a:tabLst>
            </a:pPr>
            <a:r>
              <a:rPr lang="de-DE" dirty="0">
                <a:ea typeface="DejaVu Sans" pitchFamily="2"/>
                <a:cs typeface="DejaVu Sans" pitchFamily="2"/>
              </a:rPr>
              <a:t>Geldverkehr: </a:t>
            </a:r>
          </a:p>
          <a:p>
            <a:pPr lvl="1">
              <a:lnSpc>
                <a:spcPct val="110000"/>
              </a:lnSpc>
              <a:spcBef>
                <a:spcPts val="600"/>
              </a:spcBef>
              <a:tabLst>
                <a:tab pos="2332038" algn="l"/>
                <a:tab pos="5938838" algn="r"/>
              </a:tabLst>
            </a:pPr>
            <a:r>
              <a:rPr lang="de-DE" dirty="0">
                <a:ea typeface="DejaVu Sans" pitchFamily="2"/>
                <a:cs typeface="DejaVu Sans" pitchFamily="2"/>
              </a:rPr>
              <a:t>Bankbasiert:	Banken &amp; Zentralbank, Schattenbank, </a:t>
            </a:r>
          </a:p>
          <a:p>
            <a:pPr lvl="1">
              <a:lnSpc>
                <a:spcPct val="110000"/>
              </a:lnSpc>
              <a:spcBef>
                <a:spcPts val="600"/>
              </a:spcBef>
              <a:tabLst>
                <a:tab pos="2332038" algn="l"/>
                <a:tab pos="5938838" algn="r"/>
              </a:tabLst>
            </a:pPr>
            <a:r>
              <a:rPr lang="de-DE" dirty="0">
                <a:ea typeface="DejaVu Sans" pitchFamily="2"/>
                <a:cs typeface="DejaVu Sans" pitchFamily="2"/>
              </a:rPr>
              <a:t>Marktbasiert:	Schattenbanken </a:t>
            </a:r>
            <a:br>
              <a:rPr lang="de-DE" dirty="0">
                <a:ea typeface="DejaVu Sans" pitchFamily="2"/>
                <a:cs typeface="DejaVu Sans" pitchFamily="2"/>
              </a:rPr>
            </a:br>
            <a:r>
              <a:rPr lang="de-DE" dirty="0">
                <a:ea typeface="DejaVu Sans" pitchFamily="2"/>
                <a:cs typeface="DejaVu Sans" pitchFamily="2"/>
              </a:rPr>
              <a:t>	(Geldinstitute ohne Absicherung durch ZB)	</a:t>
            </a: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10</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673597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Geld – Drei Erscheinungsformen</a:t>
            </a:r>
          </a:p>
        </p:txBody>
      </p:sp>
      <p:sp>
        <p:nvSpPr>
          <p:cNvPr id="3" name="Inhaltsplatzhalter 2"/>
          <p:cNvSpPr>
            <a:spLocks noGrp="1"/>
          </p:cNvSpPr>
          <p:nvPr>
            <p:ph sz="quarter" idx="13"/>
          </p:nvPr>
        </p:nvSpPr>
        <p:spPr>
          <a:xfrm>
            <a:off x="755576" y="1412776"/>
            <a:ext cx="8136903" cy="4968975"/>
          </a:xfrm>
        </p:spPr>
        <p:txBody>
          <a:bodyPr>
            <a:normAutofit fontScale="92500" lnSpcReduction="20000"/>
          </a:bodyPr>
          <a:lstStyle/>
          <a:p>
            <a:pPr lvl="0">
              <a:lnSpc>
                <a:spcPct val="110000"/>
              </a:lnSpc>
              <a:tabLst>
                <a:tab pos="2160000" algn="l"/>
              </a:tabLst>
            </a:pPr>
            <a:r>
              <a:rPr lang="de-DE" dirty="0">
                <a:ea typeface="DejaVu Sans" pitchFamily="2"/>
                <a:cs typeface="DejaVu Sans" pitchFamily="2"/>
              </a:rPr>
              <a:t>Geldtoken </a:t>
            </a:r>
            <a:r>
              <a:rPr lang="de-DE" b="1" dirty="0">
                <a:ea typeface="DejaVu Sans" pitchFamily="2"/>
                <a:cs typeface="DejaVu Sans" pitchFamily="2"/>
              </a:rPr>
              <a:t>IST Vermögen (wertvoll &amp; begrenzt)</a:t>
            </a:r>
            <a:r>
              <a:rPr lang="de-DE" dirty="0">
                <a:ea typeface="DejaVu Sans" pitchFamily="2"/>
                <a:cs typeface="DejaVu Sans" pitchFamily="2"/>
              </a:rPr>
              <a:t>:</a:t>
            </a:r>
          </a:p>
          <a:p>
            <a:pPr lvl="1">
              <a:lnSpc>
                <a:spcPct val="110000"/>
              </a:lnSpc>
              <a:tabLst>
                <a:tab pos="2160000" algn="l"/>
              </a:tabLst>
            </a:pPr>
            <a:r>
              <a:rPr lang="de-DE" dirty="0">
                <a:ea typeface="DejaVu Sans" pitchFamily="2"/>
                <a:cs typeface="DejaVu Sans" pitchFamily="2"/>
              </a:rPr>
              <a:t>Klassisch:	Kurantmünze (normiertes Vermögen)</a:t>
            </a:r>
            <a:br>
              <a:rPr lang="de-DE" dirty="0">
                <a:ea typeface="DejaVu Sans" pitchFamily="2"/>
                <a:cs typeface="DejaVu Sans" pitchFamily="2"/>
              </a:rPr>
            </a:br>
            <a:endParaRPr lang="de-DE" dirty="0">
              <a:ea typeface="DejaVu Sans" pitchFamily="2"/>
              <a:cs typeface="DejaVu Sans" pitchFamily="2"/>
            </a:endParaRPr>
          </a:p>
          <a:p>
            <a:pPr>
              <a:lnSpc>
                <a:spcPct val="110000"/>
              </a:lnSpc>
              <a:tabLst>
                <a:tab pos="2160000" algn="l"/>
              </a:tabLst>
            </a:pPr>
            <a:r>
              <a:rPr lang="de-DE" dirty="0">
                <a:ea typeface="DejaVu Sans" pitchFamily="2"/>
                <a:cs typeface="DejaVu Sans" pitchFamily="2"/>
              </a:rPr>
              <a:t>Geldtoken </a:t>
            </a:r>
            <a:r>
              <a:rPr lang="de-DE" b="1" dirty="0">
                <a:ea typeface="DejaVu Sans" pitchFamily="2"/>
                <a:cs typeface="DejaVu Sans" pitchFamily="2"/>
              </a:rPr>
              <a:t>IST begrenzt</a:t>
            </a:r>
            <a:r>
              <a:rPr lang="de-DE" dirty="0">
                <a:ea typeface="DejaVu Sans" pitchFamily="2"/>
                <a:cs typeface="DejaVu Sans" pitchFamily="2"/>
              </a:rPr>
              <a:t>:</a:t>
            </a:r>
          </a:p>
          <a:p>
            <a:pPr lvl="1">
              <a:lnSpc>
                <a:spcPct val="110000"/>
              </a:lnSpc>
              <a:tabLst>
                <a:tab pos="2160000" algn="l"/>
              </a:tabLst>
            </a:pPr>
            <a:r>
              <a:rPr lang="de-DE" dirty="0">
                <a:ea typeface="DejaVu Sans" pitchFamily="2"/>
                <a:cs typeface="DejaVu Sans" pitchFamily="2"/>
              </a:rPr>
              <a:t>Krypto:	Individueller Datensatz aus begrenzter Menge</a:t>
            </a:r>
          </a:p>
          <a:p>
            <a:pPr lvl="1">
              <a:lnSpc>
                <a:spcPct val="110000"/>
              </a:lnSpc>
              <a:tabLst>
                <a:tab pos="2160000" algn="l"/>
              </a:tabLst>
            </a:pPr>
            <a:endParaRPr lang="de-DE" dirty="0">
              <a:ea typeface="DejaVu Sans" pitchFamily="2"/>
              <a:cs typeface="DejaVu Sans" pitchFamily="2"/>
            </a:endParaRPr>
          </a:p>
          <a:p>
            <a:pPr>
              <a:lnSpc>
                <a:spcPct val="110000"/>
              </a:lnSpc>
              <a:tabLst>
                <a:tab pos="2160000" algn="l"/>
              </a:tabLst>
            </a:pPr>
            <a:r>
              <a:rPr lang="de-DE" dirty="0">
                <a:ea typeface="DejaVu Sans" pitchFamily="2"/>
                <a:cs typeface="DejaVu Sans" pitchFamily="2"/>
              </a:rPr>
              <a:t>Geld ist </a:t>
            </a:r>
            <a:r>
              <a:rPr lang="de-DE" b="1" dirty="0">
                <a:ea typeface="DejaVu Sans" pitchFamily="2"/>
                <a:cs typeface="DejaVu Sans" pitchFamily="2"/>
              </a:rPr>
              <a:t>Anspruch auf Vermögen</a:t>
            </a:r>
            <a:r>
              <a:rPr lang="de-DE" dirty="0">
                <a:ea typeface="DejaVu Sans" pitchFamily="2"/>
                <a:cs typeface="DejaVu Sans" pitchFamily="2"/>
              </a:rPr>
              <a:t>:</a:t>
            </a:r>
          </a:p>
          <a:p>
            <a:pPr lvl="1">
              <a:lnSpc>
                <a:spcPct val="110000"/>
              </a:lnSpc>
              <a:tabLst>
                <a:tab pos="2241550" algn="l"/>
              </a:tabLst>
            </a:pPr>
            <a:r>
              <a:rPr lang="de-DE" dirty="0">
                <a:ea typeface="DejaVu Sans" pitchFamily="2"/>
                <a:cs typeface="DejaVu Sans" pitchFamily="2"/>
              </a:rPr>
              <a:t>Klassisch:	Banknote	</a:t>
            </a:r>
          </a:p>
          <a:p>
            <a:pPr lvl="1">
              <a:lnSpc>
                <a:spcPct val="110000"/>
              </a:lnSpc>
              <a:spcBef>
                <a:spcPts val="600"/>
              </a:spcBef>
              <a:tabLst>
                <a:tab pos="2241550" algn="l"/>
              </a:tabLst>
            </a:pPr>
            <a:r>
              <a:rPr lang="de-DE" dirty="0">
                <a:ea typeface="DejaVu Sans" pitchFamily="2"/>
                <a:cs typeface="DejaVu Sans" pitchFamily="2"/>
              </a:rPr>
              <a:t>Digital:	Telebanking / Digitales Zentralbankgeld</a:t>
            </a:r>
          </a:p>
          <a:p>
            <a:pPr lvl="1">
              <a:lnSpc>
                <a:spcPct val="110000"/>
              </a:lnSpc>
              <a:spcBef>
                <a:spcPts val="600"/>
              </a:spcBef>
              <a:tabLst>
                <a:tab pos="2241550" algn="l"/>
              </a:tabLst>
            </a:pPr>
            <a:r>
              <a:rPr lang="de-DE" dirty="0">
                <a:ea typeface="DejaVu Sans" pitchFamily="2"/>
                <a:cs typeface="DejaVu Sans" pitchFamily="2"/>
              </a:rPr>
              <a:t>CBDC-mobil:	Digitales Zentralbankgeld mobil</a:t>
            </a:r>
          </a:p>
          <a:p>
            <a:pPr lvl="1">
              <a:lnSpc>
                <a:spcPct val="110000"/>
              </a:lnSpc>
              <a:spcBef>
                <a:spcPts val="600"/>
              </a:spcBef>
              <a:tabLst>
                <a:tab pos="2160000" algn="l"/>
              </a:tabLst>
            </a:pPr>
            <a:endParaRPr lang="de-DE" dirty="0">
              <a:ea typeface="DejaVu Sans" pitchFamily="2"/>
              <a:cs typeface="DejaVu Sans" pitchFamily="2"/>
            </a:endParaRPr>
          </a:p>
          <a:p>
            <a:pPr>
              <a:lnSpc>
                <a:spcPct val="110000"/>
              </a:lnSpc>
              <a:spcBef>
                <a:spcPts val="600"/>
              </a:spcBef>
              <a:tabLst>
                <a:tab pos="2160000" algn="l"/>
              </a:tabLst>
            </a:pPr>
            <a:r>
              <a:rPr lang="de-DE" dirty="0"/>
              <a:t>Mit einem Anspruch auf ein Pferd kann ich nicht reiten, </a:t>
            </a:r>
            <a:br>
              <a:rPr lang="de-DE" dirty="0"/>
            </a:br>
            <a:r>
              <a:rPr lang="de-DE" dirty="0"/>
              <a:t>mit einem Anspruch auf Geld aber zahlen.</a:t>
            </a:r>
            <a:br>
              <a:rPr lang="de-DE" dirty="0"/>
            </a:br>
            <a:r>
              <a:rPr lang="de-DE" dirty="0"/>
              <a:t>                                                  (Schumpeter 1908)  </a:t>
            </a:r>
            <a:endParaRPr lang="de-DE" sz="1900" dirty="0">
              <a:ea typeface="DejaVu Sans" pitchFamily="2"/>
              <a:cs typeface="DejaVu Sans" pitchFamily="2"/>
            </a:endParaRPr>
          </a:p>
          <a:p>
            <a:pPr lvl="1">
              <a:lnSpc>
                <a:spcPct val="110000"/>
              </a:lnSpc>
              <a:spcBef>
                <a:spcPts val="600"/>
              </a:spcBef>
              <a:tabLst>
                <a:tab pos="2160000" algn="l"/>
              </a:tabLst>
            </a:pPr>
            <a:endParaRPr lang="de-DE" dirty="0">
              <a:ea typeface="DejaVu Sans" pitchFamily="2"/>
              <a:cs typeface="DejaVu Sans" pitchFamily="2"/>
            </a:endParaRPr>
          </a:p>
          <a:p>
            <a:pPr>
              <a:lnSpc>
                <a:spcPct val="110000"/>
              </a:lnSpc>
              <a:spcBef>
                <a:spcPts val="600"/>
              </a:spcBef>
              <a:tabLst>
                <a:tab pos="2160000" algn="l"/>
              </a:tabLst>
            </a:pPr>
            <a:endParaRPr lang="de-DE" dirty="0">
              <a:ea typeface="DejaVu Sans" pitchFamily="2"/>
              <a:cs typeface="DejaVu Sans" pitchFamily="2"/>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11</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896071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a:xfrm>
            <a:off x="251520" y="188720"/>
            <a:ext cx="7223760" cy="702600"/>
          </a:xfrm>
        </p:spPr>
        <p:txBody>
          <a:bodyPr/>
          <a:lstStyle/>
          <a:p>
            <a:r>
              <a:rPr lang="de-DE" dirty="0"/>
              <a:t>Die Geldblume</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4882" y="6241736"/>
            <a:ext cx="8208911" cy="304800"/>
          </a:xfrm>
        </p:spPr>
        <p:txBody>
          <a:bodyPr/>
          <a:lstStyle/>
          <a:p>
            <a:pPr marL="0" indent="0" algn="r">
              <a:buNone/>
            </a:pPr>
            <a:r>
              <a:rPr lang="de-DE" sz="1100" dirty="0"/>
              <a:t> </a:t>
            </a:r>
            <a:r>
              <a:rPr lang="de-DE" sz="1200" dirty="0"/>
              <a:t> </a:t>
            </a:r>
            <a:r>
              <a:rPr lang="de-DE" sz="1400" dirty="0">
                <a:latin typeface="Arial Narrow" panose="020B0606020202030204" pitchFamily="34" charset="0"/>
              </a:rPr>
              <a:t>Central </a:t>
            </a:r>
            <a:r>
              <a:rPr lang="de-DE" sz="1400" dirty="0" err="1">
                <a:latin typeface="Arial Narrow" panose="020B0606020202030204" pitchFamily="34" charset="0"/>
              </a:rPr>
              <a:t>bank</a:t>
            </a:r>
            <a:r>
              <a:rPr lang="de-DE" sz="1400" dirty="0">
                <a:latin typeface="Arial Narrow" panose="020B0606020202030204" pitchFamily="34" charset="0"/>
              </a:rPr>
              <a:t> </a:t>
            </a:r>
            <a:r>
              <a:rPr lang="de-DE" sz="1400" dirty="0" err="1">
                <a:latin typeface="Arial Narrow" panose="020B0606020202030204" pitchFamily="34" charset="0"/>
              </a:rPr>
              <a:t>cryptocurrencies</a:t>
            </a:r>
            <a:r>
              <a:rPr lang="de-DE" sz="1400" dirty="0">
                <a:latin typeface="Arial Narrow" panose="020B0606020202030204" pitchFamily="34" charset="0"/>
              </a:rPr>
              <a:t>  </a:t>
            </a:r>
            <a:r>
              <a:rPr lang="en-US" sz="1400" dirty="0">
                <a:latin typeface="Arial Narrow" panose="020B0606020202030204" pitchFamily="34" charset="0"/>
              </a:rPr>
              <a:t>|  BIS Quarterly Review  |  September 2017 </a:t>
            </a:r>
            <a:endParaRPr lang="de-DE" sz="1400" dirty="0">
              <a:latin typeface="Arial Narrow" panose="020B0606020202030204" pitchFamily="34" charset="0"/>
            </a:endParaRPr>
          </a:p>
          <a:p>
            <a:pPr marL="0" indent="0" algn="r">
              <a:buNone/>
            </a:pPr>
            <a:endParaRPr lang="de-DE" sz="1400" dirty="0">
              <a:latin typeface="Arial Narrow" panose="020B0606020202030204" pitchFamily="34" charset="0"/>
            </a:endParaRP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12</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10" name="Grafik 9">
            <a:extLst>
              <a:ext uri="{FF2B5EF4-FFF2-40B4-BE49-F238E27FC236}">
                <a16:creationId xmlns:a16="http://schemas.microsoft.com/office/drawing/2014/main" id="{13943164-CB04-48BE-8EEE-91C927F05301}"/>
              </a:ext>
            </a:extLst>
          </p:cNvPr>
          <p:cNvPicPr>
            <a:picLocks noChangeAspect="1"/>
          </p:cNvPicPr>
          <p:nvPr/>
        </p:nvPicPr>
        <p:blipFill>
          <a:blip r:embed="rId3"/>
          <a:stretch>
            <a:fillRect/>
          </a:stretch>
        </p:blipFill>
        <p:spPr>
          <a:xfrm>
            <a:off x="394494" y="1109737"/>
            <a:ext cx="7777906" cy="4990057"/>
          </a:xfrm>
          <a:prstGeom prst="rect">
            <a:avLst/>
          </a:prstGeom>
        </p:spPr>
      </p:pic>
    </p:spTree>
    <p:extLst>
      <p:ext uri="{BB962C8B-B14F-4D97-AF65-F5344CB8AC3E}">
        <p14:creationId xmlns:p14="http://schemas.microsoft.com/office/powerpoint/2010/main" val="1119191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ea typeface="DejaVu Sans" pitchFamily="2"/>
                <a:cs typeface="DejaVu Sans" pitchFamily="2"/>
              </a:rPr>
              <a:t>Aufbewahrung von Geld </a:t>
            </a:r>
            <a:endParaRPr lang="de-DE" dirty="0"/>
          </a:p>
        </p:txBody>
      </p:sp>
      <p:sp>
        <p:nvSpPr>
          <p:cNvPr id="3" name="Inhaltsplatzhalter 2"/>
          <p:cNvSpPr>
            <a:spLocks noGrp="1"/>
          </p:cNvSpPr>
          <p:nvPr>
            <p:ph sz="quarter" idx="13"/>
          </p:nvPr>
        </p:nvSpPr>
        <p:spPr>
          <a:xfrm>
            <a:off x="611560" y="1340768"/>
            <a:ext cx="8280919" cy="5040983"/>
          </a:xfrm>
        </p:spPr>
        <p:txBody>
          <a:bodyPr>
            <a:normAutofit fontScale="92500" lnSpcReduction="20000"/>
          </a:bodyPr>
          <a:lstStyle/>
          <a:p>
            <a:pPr>
              <a:lnSpc>
                <a:spcPct val="110000"/>
              </a:lnSpc>
              <a:tabLst>
                <a:tab pos="2332038" algn="l"/>
                <a:tab pos="5938838" algn="r"/>
              </a:tabLst>
            </a:pPr>
            <a:r>
              <a:rPr lang="de-DE" sz="2100" dirty="0">
                <a:ea typeface="DejaVu Sans" pitchFamily="2"/>
                <a:cs typeface="DejaVu Sans" pitchFamily="2"/>
              </a:rPr>
              <a:t>Bank – Schließfach</a:t>
            </a:r>
            <a:r>
              <a:rPr lang="de-DE" sz="2400" dirty="0">
                <a:ea typeface="DejaVu Sans" pitchFamily="2"/>
                <a:cs typeface="DejaVu Sans" pitchFamily="2"/>
              </a:rPr>
              <a:t>:</a:t>
            </a:r>
          </a:p>
          <a:p>
            <a:pPr lvl="1">
              <a:lnSpc>
                <a:spcPct val="110000"/>
              </a:lnSpc>
              <a:tabLst>
                <a:tab pos="2332038" algn="l"/>
                <a:tab pos="5938838" algn="r"/>
              </a:tabLst>
            </a:pPr>
            <a:r>
              <a:rPr lang="de-DE" sz="1900" dirty="0">
                <a:ea typeface="DejaVu Sans" pitchFamily="2"/>
                <a:cs typeface="DejaVu Sans" pitchFamily="2"/>
              </a:rPr>
              <a:t>Vorteil:	Geld bleibt persönliches Eigentum</a:t>
            </a:r>
          </a:p>
          <a:p>
            <a:pPr lvl="1">
              <a:lnSpc>
                <a:spcPct val="110000"/>
              </a:lnSpc>
              <a:tabLst>
                <a:tab pos="2332038" algn="l"/>
                <a:tab pos="5938838" algn="r"/>
              </a:tabLst>
            </a:pPr>
            <a:r>
              <a:rPr lang="de-DE" sz="1900" dirty="0">
                <a:ea typeface="DejaVu Sans" pitchFamily="2"/>
                <a:cs typeface="DejaVu Sans" pitchFamily="2"/>
              </a:rPr>
              <a:t>Nachteil:	Geldbewegung erfordert Besuch der Bank,</a:t>
            </a:r>
            <a:br>
              <a:rPr lang="de-DE" sz="1900" dirty="0">
                <a:ea typeface="DejaVu Sans" pitchFamily="2"/>
                <a:cs typeface="DejaVu Sans" pitchFamily="2"/>
              </a:rPr>
            </a:br>
            <a:r>
              <a:rPr lang="de-DE" sz="1900" dirty="0">
                <a:ea typeface="DejaVu Sans" pitchFamily="2"/>
                <a:cs typeface="DejaVu Sans" pitchFamily="2"/>
              </a:rPr>
              <a:t>	Ist Geld echt? (gilt für Münze wie für Banknote)</a:t>
            </a:r>
            <a:endParaRPr lang="de-DE" sz="2100" dirty="0">
              <a:ea typeface="DejaVu Sans" pitchFamily="2"/>
              <a:cs typeface="DejaVu Sans" pitchFamily="2"/>
            </a:endParaRPr>
          </a:p>
          <a:p>
            <a:pPr>
              <a:lnSpc>
                <a:spcPct val="110000"/>
              </a:lnSpc>
              <a:spcBef>
                <a:spcPts val="1800"/>
              </a:spcBef>
              <a:tabLst>
                <a:tab pos="2332038" algn="l"/>
                <a:tab pos="5938838" algn="r"/>
              </a:tabLst>
            </a:pPr>
            <a:r>
              <a:rPr lang="de-DE" dirty="0">
                <a:ea typeface="DejaVu Sans" pitchFamily="2"/>
                <a:cs typeface="DejaVu Sans" pitchFamily="2"/>
              </a:rPr>
              <a:t>Bankeinlage: 	Kreditgeld, </a:t>
            </a:r>
            <a:br>
              <a:rPr lang="de-DE" dirty="0">
                <a:ea typeface="DejaVu Sans" pitchFamily="2"/>
                <a:cs typeface="DejaVu Sans" pitchFamily="2"/>
              </a:rPr>
            </a:br>
            <a:r>
              <a:rPr lang="de-DE" dirty="0">
                <a:ea typeface="DejaVu Sans" pitchFamily="2"/>
                <a:cs typeface="DejaVu Sans" pitchFamily="2"/>
              </a:rPr>
              <a:t>	(unabhängig davon ob Golddeckung vorliegt) </a:t>
            </a:r>
          </a:p>
          <a:p>
            <a:pPr lvl="1">
              <a:lnSpc>
                <a:spcPct val="110000"/>
              </a:lnSpc>
              <a:tabLst>
                <a:tab pos="2332038" algn="l"/>
                <a:tab pos="5938838" algn="r"/>
              </a:tabLst>
            </a:pPr>
            <a:r>
              <a:rPr lang="de-DE" sz="1900" dirty="0">
                <a:ea typeface="DejaVu Sans" pitchFamily="2"/>
                <a:cs typeface="DejaVu Sans" pitchFamily="2"/>
              </a:rPr>
              <a:t>Nachteil:	Einlage ist nur Anspruch auf Geld</a:t>
            </a:r>
            <a:br>
              <a:rPr lang="de-DE" sz="1900" dirty="0">
                <a:ea typeface="DejaVu Sans" pitchFamily="2"/>
                <a:cs typeface="DejaVu Sans" pitchFamily="2"/>
              </a:rPr>
            </a:br>
            <a:r>
              <a:rPr lang="de-DE" sz="1900" dirty="0">
                <a:ea typeface="DejaVu Sans" pitchFamily="2"/>
                <a:cs typeface="DejaVu Sans" pitchFamily="2"/>
              </a:rPr>
              <a:t>	Geld gehört der Bank (nach geltendem Recht)</a:t>
            </a:r>
          </a:p>
          <a:p>
            <a:pPr lvl="1">
              <a:lnSpc>
                <a:spcPct val="110000"/>
              </a:lnSpc>
              <a:tabLst>
                <a:tab pos="2332038" algn="l"/>
                <a:tab pos="5938838" algn="r"/>
              </a:tabLst>
            </a:pPr>
            <a:r>
              <a:rPr lang="de-DE" sz="1900" dirty="0">
                <a:ea typeface="DejaVu Sans" pitchFamily="2"/>
                <a:cs typeface="DejaVu Sans" pitchFamily="2"/>
              </a:rPr>
              <a:t>Vorteil:	Geldbewegung einfach</a:t>
            </a:r>
          </a:p>
          <a:p>
            <a:pPr>
              <a:lnSpc>
                <a:spcPct val="110000"/>
              </a:lnSpc>
              <a:spcBef>
                <a:spcPts val="1800"/>
              </a:spcBef>
              <a:tabLst>
                <a:tab pos="2332038" algn="l"/>
                <a:tab pos="5938838" algn="r"/>
              </a:tabLst>
            </a:pPr>
            <a:r>
              <a:rPr lang="de-DE" dirty="0">
                <a:ea typeface="DejaVu Sans" pitchFamily="2"/>
                <a:cs typeface="DejaVu Sans" pitchFamily="2"/>
              </a:rPr>
              <a:t>Banknote:	Ist übertragbares Zertifikat für Bankeinlage</a:t>
            </a:r>
          </a:p>
          <a:p>
            <a:pPr>
              <a:lnSpc>
                <a:spcPct val="110000"/>
              </a:lnSpc>
              <a:spcBef>
                <a:spcPts val="1800"/>
              </a:spcBef>
              <a:tabLst>
                <a:tab pos="2332038" algn="l"/>
                <a:tab pos="5938838" algn="r"/>
              </a:tabLst>
            </a:pPr>
            <a:r>
              <a:rPr lang="de-DE" dirty="0">
                <a:ea typeface="DejaVu Sans" pitchFamily="2"/>
                <a:cs typeface="DejaVu Sans" pitchFamily="2"/>
              </a:rPr>
              <a:t>CBDC:	Bank-Schließfach mit Zentralbankgeld </a:t>
            </a:r>
            <a:br>
              <a:rPr lang="de-DE" dirty="0">
                <a:ea typeface="DejaVu Sans" pitchFamily="2"/>
                <a:cs typeface="DejaVu Sans" pitchFamily="2"/>
              </a:rPr>
            </a:br>
            <a:r>
              <a:rPr lang="de-DE" dirty="0">
                <a:ea typeface="DejaVu Sans" pitchFamily="2"/>
                <a:cs typeface="DejaVu Sans" pitchFamily="2"/>
              </a:rPr>
              <a:t>	mit digitalen Transfermöglichkeiten </a:t>
            </a:r>
          </a:p>
          <a:p>
            <a:pPr>
              <a:lnSpc>
                <a:spcPct val="110000"/>
              </a:lnSpc>
              <a:spcBef>
                <a:spcPts val="1800"/>
              </a:spcBef>
              <a:tabLst>
                <a:tab pos="2332038" algn="l"/>
                <a:tab pos="5938838" algn="r"/>
              </a:tabLst>
            </a:pPr>
            <a:r>
              <a:rPr lang="de-DE" dirty="0">
                <a:ea typeface="DejaVu Sans" pitchFamily="2"/>
                <a:cs typeface="DejaVu Sans" pitchFamily="2"/>
              </a:rPr>
              <a:t>Wallet:	Private digitale Brieftasche </a:t>
            </a:r>
            <a:br>
              <a:rPr lang="de-DE" dirty="0">
                <a:ea typeface="DejaVu Sans" pitchFamily="2"/>
                <a:cs typeface="DejaVu Sans" pitchFamily="2"/>
              </a:rPr>
            </a:br>
            <a:endParaRPr lang="de-DE" dirty="0">
              <a:ea typeface="DejaVu Sans" pitchFamily="2"/>
              <a:cs typeface="DejaVu Sans" pitchFamily="2"/>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13</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164306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ea typeface="DejaVu Sans" pitchFamily="2"/>
                <a:cs typeface="DejaVu Sans" pitchFamily="2"/>
              </a:rPr>
              <a:t>Kreditgeld</a:t>
            </a:r>
            <a:endParaRPr lang="de-DE" dirty="0"/>
          </a:p>
        </p:txBody>
      </p:sp>
      <p:sp>
        <p:nvSpPr>
          <p:cNvPr id="3" name="Inhaltsplatzhalter 2"/>
          <p:cNvSpPr>
            <a:spLocks noGrp="1"/>
          </p:cNvSpPr>
          <p:nvPr>
            <p:ph sz="quarter" idx="13"/>
          </p:nvPr>
        </p:nvSpPr>
        <p:spPr>
          <a:xfrm>
            <a:off x="611560" y="1412776"/>
            <a:ext cx="8280919" cy="4968975"/>
          </a:xfrm>
        </p:spPr>
        <p:txBody>
          <a:bodyPr>
            <a:normAutofit fontScale="92500" lnSpcReduction="20000"/>
          </a:bodyPr>
          <a:lstStyle/>
          <a:p>
            <a:pPr>
              <a:lnSpc>
                <a:spcPct val="110000"/>
              </a:lnSpc>
              <a:tabLst>
                <a:tab pos="2332038" algn="l"/>
                <a:tab pos="5938838" algn="r"/>
              </a:tabLst>
            </a:pPr>
            <a:r>
              <a:rPr lang="de-DE" b="1" dirty="0" err="1">
                <a:ea typeface="DejaVu Sans" pitchFamily="2"/>
                <a:cs typeface="DejaVu Sans" pitchFamily="2"/>
              </a:rPr>
              <a:t>credere</a:t>
            </a:r>
            <a:r>
              <a:rPr lang="de-DE" b="1" dirty="0">
                <a:ea typeface="DejaVu Sans" pitchFamily="2"/>
                <a:cs typeface="DejaVu Sans" pitchFamily="2"/>
              </a:rPr>
              <a:t> – anvertrauen</a:t>
            </a:r>
          </a:p>
          <a:p>
            <a:pPr>
              <a:lnSpc>
                <a:spcPct val="110000"/>
              </a:lnSpc>
              <a:tabLst>
                <a:tab pos="2332038" algn="l"/>
                <a:tab pos="5938838" algn="r"/>
              </a:tabLst>
            </a:pPr>
            <a:r>
              <a:rPr lang="de-DE" dirty="0">
                <a:ea typeface="DejaVu Sans" pitchFamily="2"/>
                <a:cs typeface="DejaVu Sans" pitchFamily="2"/>
              </a:rPr>
              <a:t>Geld ist Kredit, ist eine Verpflichtung</a:t>
            </a:r>
          </a:p>
          <a:p>
            <a:pPr>
              <a:lnSpc>
                <a:spcPct val="110000"/>
              </a:lnSpc>
              <a:tabLst>
                <a:tab pos="2332038" algn="l"/>
                <a:tab pos="5938838" algn="r"/>
              </a:tabLst>
            </a:pPr>
            <a:r>
              <a:rPr lang="de-DE" dirty="0">
                <a:ea typeface="DejaVu Sans" pitchFamily="2"/>
                <a:cs typeface="DejaVu Sans" pitchFamily="2"/>
              </a:rPr>
              <a:t>Der Wert hängt von dem Vertrauen ab, </a:t>
            </a:r>
            <a:br>
              <a:rPr lang="de-DE" dirty="0">
                <a:ea typeface="DejaVu Sans" pitchFamily="2"/>
                <a:cs typeface="DejaVu Sans" pitchFamily="2"/>
              </a:rPr>
            </a:br>
            <a:r>
              <a:rPr lang="de-DE" dirty="0">
                <a:ea typeface="DejaVu Sans" pitchFamily="2"/>
                <a:cs typeface="DejaVu Sans" pitchFamily="2"/>
              </a:rPr>
              <a:t>dass der Verpflichtete seinen Verpflichtungen nachkommt, </a:t>
            </a:r>
            <a:br>
              <a:rPr lang="de-DE" dirty="0">
                <a:ea typeface="DejaVu Sans" pitchFamily="2"/>
                <a:cs typeface="DejaVu Sans" pitchFamily="2"/>
              </a:rPr>
            </a:br>
            <a:r>
              <a:rPr lang="de-DE" dirty="0">
                <a:ea typeface="DejaVu Sans" pitchFamily="2"/>
                <a:cs typeface="DejaVu Sans" pitchFamily="2"/>
              </a:rPr>
              <a:t>also Vertrauen in dessen Vermögen zu zahlen.</a:t>
            </a:r>
          </a:p>
          <a:p>
            <a:pPr>
              <a:lnSpc>
                <a:spcPct val="110000"/>
              </a:lnSpc>
              <a:tabLst>
                <a:tab pos="2332038" algn="l"/>
                <a:tab pos="5938838" algn="r"/>
              </a:tabLst>
            </a:pPr>
            <a:r>
              <a:rPr lang="de-DE" dirty="0">
                <a:ea typeface="DejaVu Sans" pitchFamily="2"/>
                <a:cs typeface="DejaVu Sans" pitchFamily="2"/>
              </a:rPr>
              <a:t>Der Wert hängt daher nicht von der Geldmenge ab</a:t>
            </a:r>
          </a:p>
          <a:p>
            <a:pPr>
              <a:lnSpc>
                <a:spcPct val="110000"/>
              </a:lnSpc>
              <a:tabLst>
                <a:tab pos="2332038" algn="l"/>
                <a:tab pos="5938838" algn="r"/>
              </a:tabLst>
            </a:pPr>
            <a:r>
              <a:rPr lang="de-DE" dirty="0">
                <a:ea typeface="DejaVu Sans" pitchFamily="2"/>
                <a:cs typeface="DejaVu Sans" pitchFamily="2"/>
              </a:rPr>
              <a:t>Vertrauensgrenze = Kreditgrenze = Grenze für Geldmenge</a:t>
            </a:r>
            <a:br>
              <a:rPr lang="de-DE" dirty="0">
                <a:ea typeface="DejaVu Sans" pitchFamily="2"/>
                <a:cs typeface="DejaVu Sans" pitchFamily="2"/>
              </a:rPr>
            </a:br>
            <a:r>
              <a:rPr lang="de-DE" sz="1700" dirty="0">
                <a:ea typeface="DejaVu Sans" pitchFamily="2"/>
                <a:cs typeface="DejaVu Sans" pitchFamily="2"/>
              </a:rPr>
              <a:t>(Vertrauensgrenze unterliegt Schwankungen)</a:t>
            </a:r>
          </a:p>
          <a:p>
            <a:pPr>
              <a:lnSpc>
                <a:spcPct val="110000"/>
              </a:lnSpc>
              <a:tabLst>
                <a:tab pos="2332038" algn="l"/>
                <a:tab pos="5938838" algn="r"/>
              </a:tabLst>
            </a:pPr>
            <a:r>
              <a:rPr lang="de-DE" dirty="0">
                <a:ea typeface="DejaVu Sans" pitchFamily="2"/>
                <a:cs typeface="DejaVu Sans" pitchFamily="2"/>
              </a:rPr>
              <a:t>Je näher an der Vertrauensgrenze, </a:t>
            </a:r>
          </a:p>
          <a:p>
            <a:pPr lvl="1">
              <a:lnSpc>
                <a:spcPct val="110000"/>
              </a:lnSpc>
              <a:tabLst>
                <a:tab pos="2332038" algn="l"/>
                <a:tab pos="5938838" algn="r"/>
              </a:tabLst>
            </a:pPr>
            <a:r>
              <a:rPr lang="de-DE" sz="1900" dirty="0">
                <a:ea typeface="DejaVu Sans" pitchFamily="2"/>
                <a:cs typeface="DejaVu Sans" pitchFamily="2"/>
              </a:rPr>
              <a:t>desto höher Risiko der Nichtzahlungsfähigkeit, </a:t>
            </a:r>
          </a:p>
          <a:p>
            <a:pPr lvl="1">
              <a:lnSpc>
                <a:spcPct val="110000"/>
              </a:lnSpc>
              <a:tabLst>
                <a:tab pos="2332038" algn="l"/>
                <a:tab pos="5938838" algn="r"/>
              </a:tabLst>
            </a:pPr>
            <a:r>
              <a:rPr lang="de-DE" sz="1900" dirty="0">
                <a:ea typeface="DejaVu Sans" pitchFamily="2"/>
                <a:cs typeface="DejaVu Sans" pitchFamily="2"/>
              </a:rPr>
              <a:t>desto höher der Zins. </a:t>
            </a: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14</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29990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Krypto-Geld</a:t>
            </a:r>
          </a:p>
        </p:txBody>
      </p:sp>
      <p:sp>
        <p:nvSpPr>
          <p:cNvPr id="3" name="Inhaltsplatzhalter 2"/>
          <p:cNvSpPr>
            <a:spLocks noGrp="1"/>
          </p:cNvSpPr>
          <p:nvPr>
            <p:ph sz="quarter" idx="13"/>
          </p:nvPr>
        </p:nvSpPr>
        <p:spPr>
          <a:xfrm>
            <a:off x="611560" y="1340768"/>
            <a:ext cx="8280919" cy="5040983"/>
          </a:xfrm>
        </p:spPr>
        <p:txBody>
          <a:bodyPr>
            <a:normAutofit fontScale="92500" lnSpcReduction="20000"/>
          </a:bodyPr>
          <a:lstStyle/>
          <a:p>
            <a:pPr>
              <a:lnSpc>
                <a:spcPct val="110000"/>
              </a:lnSpc>
              <a:tabLst>
                <a:tab pos="2332038" algn="l"/>
                <a:tab pos="5938838" algn="r"/>
              </a:tabLst>
            </a:pPr>
            <a:r>
              <a:rPr lang="de-DE" dirty="0">
                <a:ea typeface="DejaVu Sans" pitchFamily="2"/>
                <a:cs typeface="DejaVu Sans" pitchFamily="2"/>
              </a:rPr>
              <a:t>Digitaler Token (Datei)</a:t>
            </a:r>
          </a:p>
          <a:p>
            <a:pPr lvl="1">
              <a:lnSpc>
                <a:spcPct val="110000"/>
              </a:lnSpc>
              <a:spcBef>
                <a:spcPts val="1200"/>
              </a:spcBef>
              <a:tabLst>
                <a:tab pos="2332038" algn="l"/>
                <a:tab pos="5938838" algn="r"/>
              </a:tabLst>
            </a:pPr>
            <a:r>
              <a:rPr lang="de-DE" dirty="0">
                <a:ea typeface="DejaVu Sans" pitchFamily="2"/>
                <a:cs typeface="DejaVu Sans" pitchFamily="2"/>
              </a:rPr>
              <a:t>Besitz eines individuellen Datensatzes,</a:t>
            </a:r>
          </a:p>
          <a:p>
            <a:pPr lvl="1">
              <a:lnSpc>
                <a:spcPct val="110000"/>
              </a:lnSpc>
              <a:spcBef>
                <a:spcPts val="1200"/>
              </a:spcBef>
              <a:tabLst>
                <a:tab pos="2332038" algn="l"/>
                <a:tab pos="5938838" algn="r"/>
              </a:tabLst>
            </a:pPr>
            <a:r>
              <a:rPr lang="de-DE" dirty="0">
                <a:ea typeface="DejaVu Sans" pitchFamily="2"/>
                <a:cs typeface="DejaVu Sans" pitchFamily="2"/>
              </a:rPr>
              <a:t>aus einer begrenzten Menge an Datensätzen, </a:t>
            </a:r>
          </a:p>
          <a:p>
            <a:pPr lvl="2">
              <a:lnSpc>
                <a:spcPct val="110000"/>
              </a:lnSpc>
              <a:tabLst>
                <a:tab pos="2332038" algn="l"/>
                <a:tab pos="5938838" algn="r"/>
              </a:tabLst>
            </a:pPr>
            <a:r>
              <a:rPr lang="de-DE" dirty="0">
                <a:ea typeface="DejaVu Sans" pitchFamily="2"/>
                <a:cs typeface="DejaVu Sans" pitchFamily="2"/>
              </a:rPr>
              <a:t>Bitcoin: Aktuell ca. 19 Mio. von max. 21 Mio. BTC erzeugt)</a:t>
            </a:r>
          </a:p>
          <a:p>
            <a:pPr lvl="1">
              <a:lnSpc>
                <a:spcPct val="110000"/>
              </a:lnSpc>
              <a:spcBef>
                <a:spcPts val="1200"/>
              </a:spcBef>
              <a:tabLst>
                <a:tab pos="2332038" algn="l"/>
                <a:tab pos="5938838" algn="r"/>
              </a:tabLst>
            </a:pPr>
            <a:r>
              <a:rPr lang="de-DE" dirty="0">
                <a:ea typeface="DejaVu Sans" pitchFamily="2"/>
                <a:cs typeface="DejaVu Sans" pitchFamily="2"/>
              </a:rPr>
              <a:t>erzeugt mit erheblichem Aufwand 	an Technik und Energie,</a:t>
            </a:r>
            <a:br>
              <a:rPr lang="de-DE" dirty="0">
                <a:ea typeface="DejaVu Sans" pitchFamily="2"/>
                <a:cs typeface="DejaVu Sans" pitchFamily="2"/>
              </a:rPr>
            </a:br>
            <a:r>
              <a:rPr lang="de-DE" dirty="0">
                <a:ea typeface="DejaVu Sans" pitchFamily="2"/>
                <a:cs typeface="DejaVu Sans" pitchFamily="2"/>
              </a:rPr>
              <a:t>ohne Anspruch auf Irgendwas. </a:t>
            </a:r>
          </a:p>
          <a:p>
            <a:pPr lvl="1">
              <a:lnSpc>
                <a:spcPct val="110000"/>
              </a:lnSpc>
              <a:spcBef>
                <a:spcPts val="1200"/>
              </a:spcBef>
              <a:tabLst>
                <a:tab pos="2332038" algn="l"/>
                <a:tab pos="5938838" algn="r"/>
              </a:tabLst>
            </a:pPr>
            <a:r>
              <a:rPr lang="de-DE" dirty="0">
                <a:ea typeface="DejaVu Sans" pitchFamily="2"/>
                <a:cs typeface="DejaVu Sans" pitchFamily="2"/>
              </a:rPr>
              <a:t>Wert entsteht durch </a:t>
            </a:r>
          </a:p>
          <a:p>
            <a:pPr lvl="2">
              <a:lnSpc>
                <a:spcPct val="110000"/>
              </a:lnSpc>
              <a:tabLst>
                <a:tab pos="2332038" algn="l"/>
                <a:tab pos="5938838" algn="r"/>
              </a:tabLst>
            </a:pPr>
            <a:r>
              <a:rPr lang="de-DE" dirty="0">
                <a:ea typeface="DejaVu Sans" pitchFamily="2"/>
                <a:cs typeface="DejaVu Sans" pitchFamily="2"/>
              </a:rPr>
              <a:t>Kosten der Erstellung</a:t>
            </a:r>
          </a:p>
          <a:p>
            <a:pPr lvl="2">
              <a:lnSpc>
                <a:spcPct val="110000"/>
              </a:lnSpc>
              <a:tabLst>
                <a:tab pos="2332038" algn="l"/>
                <a:tab pos="5938838" algn="r"/>
              </a:tabLst>
            </a:pPr>
            <a:r>
              <a:rPr lang="de-DE" dirty="0">
                <a:ea typeface="DejaVu Sans" pitchFamily="2"/>
                <a:cs typeface="DejaVu Sans" pitchFamily="2"/>
              </a:rPr>
              <a:t>Nutzen für vertraulichen Geldverkehr</a:t>
            </a:r>
            <a:br>
              <a:rPr lang="de-DE" dirty="0">
                <a:ea typeface="DejaVu Sans" pitchFamily="2"/>
                <a:cs typeface="DejaVu Sans" pitchFamily="2"/>
              </a:rPr>
            </a:br>
            <a:endParaRPr lang="de-DE" dirty="0">
              <a:ea typeface="DejaVu Sans" pitchFamily="2"/>
              <a:cs typeface="DejaVu Sans" pitchFamily="2"/>
            </a:endParaRPr>
          </a:p>
          <a:p>
            <a:pPr lvl="1">
              <a:lnSpc>
                <a:spcPct val="110000"/>
              </a:lnSpc>
              <a:tabLst>
                <a:tab pos="2332038" algn="l"/>
                <a:tab pos="5938838" algn="r"/>
              </a:tabLst>
            </a:pPr>
            <a:r>
              <a:rPr lang="de-DE" dirty="0">
                <a:ea typeface="DejaVu Sans" pitchFamily="2"/>
                <a:cs typeface="DejaVu Sans" pitchFamily="2"/>
              </a:rPr>
              <a:t>Keine Verpflichtung von irgendjemand zu irgendwas</a:t>
            </a: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15</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2482581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IT-gestützte dezentrale Geldsysteme (</a:t>
            </a:r>
            <a:r>
              <a:rPr lang="de-DE" dirty="0" err="1"/>
              <a:t>DeFi</a:t>
            </a:r>
            <a:r>
              <a:rPr lang="de-DE" dirty="0"/>
              <a:t>)</a:t>
            </a:r>
          </a:p>
        </p:txBody>
      </p:sp>
      <p:sp>
        <p:nvSpPr>
          <p:cNvPr id="3" name="Inhaltsplatzhalter 2"/>
          <p:cNvSpPr>
            <a:spLocks noGrp="1"/>
          </p:cNvSpPr>
          <p:nvPr>
            <p:ph sz="quarter" idx="13"/>
          </p:nvPr>
        </p:nvSpPr>
        <p:spPr>
          <a:xfrm>
            <a:off x="611561" y="1556792"/>
            <a:ext cx="7704856" cy="4824959"/>
          </a:xfrm>
        </p:spPr>
        <p:txBody>
          <a:bodyPr>
            <a:normAutofit fontScale="92500" lnSpcReduction="20000"/>
          </a:bodyPr>
          <a:lstStyle/>
          <a:p>
            <a:pPr lvl="0">
              <a:lnSpc>
                <a:spcPct val="110000"/>
              </a:lnSpc>
              <a:spcBef>
                <a:spcPts val="1800"/>
              </a:spcBef>
              <a:tabLst>
                <a:tab pos="2332038" algn="l"/>
                <a:tab pos="5938838" algn="r"/>
              </a:tabLst>
            </a:pPr>
            <a:r>
              <a:rPr lang="de-DE" dirty="0">
                <a:ea typeface="DejaVu Sans" pitchFamily="2"/>
                <a:cs typeface="DejaVu Sans" pitchFamily="2"/>
              </a:rPr>
              <a:t>Geldform: Token 	</a:t>
            </a:r>
            <a:br>
              <a:rPr lang="de-DE" dirty="0">
                <a:ea typeface="DejaVu Sans" pitchFamily="2"/>
                <a:cs typeface="DejaVu Sans" pitchFamily="2"/>
              </a:rPr>
            </a:br>
            <a:r>
              <a:rPr lang="de-DE" dirty="0">
                <a:ea typeface="DejaVu Sans" pitchFamily="2"/>
                <a:cs typeface="DejaVu Sans" pitchFamily="2"/>
              </a:rPr>
              <a:t>                (individueller, nicht kopierbarer Datensatz)	</a:t>
            </a:r>
          </a:p>
          <a:p>
            <a:pPr lvl="0">
              <a:lnSpc>
                <a:spcPct val="110000"/>
              </a:lnSpc>
              <a:tabLst>
                <a:tab pos="2332038" algn="l"/>
                <a:tab pos="5938838" algn="r"/>
              </a:tabLst>
            </a:pPr>
            <a:r>
              <a:rPr lang="de-DE" dirty="0">
                <a:ea typeface="DejaVu Sans" pitchFamily="2"/>
                <a:cs typeface="DejaVu Sans" pitchFamily="2"/>
              </a:rPr>
              <a:t>Geldarten:</a:t>
            </a:r>
          </a:p>
          <a:p>
            <a:pPr lvl="1">
              <a:lnSpc>
                <a:spcPct val="110000"/>
              </a:lnSpc>
              <a:spcBef>
                <a:spcPts val="1200"/>
              </a:spcBef>
              <a:tabLst>
                <a:tab pos="2332038" algn="l"/>
                <a:tab pos="5938838" algn="r"/>
              </a:tabLst>
            </a:pPr>
            <a:r>
              <a:rPr lang="de-DE" dirty="0" err="1">
                <a:ea typeface="DejaVu Sans" pitchFamily="2"/>
                <a:cs typeface="DejaVu Sans" pitchFamily="2"/>
              </a:rPr>
              <a:t>Stable-Coin</a:t>
            </a:r>
            <a:r>
              <a:rPr lang="de-DE" dirty="0">
                <a:ea typeface="DejaVu Sans" pitchFamily="2"/>
                <a:cs typeface="DejaVu Sans" pitchFamily="2"/>
              </a:rPr>
              <a:t> (</a:t>
            </a:r>
            <a:r>
              <a:rPr lang="de-DE" dirty="0" err="1">
                <a:ea typeface="DejaVu Sans" pitchFamily="2"/>
                <a:cs typeface="DejaVu Sans" pitchFamily="2"/>
              </a:rPr>
              <a:t>collateralised</a:t>
            </a:r>
            <a:r>
              <a:rPr lang="de-DE" dirty="0">
                <a:ea typeface="DejaVu Sans" pitchFamily="2"/>
                <a:cs typeface="DejaVu Sans" pitchFamily="2"/>
              </a:rPr>
              <a:t>):	</a:t>
            </a:r>
          </a:p>
          <a:p>
            <a:pPr lvl="2">
              <a:lnSpc>
                <a:spcPct val="110000"/>
              </a:lnSpc>
              <a:tabLst>
                <a:tab pos="2332038" algn="l"/>
                <a:tab pos="5938838" algn="r"/>
              </a:tabLst>
            </a:pPr>
            <a:r>
              <a:rPr lang="de-DE" dirty="0">
                <a:ea typeface="DejaVu Sans" pitchFamily="2"/>
                <a:cs typeface="DejaVu Sans" pitchFamily="2"/>
              </a:rPr>
              <a:t>Token mit Anspruch auf Zahlung von staatl. Geld (z.B. Dollar) </a:t>
            </a:r>
            <a:br>
              <a:rPr lang="de-DE" dirty="0">
                <a:ea typeface="DejaVu Sans" pitchFamily="2"/>
                <a:cs typeface="DejaVu Sans" pitchFamily="2"/>
              </a:rPr>
            </a:br>
            <a:r>
              <a:rPr lang="de-DE" dirty="0">
                <a:ea typeface="DejaVu Sans" pitchFamily="2"/>
                <a:cs typeface="DejaVu Sans" pitchFamily="2"/>
              </a:rPr>
              <a:t>soweit Vermögen des Herausgebers ausreicht</a:t>
            </a:r>
            <a:br>
              <a:rPr lang="de-DE" dirty="0">
                <a:ea typeface="DejaVu Sans" pitchFamily="2"/>
                <a:cs typeface="DejaVu Sans" pitchFamily="2"/>
              </a:rPr>
            </a:br>
            <a:r>
              <a:rPr lang="de-DE" dirty="0">
                <a:ea typeface="DejaVu Sans" pitchFamily="2"/>
                <a:cs typeface="DejaVu Sans" pitchFamily="2"/>
              </a:rPr>
              <a:t>(z.B. Tether)</a:t>
            </a:r>
          </a:p>
          <a:p>
            <a:pPr lvl="1">
              <a:lnSpc>
                <a:spcPct val="110000"/>
              </a:lnSpc>
              <a:spcBef>
                <a:spcPts val="1200"/>
              </a:spcBef>
              <a:tabLst>
                <a:tab pos="2332038" algn="l"/>
                <a:tab pos="5938838" algn="r"/>
              </a:tabLst>
            </a:pPr>
            <a:r>
              <a:rPr lang="de-DE" dirty="0" err="1">
                <a:ea typeface="DejaVu Sans" pitchFamily="2"/>
                <a:cs typeface="DejaVu Sans" pitchFamily="2"/>
              </a:rPr>
              <a:t>Stable-Coin</a:t>
            </a:r>
            <a:r>
              <a:rPr lang="de-DE" dirty="0">
                <a:ea typeface="DejaVu Sans" pitchFamily="2"/>
                <a:cs typeface="DejaVu Sans" pitchFamily="2"/>
              </a:rPr>
              <a:t> (</a:t>
            </a:r>
            <a:r>
              <a:rPr lang="de-DE" dirty="0" err="1">
                <a:ea typeface="DejaVu Sans" pitchFamily="2"/>
                <a:cs typeface="DejaVu Sans" pitchFamily="2"/>
              </a:rPr>
              <a:t>algorithmic</a:t>
            </a:r>
            <a:r>
              <a:rPr lang="de-DE" dirty="0">
                <a:ea typeface="DejaVu Sans" pitchFamily="2"/>
                <a:cs typeface="DejaVu Sans" pitchFamily="2"/>
              </a:rPr>
              <a:t>)</a:t>
            </a:r>
          </a:p>
          <a:p>
            <a:pPr lvl="2">
              <a:lnSpc>
                <a:spcPct val="110000"/>
              </a:lnSpc>
              <a:tabLst>
                <a:tab pos="2332038" algn="l"/>
                <a:tab pos="5938838" algn="r"/>
              </a:tabLst>
            </a:pPr>
            <a:r>
              <a:rPr lang="de-DE" dirty="0">
                <a:ea typeface="DejaVu Sans" pitchFamily="2"/>
                <a:cs typeface="DejaVu Sans" pitchFamily="2"/>
              </a:rPr>
              <a:t>Token, abgesichert durch automatisierten Kauf/Verkauf von Krypto-Vermögenswerten. </a:t>
            </a:r>
            <a:br>
              <a:rPr lang="de-DE" dirty="0">
                <a:ea typeface="DejaVu Sans" pitchFamily="2"/>
                <a:cs typeface="DejaVu Sans" pitchFamily="2"/>
              </a:rPr>
            </a:br>
            <a:r>
              <a:rPr lang="de-DE" dirty="0">
                <a:ea typeface="DejaVu Sans" pitchFamily="2"/>
                <a:cs typeface="DejaVu Sans" pitchFamily="2"/>
              </a:rPr>
              <a:t>(z.B. DAI, Magic Internet Money)</a:t>
            </a: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16</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66962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Krypto-Marktkapitalisierung</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17</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7" name="Grafik 6">
            <a:extLst>
              <a:ext uri="{FF2B5EF4-FFF2-40B4-BE49-F238E27FC236}">
                <a16:creationId xmlns:a16="http://schemas.microsoft.com/office/drawing/2014/main" id="{0BC63A3B-54D0-D5AD-62E7-B052B3A31F01}"/>
              </a:ext>
            </a:extLst>
          </p:cNvPr>
          <p:cNvPicPr>
            <a:picLocks noChangeAspect="1"/>
          </p:cNvPicPr>
          <p:nvPr/>
        </p:nvPicPr>
        <p:blipFill>
          <a:blip r:embed="rId3"/>
          <a:stretch>
            <a:fillRect/>
          </a:stretch>
        </p:blipFill>
        <p:spPr>
          <a:xfrm>
            <a:off x="35496" y="927218"/>
            <a:ext cx="8951495" cy="3941942"/>
          </a:xfrm>
          <a:prstGeom prst="rect">
            <a:avLst/>
          </a:prstGeom>
        </p:spPr>
      </p:pic>
      <p:sp>
        <p:nvSpPr>
          <p:cNvPr id="8" name="Textfeld 7">
            <a:extLst>
              <a:ext uri="{FF2B5EF4-FFF2-40B4-BE49-F238E27FC236}">
                <a16:creationId xmlns:a16="http://schemas.microsoft.com/office/drawing/2014/main" id="{6E9B8301-F3FE-360E-125C-416B9FDF3E17}"/>
              </a:ext>
            </a:extLst>
          </p:cNvPr>
          <p:cNvSpPr txBox="1"/>
          <p:nvPr/>
        </p:nvSpPr>
        <p:spPr bwMode="auto">
          <a:xfrm>
            <a:off x="323528" y="4870900"/>
            <a:ext cx="8496622" cy="1292662"/>
          </a:xfrm>
          <a:prstGeom prst="rect">
            <a:avLst/>
          </a:prstGeom>
          <a:noFill/>
          <a:ln w="9525">
            <a:noFill/>
            <a:miter lim="800000"/>
            <a:headEnd/>
            <a:tailEnd/>
          </a:ln>
          <a:effectLst/>
        </p:spPr>
        <p:txBody>
          <a:bodyPr wrap="square" lIns="0" tIns="0" rIns="0" bIns="0" rtlCol="0" anchor="ctr" anchorCtr="0">
            <a:spAutoFit/>
          </a:bodyPr>
          <a:lstStyle/>
          <a:p>
            <a:r>
              <a:rPr lang="en-US" sz="1200" dirty="0"/>
              <a:t>Sources </a:t>
            </a:r>
            <a:r>
              <a:rPr lang="en-US" sz="1200" dirty="0" err="1"/>
              <a:t>CryptoCompare</a:t>
            </a:r>
            <a:r>
              <a:rPr lang="en-US" sz="1200" dirty="0"/>
              <a:t> and ECB calculations.</a:t>
            </a:r>
          </a:p>
          <a:p>
            <a:r>
              <a:rPr lang="en-US" sz="1200" dirty="0"/>
              <a:t>Notes: Crypto-asset market </a:t>
            </a:r>
            <a:r>
              <a:rPr lang="en-US" sz="1200" dirty="0" err="1"/>
              <a:t>capitalisation</a:t>
            </a:r>
            <a:r>
              <a:rPr lang="en-US" sz="1200" dirty="0"/>
              <a:t> is calculated as the product of circulating supply and the price of crypto-assets. If the circulating supply were adjusted for the lost bitcoins which are proxied by those that have not been used for longer than seven years, it would be around 20% lower. The selected major altcoins are </a:t>
            </a:r>
            <a:r>
              <a:rPr lang="en-US" sz="1200" dirty="0" err="1"/>
              <a:t>Cardano</a:t>
            </a:r>
            <a:r>
              <a:rPr lang="en-US" sz="1200" dirty="0"/>
              <a:t> (ADA), Bitcoin Cash (BCH), Dogecoin (DOGE), Link (LINK), Litecoin (LTC), </a:t>
            </a:r>
            <a:r>
              <a:rPr lang="en-US" sz="1200" dirty="0" err="1"/>
              <a:t>Binance</a:t>
            </a:r>
            <a:r>
              <a:rPr lang="en-US" sz="1200" dirty="0"/>
              <a:t> Coin (BNB), Ripple (XRP), </a:t>
            </a:r>
            <a:r>
              <a:rPr lang="en-US" sz="1200" dirty="0" err="1"/>
              <a:t>Polkadot</a:t>
            </a:r>
            <a:r>
              <a:rPr lang="en-US" sz="1200" dirty="0"/>
              <a:t> (DOT) and Solana (SOL). The selected major </a:t>
            </a:r>
            <a:r>
              <a:rPr lang="en-US" sz="1200" dirty="0" err="1"/>
              <a:t>stablecoins</a:t>
            </a:r>
            <a:r>
              <a:rPr lang="en-US" sz="1200" dirty="0"/>
              <a:t> are Gemini USD (GUSD), True USD (TUSD), USD Coin (USDC), Tether (USDT), </a:t>
            </a:r>
            <a:r>
              <a:rPr lang="en-US" sz="1200" dirty="0" err="1"/>
              <a:t>Binance</a:t>
            </a:r>
            <a:r>
              <a:rPr lang="en-US" sz="1200" dirty="0"/>
              <a:t> USD (BUSD) and Pax Dollar (USDP). Algorithmic </a:t>
            </a:r>
            <a:r>
              <a:rPr lang="en-US" sz="1200" dirty="0" err="1"/>
              <a:t>stablecoins</a:t>
            </a:r>
            <a:r>
              <a:rPr lang="en-US" sz="1200" dirty="0"/>
              <a:t> were excluded.</a:t>
            </a:r>
            <a:endParaRPr lang="de-DE" sz="1200" kern="0" dirty="0">
              <a:latin typeface="Verdana" pitchFamily="34" charset="0"/>
              <a:ea typeface="Verdana" pitchFamily="34" charset="0"/>
              <a:cs typeface="Verdana" pitchFamily="34" charset="0"/>
            </a:endParaRPr>
          </a:p>
        </p:txBody>
      </p:sp>
      <p:sp>
        <p:nvSpPr>
          <p:cNvPr id="10" name="Textfeld 9">
            <a:extLst>
              <a:ext uri="{FF2B5EF4-FFF2-40B4-BE49-F238E27FC236}">
                <a16:creationId xmlns:a16="http://schemas.microsoft.com/office/drawing/2014/main" id="{EA9D7618-88BB-3874-B9B2-FFD0E1FB89B5}"/>
              </a:ext>
            </a:extLst>
          </p:cNvPr>
          <p:cNvSpPr txBox="1"/>
          <p:nvPr/>
        </p:nvSpPr>
        <p:spPr bwMode="auto">
          <a:xfrm>
            <a:off x="2290247" y="6282598"/>
            <a:ext cx="6696744" cy="184666"/>
          </a:xfrm>
          <a:prstGeom prst="rect">
            <a:avLst/>
          </a:prstGeom>
          <a:noFill/>
          <a:ln w="9525">
            <a:no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de-DE" sz="1200" kern="0" dirty="0">
                <a:latin typeface="Arial Narrow" panose="020B0606020202030204" pitchFamily="34" charset="0"/>
              </a:rPr>
              <a:t>https://www.ecb.europa.eu/press/key/date/2022/html/ecb.sp221207_1_annex~c1bf6177ac.en.pdf</a:t>
            </a:r>
          </a:p>
        </p:txBody>
      </p:sp>
      <p:sp>
        <p:nvSpPr>
          <p:cNvPr id="3" name="Textfeld 2">
            <a:extLst>
              <a:ext uri="{FF2B5EF4-FFF2-40B4-BE49-F238E27FC236}">
                <a16:creationId xmlns:a16="http://schemas.microsoft.com/office/drawing/2014/main" id="{8EFD5FD4-D4F2-247E-D547-BA5CC0A08449}"/>
              </a:ext>
            </a:extLst>
          </p:cNvPr>
          <p:cNvSpPr txBox="1"/>
          <p:nvPr/>
        </p:nvSpPr>
        <p:spPr bwMode="auto">
          <a:xfrm>
            <a:off x="6948264" y="1125325"/>
            <a:ext cx="1944216" cy="430887"/>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de-DE" sz="1400" i="1" kern="0" dirty="0">
                <a:latin typeface="Verdana" pitchFamily="34" charset="0"/>
                <a:ea typeface="Verdana" pitchFamily="34" charset="0"/>
                <a:cs typeface="Verdana" pitchFamily="34" charset="0"/>
              </a:rPr>
              <a:t>Assets ECB 11/2022: </a:t>
            </a:r>
            <a:br>
              <a:rPr lang="de-DE" sz="1400" i="1" kern="0" dirty="0">
                <a:latin typeface="Verdana" pitchFamily="34" charset="0"/>
                <a:ea typeface="Verdana" pitchFamily="34" charset="0"/>
                <a:cs typeface="Verdana" pitchFamily="34" charset="0"/>
              </a:rPr>
            </a:br>
            <a:r>
              <a:rPr lang="de-DE" sz="1400" i="1" kern="0" dirty="0">
                <a:latin typeface="Verdana" pitchFamily="34" charset="0"/>
                <a:ea typeface="Verdana" pitchFamily="34" charset="0"/>
                <a:cs typeface="Verdana" pitchFamily="34" charset="0"/>
              </a:rPr>
              <a:t>8,500 Bill. Euro</a:t>
            </a:r>
          </a:p>
        </p:txBody>
      </p:sp>
    </p:spTree>
    <p:extLst>
      <p:ext uri="{BB962C8B-B14F-4D97-AF65-F5344CB8AC3E}">
        <p14:creationId xmlns:p14="http://schemas.microsoft.com/office/powerpoint/2010/main" val="2258486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Zahlungsverkehr (I):  Zwei Formen</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5576" y="1340768"/>
            <a:ext cx="7223761" cy="4536504"/>
          </a:xfrm>
        </p:spPr>
        <p:txBody>
          <a:bodyPr>
            <a:normAutofit/>
          </a:bodyPr>
          <a:lstStyle/>
          <a:p>
            <a:pPr>
              <a:spcBef>
                <a:spcPts val="1800"/>
              </a:spcBef>
            </a:pPr>
            <a:r>
              <a:rPr lang="de-DE" dirty="0"/>
              <a:t>Bezahlen mit Objekt:</a:t>
            </a:r>
          </a:p>
          <a:p>
            <a:pPr lvl="1"/>
            <a:r>
              <a:rPr lang="de-DE" sz="1900" dirty="0"/>
              <a:t>Übergabe Vermögen:	Kurantmünze</a:t>
            </a:r>
            <a:br>
              <a:rPr lang="de-DE" sz="1900" dirty="0"/>
            </a:br>
            <a:r>
              <a:rPr lang="de-DE" sz="1900" dirty="0"/>
              <a:t>(Nominalwert entspricht ungefähr Metallwert,</a:t>
            </a:r>
            <a:br>
              <a:rPr lang="de-DE" sz="1900" dirty="0"/>
            </a:br>
            <a:r>
              <a:rPr lang="de-DE" sz="1900" dirty="0"/>
              <a:t>Großkaufleute haben immer gewogen)</a:t>
            </a:r>
          </a:p>
          <a:p>
            <a:pPr lvl="1">
              <a:spcBef>
                <a:spcPts val="600"/>
              </a:spcBef>
            </a:pPr>
            <a:r>
              <a:rPr lang="de-DE" sz="1900" dirty="0" err="1"/>
              <a:t>Kryptogeld</a:t>
            </a:r>
            <a:r>
              <a:rPr lang="de-DE" sz="1900" dirty="0"/>
              <a:t>: Individueller Datensatz </a:t>
            </a:r>
            <a:br>
              <a:rPr lang="de-DE" sz="1900" dirty="0"/>
            </a:br>
            <a:r>
              <a:rPr lang="de-DE" sz="1900" dirty="0"/>
              <a:t>aus einer begrenzten Menge an Datensätzen</a:t>
            </a:r>
            <a:br>
              <a:rPr lang="de-DE" sz="1900" dirty="0"/>
            </a:br>
            <a:endParaRPr lang="de-DE" sz="1900" dirty="0"/>
          </a:p>
          <a:p>
            <a:r>
              <a:rPr lang="de-DE" dirty="0"/>
              <a:t>Bezahlen mit Übergabe einer Forderung</a:t>
            </a:r>
          </a:p>
          <a:p>
            <a:pPr lvl="1">
              <a:spcBef>
                <a:spcPts val="600"/>
              </a:spcBef>
            </a:pPr>
            <a:r>
              <a:rPr lang="de-DE" sz="1900" dirty="0"/>
              <a:t>Banknoten </a:t>
            </a:r>
            <a:br>
              <a:rPr lang="de-DE" sz="1900" dirty="0"/>
            </a:br>
            <a:r>
              <a:rPr lang="de-DE" sz="1900" dirty="0"/>
              <a:t>(Wertdeckung durch Zentralbank)</a:t>
            </a:r>
          </a:p>
          <a:p>
            <a:pPr lvl="1">
              <a:spcBef>
                <a:spcPts val="600"/>
              </a:spcBef>
            </a:pPr>
            <a:r>
              <a:rPr lang="de-DE" sz="1900" dirty="0"/>
              <a:t>Stablecoin-Token </a:t>
            </a:r>
            <a:br>
              <a:rPr lang="de-DE" sz="1900" dirty="0"/>
            </a:br>
            <a:r>
              <a:rPr lang="de-DE" sz="1900" dirty="0"/>
              <a:t>(Wertdeckung durch Token-Emittent)</a:t>
            </a:r>
          </a:p>
          <a:p>
            <a:pPr lvl="1">
              <a:spcBef>
                <a:spcPts val="600"/>
              </a:spcBef>
            </a:pPr>
            <a:endParaRPr lang="de-DE" sz="1900"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a:xfrm>
            <a:off x="8532813" y="6559550"/>
            <a:ext cx="287337" cy="306388"/>
          </a:xfrm>
          <a:prstGeom prst="rect">
            <a:avLst/>
          </a:prstGeom>
        </p:spPr>
        <p:txBody>
          <a:bodyPr vert="horz" wrap="none" lIns="0" tIns="0" rIns="0" bIns="0" rtlCol="0" anchor="ctr" anchorCtr="0">
            <a:noAutofit/>
          </a:bodyPr>
          <a:lstStyle>
            <a:defPPr>
              <a:defRPr lang="en-US"/>
            </a:defPPr>
            <a:lvl1pPr algn="r" rtl="0" eaLnBrk="1" fontAlgn="t" hangingPunct="1">
              <a:spcBef>
                <a:spcPct val="0"/>
              </a:spcBef>
              <a:spcAft>
                <a:spcPct val="0"/>
              </a:spcAft>
              <a:buClr>
                <a:schemeClr val="accent4"/>
              </a:buClr>
              <a:defRPr sz="1600" b="0" kern="1200">
                <a:solidFill>
                  <a:schemeClr val="bg1"/>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 </a:t>
            </a:r>
            <a:fld id="{E57986DC-0440-4DE9-BF80-CBEC8F03B096}" type="slidenum">
              <a:rPr lang="en-GB" smtClean="0"/>
              <a:pPr>
                <a:defRPr/>
              </a:pPr>
              <a:t>18</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a:xfrm>
            <a:off x="250825" y="6553200"/>
            <a:ext cx="287338" cy="304800"/>
          </a:xfrm>
          <a:prstGeom prst="rect">
            <a:avLst/>
          </a:prstGeom>
        </p:spPr>
        <p:txBody>
          <a:bodyPr vert="horz" wrap="none" lIns="0" tIns="0" rIns="0" bIns="0" rtlCol="0" anchor="ctr" anchorCtr="0">
            <a:noAutofit/>
          </a:bodyPr>
          <a:lstStyle>
            <a:defPPr>
              <a:defRPr lang="en-US"/>
            </a:defPPr>
            <a:lvl1pPr algn="l"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a:xfrm>
            <a:off x="4284663" y="6553200"/>
            <a:ext cx="574675" cy="304800"/>
          </a:xfrm>
          <a:prstGeom prst="rect">
            <a:avLst/>
          </a:prstGeom>
        </p:spPr>
        <p:txBody>
          <a:bodyPr vert="horz" wrap="none" lIns="0" tIns="0" rIns="0" bIns="0" rtlCol="0" anchor="ctr" anchorCtr="0">
            <a:noAutofit/>
          </a:bodyPr>
          <a:lstStyle>
            <a:defPPr>
              <a:defRPr lang="en-US"/>
            </a:defPPr>
            <a:lvl1pPr algn="ctr"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Alfred Eibl</a:t>
            </a:r>
          </a:p>
        </p:txBody>
      </p:sp>
    </p:spTree>
    <p:extLst>
      <p:ext uri="{BB962C8B-B14F-4D97-AF65-F5344CB8AC3E}">
        <p14:creationId xmlns:p14="http://schemas.microsoft.com/office/powerpoint/2010/main" val="2008922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Zahlungsverkehr II:</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5576" y="1052736"/>
            <a:ext cx="8136903" cy="5328592"/>
          </a:xfrm>
        </p:spPr>
        <p:txBody>
          <a:bodyPr>
            <a:normAutofit lnSpcReduction="10000"/>
          </a:bodyPr>
          <a:lstStyle/>
          <a:p>
            <a:r>
              <a:rPr lang="de-DE" sz="2100" dirty="0"/>
              <a:t>Technik</a:t>
            </a:r>
          </a:p>
          <a:p>
            <a:pPr lvl="1">
              <a:spcBef>
                <a:spcPts val="600"/>
              </a:spcBef>
            </a:pPr>
            <a:r>
              <a:rPr lang="de-DE" sz="1900" dirty="0"/>
              <a:t>Aushändigung von Vermögen beim Kauf (Kurantmünze)</a:t>
            </a:r>
          </a:p>
          <a:p>
            <a:pPr lvl="1">
              <a:spcBef>
                <a:spcPts val="600"/>
              </a:spcBef>
            </a:pPr>
            <a:r>
              <a:rPr lang="de-DE" sz="1900" dirty="0"/>
              <a:t>Auftrag zur Übertragung von Vermögen auf Papier </a:t>
            </a:r>
            <a:br>
              <a:rPr lang="de-DE" sz="1900" dirty="0"/>
            </a:br>
            <a:r>
              <a:rPr lang="de-DE" sz="1900" dirty="0"/>
              <a:t>(Wechsel, Scheck, Banknote)</a:t>
            </a:r>
          </a:p>
          <a:p>
            <a:pPr lvl="1">
              <a:spcBef>
                <a:spcPts val="600"/>
              </a:spcBef>
            </a:pPr>
            <a:r>
              <a:rPr lang="de-DE" sz="1900" dirty="0" err="1"/>
              <a:t>Giralgeldverkehr</a:t>
            </a:r>
            <a:r>
              <a:rPr lang="de-DE" sz="1900" dirty="0"/>
              <a:t> / E-Banking: </a:t>
            </a:r>
            <a:br>
              <a:rPr lang="de-DE" sz="1900" dirty="0"/>
            </a:br>
            <a:r>
              <a:rPr lang="de-DE" sz="1900" dirty="0"/>
              <a:t>Elektronischer Übertragungsauftrag</a:t>
            </a:r>
          </a:p>
          <a:p>
            <a:pPr lvl="1">
              <a:spcBef>
                <a:spcPts val="600"/>
              </a:spcBef>
            </a:pPr>
            <a:r>
              <a:rPr lang="de-DE" sz="1900" dirty="0"/>
              <a:t>Finanzdienstleister: unmittelbare Durchführung kompletter Übertragungsvorgänge von/zu Bankkonten</a:t>
            </a:r>
          </a:p>
          <a:p>
            <a:pPr lvl="1"/>
            <a:r>
              <a:rPr lang="de-DE" sz="1900" dirty="0" err="1"/>
              <a:t>DeFi</a:t>
            </a:r>
            <a:r>
              <a:rPr lang="de-DE" sz="1900" dirty="0"/>
              <a:t>: Von Algorithmen gesteuerte Abwicklung von Finanzaktivitäten</a:t>
            </a:r>
            <a:endParaRPr lang="de-DE" dirty="0"/>
          </a:p>
          <a:p>
            <a:pPr>
              <a:spcBef>
                <a:spcPts val="1800"/>
              </a:spcBef>
            </a:pPr>
            <a:r>
              <a:rPr lang="de-DE" dirty="0"/>
              <a:t>Mit jeder Abstraktionsebene </a:t>
            </a:r>
          </a:p>
          <a:p>
            <a:pPr lvl="1"/>
            <a:r>
              <a:rPr lang="de-DE" sz="1900" dirty="0"/>
              <a:t>weniger Aufwand (weniger Kosten, schneller)</a:t>
            </a:r>
          </a:p>
          <a:p>
            <a:pPr lvl="1"/>
            <a:r>
              <a:rPr lang="de-DE" sz="1900" dirty="0"/>
              <a:t>weniger Erkennbarkeit des Geldsystems</a:t>
            </a:r>
          </a:p>
          <a:p>
            <a:pPr lvl="1"/>
            <a:r>
              <a:rPr lang="de-DE" sz="1900" dirty="0"/>
              <a:t>mehr Daten (und mehr Überwachung)</a:t>
            </a:r>
          </a:p>
          <a:p>
            <a:pPr lvl="1"/>
            <a:r>
              <a:rPr lang="de-DE" sz="1900" dirty="0"/>
              <a:t>Widersprüchlich Krypto: Mehr </a:t>
            </a:r>
            <a:r>
              <a:rPr lang="de-DE" sz="1900" dirty="0" err="1"/>
              <a:t>Aufwandd</a:t>
            </a:r>
            <a:br>
              <a:rPr lang="de-DE" sz="1900" dirty="0"/>
            </a:br>
            <a:endParaRPr lang="de-DE" sz="1900" dirty="0"/>
          </a:p>
          <a:p>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a:xfrm>
            <a:off x="8532813" y="6559550"/>
            <a:ext cx="287337" cy="306388"/>
          </a:xfrm>
          <a:prstGeom prst="rect">
            <a:avLst/>
          </a:prstGeom>
        </p:spPr>
        <p:txBody>
          <a:bodyPr vert="horz" wrap="none" lIns="0" tIns="0" rIns="0" bIns="0" rtlCol="0" anchor="ctr" anchorCtr="0">
            <a:noAutofit/>
          </a:bodyPr>
          <a:lstStyle>
            <a:defPPr>
              <a:defRPr lang="en-US"/>
            </a:defPPr>
            <a:lvl1pPr algn="r" rtl="0" eaLnBrk="1" fontAlgn="t" hangingPunct="1">
              <a:spcBef>
                <a:spcPct val="0"/>
              </a:spcBef>
              <a:spcAft>
                <a:spcPct val="0"/>
              </a:spcAft>
              <a:buClr>
                <a:schemeClr val="accent4"/>
              </a:buClr>
              <a:defRPr sz="1600" b="0" kern="1200">
                <a:solidFill>
                  <a:schemeClr val="bg1"/>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 </a:t>
            </a:r>
            <a:fld id="{E57986DC-0440-4DE9-BF80-CBEC8F03B096}" type="slidenum">
              <a:rPr lang="en-GB" smtClean="0"/>
              <a:pPr>
                <a:defRPr/>
              </a:pPr>
              <a:t>19</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a:xfrm>
            <a:off x="250825" y="6553200"/>
            <a:ext cx="287338" cy="304800"/>
          </a:xfrm>
          <a:prstGeom prst="rect">
            <a:avLst/>
          </a:prstGeom>
        </p:spPr>
        <p:txBody>
          <a:bodyPr vert="horz" wrap="none" lIns="0" tIns="0" rIns="0" bIns="0" rtlCol="0" anchor="ctr" anchorCtr="0">
            <a:noAutofit/>
          </a:bodyPr>
          <a:lstStyle>
            <a:defPPr>
              <a:defRPr lang="en-US"/>
            </a:defPPr>
            <a:lvl1pPr algn="l"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a:xfrm>
            <a:off x="4284663" y="6553200"/>
            <a:ext cx="574675" cy="304800"/>
          </a:xfrm>
          <a:prstGeom prst="rect">
            <a:avLst/>
          </a:prstGeom>
        </p:spPr>
        <p:txBody>
          <a:bodyPr vert="horz" wrap="none" lIns="0" tIns="0" rIns="0" bIns="0" rtlCol="0" anchor="ctr" anchorCtr="0">
            <a:noAutofit/>
          </a:bodyPr>
          <a:lstStyle>
            <a:defPPr>
              <a:defRPr lang="en-US"/>
            </a:defPPr>
            <a:lvl1pPr algn="ctr"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Alfred Eibl</a:t>
            </a:r>
          </a:p>
        </p:txBody>
      </p:sp>
    </p:spTree>
    <p:extLst>
      <p:ext uri="{BB962C8B-B14F-4D97-AF65-F5344CB8AC3E}">
        <p14:creationId xmlns:p14="http://schemas.microsoft.com/office/powerpoint/2010/main" val="2184314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Worum geht es?</a:t>
            </a:r>
          </a:p>
        </p:txBody>
      </p:sp>
      <p:sp>
        <p:nvSpPr>
          <p:cNvPr id="3" name="Inhaltsplatzhalter 2"/>
          <p:cNvSpPr>
            <a:spLocks noGrp="1"/>
          </p:cNvSpPr>
          <p:nvPr>
            <p:ph sz="quarter" idx="13"/>
          </p:nvPr>
        </p:nvSpPr>
        <p:spPr>
          <a:xfrm>
            <a:off x="1259632" y="1484785"/>
            <a:ext cx="7416824" cy="4464495"/>
          </a:xfrm>
        </p:spPr>
        <p:txBody>
          <a:bodyPr>
            <a:normAutofit/>
          </a:bodyPr>
          <a:lstStyle/>
          <a:p>
            <a:pPr marL="0" lvl="0" indent="0">
              <a:buNone/>
              <a:tabLst>
                <a:tab pos="5939640" algn="r"/>
              </a:tabLst>
            </a:pPr>
            <a:r>
              <a:rPr lang="de-DE" sz="2400" i="1" dirty="0">
                <a:latin typeface="+mn-lt"/>
                <a:ea typeface="Calibri" panose="020F0502020204030204" pitchFamily="34" charset="0"/>
                <a:cs typeface="Times New Roman" panose="02020603050405020304" pitchFamily="18" charset="0"/>
              </a:rPr>
              <a:t>Money </a:t>
            </a:r>
            <a:r>
              <a:rPr lang="de-DE" sz="2400" i="1" dirty="0" err="1">
                <a:latin typeface="+mn-lt"/>
                <a:ea typeface="Calibri" panose="020F0502020204030204" pitchFamily="34" charset="0"/>
                <a:cs typeface="Times New Roman" panose="02020603050405020304" pitchFamily="18" charset="0"/>
              </a:rPr>
              <a:t>cannot</a:t>
            </a:r>
            <a:r>
              <a:rPr lang="de-DE" sz="2400" i="1" dirty="0">
                <a:latin typeface="+mn-lt"/>
                <a:ea typeface="Calibri" panose="020F0502020204030204" pitchFamily="34" charset="0"/>
                <a:cs typeface="Times New Roman" panose="02020603050405020304" pitchFamily="18" charset="0"/>
              </a:rPr>
              <a:t> manage </a:t>
            </a:r>
            <a:r>
              <a:rPr lang="de-DE" sz="2400" i="1" dirty="0" err="1">
                <a:latin typeface="+mn-lt"/>
                <a:ea typeface="Calibri" panose="020F0502020204030204" pitchFamily="34" charset="0"/>
                <a:cs typeface="Times New Roman" panose="02020603050405020304" pitchFamily="18" charset="0"/>
              </a:rPr>
              <a:t>itself</a:t>
            </a:r>
            <a:endParaRPr lang="de-DE" sz="2400" i="1" dirty="0">
              <a:latin typeface="+mn-lt"/>
              <a:ea typeface="Calibri" panose="020F0502020204030204" pitchFamily="34" charset="0"/>
              <a:cs typeface="Times New Roman" panose="02020603050405020304" pitchFamily="18" charset="0"/>
            </a:endParaRPr>
          </a:p>
          <a:p>
            <a:pPr marL="0" lvl="0" indent="0">
              <a:buNone/>
              <a:tabLst>
                <a:tab pos="5939640" algn="r"/>
              </a:tabLst>
            </a:pPr>
            <a:r>
              <a:rPr lang="en-US" sz="1400" dirty="0">
                <a:latin typeface="+mn-lt"/>
                <a:ea typeface="Calibri" panose="020F0502020204030204" pitchFamily="34" charset="0"/>
                <a:cs typeface="Times New Roman" panose="02020603050405020304" pitchFamily="18" charset="0"/>
              </a:rPr>
              <a:t>Walter Bagehot, “Lombard Street – A Description of the Money Market” (1873)</a:t>
            </a:r>
          </a:p>
          <a:p>
            <a:pPr marL="0" lvl="0" indent="0">
              <a:buNone/>
              <a:tabLst>
                <a:tab pos="5939640" algn="r"/>
              </a:tabLst>
            </a:pPr>
            <a:endParaRPr lang="en-US" sz="1400" dirty="0">
              <a:latin typeface="+mn-lt"/>
              <a:cs typeface="Times New Roman" panose="02020603050405020304" pitchFamily="18" charset="0"/>
            </a:endParaRPr>
          </a:p>
          <a:p>
            <a:pPr marL="0" lvl="0" indent="0">
              <a:buNone/>
              <a:tabLst>
                <a:tab pos="5939640" algn="r"/>
              </a:tabLst>
            </a:pPr>
            <a:endParaRPr lang="de-DE" sz="1400" dirty="0">
              <a:latin typeface="+mn-lt"/>
            </a:endParaRPr>
          </a:p>
          <a:p>
            <a:pPr marL="0" lvl="0" indent="0">
              <a:buNone/>
              <a:tabLst>
                <a:tab pos="5939640" algn="r"/>
              </a:tabLst>
            </a:pPr>
            <a:r>
              <a:rPr lang="de-DE" sz="2000" i="1" dirty="0">
                <a:effectLst/>
                <a:latin typeface="+mn-lt"/>
                <a:ea typeface="Calibri" panose="020F0502020204030204" pitchFamily="34" charset="0"/>
                <a:cs typeface="Times New Roman" panose="02020603050405020304" pitchFamily="18" charset="0"/>
              </a:rPr>
              <a:t>Ein allgemeines Ziel von </a:t>
            </a:r>
            <a:r>
              <a:rPr lang="de-DE" sz="2000" i="1" dirty="0" err="1">
                <a:effectLst/>
                <a:latin typeface="+mn-lt"/>
                <a:ea typeface="Calibri" panose="020F0502020204030204" pitchFamily="34" charset="0"/>
                <a:cs typeface="Times New Roman" panose="02020603050405020304" pitchFamily="18" charset="0"/>
              </a:rPr>
              <a:t>DeFi</a:t>
            </a:r>
            <a:r>
              <a:rPr lang="de-DE" sz="2000" i="1" dirty="0">
                <a:effectLst/>
                <a:latin typeface="+mn-lt"/>
                <a:ea typeface="Calibri" panose="020F0502020204030204" pitchFamily="34" charset="0"/>
                <a:cs typeface="Times New Roman" panose="02020603050405020304" pitchFamily="18" charset="0"/>
              </a:rPr>
              <a:t>-Praktikern ist es, den menschlichen Ermessensspielraum aus Finanzverträgen zu entfernen und  </a:t>
            </a:r>
            <a:br>
              <a:rPr lang="de-DE" sz="2000" i="1" dirty="0">
                <a:effectLst/>
                <a:latin typeface="+mn-lt"/>
                <a:ea typeface="Calibri" panose="020F0502020204030204" pitchFamily="34" charset="0"/>
                <a:cs typeface="Times New Roman" panose="02020603050405020304" pitchFamily="18" charset="0"/>
              </a:rPr>
            </a:br>
            <a:r>
              <a:rPr lang="de-DE" sz="2000" i="1" dirty="0">
                <a:effectLst/>
                <a:latin typeface="+mn-lt"/>
                <a:ea typeface="Calibri" panose="020F0502020204030204" pitchFamily="34" charset="0"/>
                <a:cs typeface="Times New Roman" panose="02020603050405020304" pitchFamily="18" charset="0"/>
              </a:rPr>
              <a:t>die Verhaltensregeln in hochautomatisierten, </a:t>
            </a:r>
            <a:br>
              <a:rPr lang="de-DE" sz="2000" i="1" dirty="0">
                <a:effectLst/>
                <a:latin typeface="+mn-lt"/>
                <a:ea typeface="Calibri" panose="020F0502020204030204" pitchFamily="34" charset="0"/>
                <a:cs typeface="Times New Roman" panose="02020603050405020304" pitchFamily="18" charset="0"/>
              </a:rPr>
            </a:br>
            <a:r>
              <a:rPr lang="de-DE" sz="2000" i="1" dirty="0">
                <a:effectLst/>
                <a:latin typeface="+mn-lt"/>
                <a:ea typeface="Calibri" panose="020F0502020204030204" pitchFamily="34" charset="0"/>
                <a:cs typeface="Times New Roman" panose="02020603050405020304" pitchFamily="18" charset="0"/>
              </a:rPr>
              <a:t>öffentlich zugänglichen Systemen zu kodieren. </a:t>
            </a:r>
          </a:p>
          <a:p>
            <a:pPr marL="0" indent="0" algn="r">
              <a:buNone/>
            </a:pPr>
            <a:r>
              <a:rPr lang="en-US" sz="1400" dirty="0"/>
              <a:t>Carter and </a:t>
            </a:r>
            <a:r>
              <a:rPr lang="en-US" sz="1400" dirty="0" err="1"/>
              <a:t>Jeng</a:t>
            </a:r>
            <a:r>
              <a:rPr lang="en-US" sz="1400" dirty="0"/>
              <a:t>, </a:t>
            </a:r>
            <a:r>
              <a:rPr lang="en-US" sz="1400" dirty="0" err="1"/>
              <a:t>DeFi</a:t>
            </a:r>
            <a:r>
              <a:rPr lang="en-US" sz="1400" dirty="0"/>
              <a:t> Protocol Risks: the Paradox of </a:t>
            </a:r>
            <a:r>
              <a:rPr lang="en-US" sz="1400" dirty="0" err="1"/>
              <a:t>DeFi</a:t>
            </a:r>
            <a:r>
              <a:rPr lang="en-US" sz="1400" dirty="0"/>
              <a:t> (2021)</a:t>
            </a:r>
          </a:p>
          <a:p>
            <a:pPr marL="0" lvl="0" indent="0">
              <a:buNone/>
              <a:tabLst>
                <a:tab pos="5939640" algn="r"/>
              </a:tabLst>
            </a:pPr>
            <a:endParaRPr lang="de-DE" sz="1600" i="1" dirty="0">
              <a:latin typeface="+mn-lt"/>
              <a:cs typeface="Times New Roman" panose="02020603050405020304" pitchFamily="18" charset="0"/>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00584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Bitcoin: Energieverbrauch</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a:xfrm>
            <a:off x="8532813" y="6559550"/>
            <a:ext cx="287337" cy="306388"/>
          </a:xfrm>
          <a:prstGeom prst="rect">
            <a:avLst/>
          </a:prstGeom>
        </p:spPr>
        <p:txBody>
          <a:bodyPr vert="horz" wrap="none" lIns="0" tIns="0" rIns="0" bIns="0" rtlCol="0" anchor="ctr" anchorCtr="0">
            <a:noAutofit/>
          </a:bodyPr>
          <a:lstStyle>
            <a:defPPr>
              <a:defRPr lang="en-US"/>
            </a:defPPr>
            <a:lvl1pPr algn="r" rtl="0" eaLnBrk="1" fontAlgn="t" hangingPunct="1">
              <a:spcBef>
                <a:spcPct val="0"/>
              </a:spcBef>
              <a:spcAft>
                <a:spcPct val="0"/>
              </a:spcAft>
              <a:buClr>
                <a:schemeClr val="accent4"/>
              </a:buClr>
              <a:defRPr sz="1600" b="0" kern="1200">
                <a:solidFill>
                  <a:schemeClr val="bg1"/>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 </a:t>
            </a:r>
            <a:fld id="{E57986DC-0440-4DE9-BF80-CBEC8F03B096}" type="slidenum">
              <a:rPr lang="en-GB" smtClean="0"/>
              <a:pPr>
                <a:defRPr/>
              </a:pPr>
              <a:t>20</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a:xfrm>
            <a:off x="250825" y="6553200"/>
            <a:ext cx="287338" cy="304800"/>
          </a:xfrm>
          <a:prstGeom prst="rect">
            <a:avLst/>
          </a:prstGeom>
        </p:spPr>
        <p:txBody>
          <a:bodyPr vert="horz" wrap="none" lIns="0" tIns="0" rIns="0" bIns="0" rtlCol="0" anchor="ctr" anchorCtr="0">
            <a:noAutofit/>
          </a:bodyPr>
          <a:lstStyle>
            <a:defPPr>
              <a:defRPr lang="en-US"/>
            </a:defPPr>
            <a:lvl1pPr algn="l"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a:xfrm>
            <a:off x="4284663" y="6553200"/>
            <a:ext cx="574675" cy="304800"/>
          </a:xfrm>
          <a:prstGeom prst="rect">
            <a:avLst/>
          </a:prstGeom>
        </p:spPr>
        <p:txBody>
          <a:bodyPr vert="horz" wrap="none" lIns="0" tIns="0" rIns="0" bIns="0" rtlCol="0" anchor="ctr" anchorCtr="0">
            <a:noAutofit/>
          </a:bodyPr>
          <a:lstStyle>
            <a:defPPr>
              <a:defRPr lang="en-US"/>
            </a:defPPr>
            <a:lvl1pPr algn="ctr"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Alfred Eibl</a:t>
            </a:r>
          </a:p>
        </p:txBody>
      </p:sp>
      <p:pic>
        <p:nvPicPr>
          <p:cNvPr id="11" name="Grafik 10">
            <a:extLst>
              <a:ext uri="{FF2B5EF4-FFF2-40B4-BE49-F238E27FC236}">
                <a16:creationId xmlns:a16="http://schemas.microsoft.com/office/drawing/2014/main" id="{4B99A94F-09A8-AEF1-7BC7-58D3F18B7344}"/>
              </a:ext>
            </a:extLst>
          </p:cNvPr>
          <p:cNvPicPr>
            <a:picLocks noChangeAspect="1"/>
          </p:cNvPicPr>
          <p:nvPr/>
        </p:nvPicPr>
        <p:blipFill>
          <a:blip r:embed="rId3"/>
          <a:stretch>
            <a:fillRect/>
          </a:stretch>
        </p:blipFill>
        <p:spPr>
          <a:xfrm>
            <a:off x="144041" y="928678"/>
            <a:ext cx="8789668" cy="5236625"/>
          </a:xfrm>
          <a:prstGeom prst="rect">
            <a:avLst/>
          </a:prstGeom>
        </p:spPr>
      </p:pic>
      <p:sp>
        <p:nvSpPr>
          <p:cNvPr id="12" name="Textfeld 11">
            <a:extLst>
              <a:ext uri="{FF2B5EF4-FFF2-40B4-BE49-F238E27FC236}">
                <a16:creationId xmlns:a16="http://schemas.microsoft.com/office/drawing/2014/main" id="{C32BB975-3AEE-B866-EFA7-41CB30006D40}"/>
              </a:ext>
            </a:extLst>
          </p:cNvPr>
          <p:cNvSpPr txBox="1"/>
          <p:nvPr/>
        </p:nvSpPr>
        <p:spPr bwMode="auto">
          <a:xfrm>
            <a:off x="2699791" y="6183451"/>
            <a:ext cx="6233917" cy="215444"/>
          </a:xfrm>
          <a:prstGeom prst="rect">
            <a:avLst/>
          </a:prstGeom>
          <a:noFill/>
          <a:ln w="9525">
            <a:no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de-DE" sz="1400" kern="0" dirty="0">
                <a:latin typeface="Arial Narrow" panose="020B0606020202030204" pitchFamily="34" charset="0"/>
              </a:rPr>
              <a:t>Cambridge Bitcoin </a:t>
            </a:r>
            <a:r>
              <a:rPr lang="de-DE" sz="1400" kern="0" dirty="0" err="1">
                <a:latin typeface="Arial Narrow" panose="020B0606020202030204" pitchFamily="34" charset="0"/>
              </a:rPr>
              <a:t>Electricity</a:t>
            </a:r>
            <a:r>
              <a:rPr lang="de-DE" sz="1400" kern="0" dirty="0">
                <a:latin typeface="Arial Narrow" panose="020B0606020202030204" pitchFamily="34" charset="0"/>
              </a:rPr>
              <a:t> </a:t>
            </a:r>
            <a:r>
              <a:rPr lang="de-DE" sz="1400" kern="0" dirty="0" err="1">
                <a:latin typeface="Arial Narrow" panose="020B0606020202030204" pitchFamily="34" charset="0"/>
              </a:rPr>
              <a:t>Consumption</a:t>
            </a:r>
            <a:r>
              <a:rPr lang="de-DE" sz="1400" kern="0" dirty="0">
                <a:latin typeface="Arial Narrow" panose="020B0606020202030204" pitchFamily="34" charset="0"/>
              </a:rPr>
              <a:t> Index https://ccaf.io/cbeci/index</a:t>
            </a:r>
          </a:p>
        </p:txBody>
      </p:sp>
    </p:spTree>
    <p:extLst>
      <p:ext uri="{BB962C8B-B14F-4D97-AF65-F5344CB8AC3E}">
        <p14:creationId xmlns:p14="http://schemas.microsoft.com/office/powerpoint/2010/main" val="3848764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ED7E7-E686-45A0-AECB-3845FF199688}"/>
              </a:ext>
            </a:extLst>
          </p:cNvPr>
          <p:cNvSpPr>
            <a:spLocks noGrp="1"/>
          </p:cNvSpPr>
          <p:nvPr>
            <p:ph type="title"/>
          </p:nvPr>
        </p:nvSpPr>
        <p:spPr>
          <a:xfrm>
            <a:off x="611560" y="188720"/>
            <a:ext cx="6863720" cy="720000"/>
          </a:xfrm>
        </p:spPr>
        <p:txBody>
          <a:bodyPr/>
          <a:lstStyle/>
          <a:p>
            <a:r>
              <a:rPr lang="de-DE" dirty="0"/>
              <a:t>Was ist ein Kredit? (1)</a:t>
            </a:r>
          </a:p>
        </p:txBody>
      </p:sp>
      <p:sp>
        <p:nvSpPr>
          <p:cNvPr id="3" name="Inhaltsplatzhalter 2">
            <a:extLst>
              <a:ext uri="{FF2B5EF4-FFF2-40B4-BE49-F238E27FC236}">
                <a16:creationId xmlns:a16="http://schemas.microsoft.com/office/drawing/2014/main" id="{3FC9A6D4-7CFD-4B2D-A828-C09ACA173B4B}"/>
              </a:ext>
            </a:extLst>
          </p:cNvPr>
          <p:cNvSpPr>
            <a:spLocks noGrp="1"/>
          </p:cNvSpPr>
          <p:nvPr>
            <p:ph sz="quarter" idx="13"/>
          </p:nvPr>
        </p:nvSpPr>
        <p:spPr>
          <a:xfrm>
            <a:off x="683568" y="1772816"/>
            <a:ext cx="8208911" cy="4464496"/>
          </a:xfrm>
        </p:spPr>
        <p:txBody>
          <a:bodyPr>
            <a:normAutofit fontScale="92500" lnSpcReduction="20000"/>
          </a:bodyPr>
          <a:lstStyle/>
          <a:p>
            <a:pPr algn="l">
              <a:lnSpc>
                <a:spcPct val="120000"/>
              </a:lnSpc>
            </a:pPr>
            <a:r>
              <a:rPr lang="de-DE" sz="2000" b="0" i="0" u="none" strike="noStrike" baseline="0" dirty="0"/>
              <a:t>Ohne Kredit ist jeder potentielle Käufer auf den Geldbetrag beschränkt, den er aufgrund früherer Leistungen erworben (oder geerbt/gestohlen) hat.</a:t>
            </a:r>
          </a:p>
          <a:p>
            <a:pPr algn="l">
              <a:lnSpc>
                <a:spcPct val="120000"/>
              </a:lnSpc>
              <a:spcBef>
                <a:spcPts val="900"/>
              </a:spcBef>
            </a:pPr>
            <a:r>
              <a:rPr lang="de-DE" sz="2000" b="0" i="0" u="none" strike="noStrike" baseline="0" dirty="0"/>
              <a:t>Kredit ermöglicht die Inanspruchnahme von Leistungen ohne aktuelle eigene </a:t>
            </a:r>
            <a:r>
              <a:rPr lang="de-DE" sz="2000" dirty="0"/>
              <a:t>Zahlungsfähigkeit</a:t>
            </a:r>
          </a:p>
          <a:p>
            <a:pPr>
              <a:lnSpc>
                <a:spcPct val="120000"/>
              </a:lnSpc>
              <a:spcBef>
                <a:spcPts val="900"/>
              </a:spcBef>
            </a:pPr>
            <a:r>
              <a:rPr lang="de-DE" sz="2000" dirty="0">
                <a:latin typeface="+mn-lt"/>
                <a:ea typeface="Calibri" panose="020F0502020204030204" pitchFamily="34" charset="0"/>
                <a:cs typeface="Times New Roman" panose="02020603050405020304" pitchFamily="18" charset="0"/>
              </a:rPr>
              <a:t>Der Kredit trennt den Akt des Kaufens vom Akt des Bezahlens. </a:t>
            </a:r>
          </a:p>
          <a:p>
            <a:pPr>
              <a:lnSpc>
                <a:spcPct val="120000"/>
              </a:lnSpc>
              <a:spcBef>
                <a:spcPts val="900"/>
              </a:spcBef>
            </a:pPr>
            <a:r>
              <a:rPr lang="de-DE" sz="2000" dirty="0">
                <a:latin typeface="+mn-lt"/>
                <a:ea typeface="Calibri" panose="020F0502020204030204" pitchFamily="34" charset="0"/>
                <a:cs typeface="Times New Roman" panose="02020603050405020304" pitchFamily="18" charset="0"/>
              </a:rPr>
              <a:t>Mit einem Kredit wird i.d.R. die Zahlungsverpflichtung auf jemand anderen (üblicherweise eine Bank) übertragen.</a:t>
            </a:r>
          </a:p>
          <a:p>
            <a:pPr>
              <a:lnSpc>
                <a:spcPct val="120000"/>
              </a:lnSpc>
              <a:spcBef>
                <a:spcPts val="900"/>
              </a:spcBef>
            </a:pPr>
            <a:r>
              <a:rPr lang="de-DE" sz="2000" dirty="0">
                <a:latin typeface="+mn-lt"/>
                <a:ea typeface="Calibri" panose="020F0502020204030204" pitchFamily="34" charset="0"/>
                <a:cs typeface="Times New Roman" panose="02020603050405020304" pitchFamily="18" charset="0"/>
              </a:rPr>
              <a:t>Der Kredit verpflichtet zur Rückzahlung in Geld. </a:t>
            </a:r>
          </a:p>
        </p:txBody>
      </p:sp>
      <p:sp>
        <p:nvSpPr>
          <p:cNvPr id="5" name="Datumsplatzhalter 4">
            <a:extLst>
              <a:ext uri="{FF2B5EF4-FFF2-40B4-BE49-F238E27FC236}">
                <a16:creationId xmlns:a16="http://schemas.microsoft.com/office/drawing/2014/main" id="{4DCDFC16-BC0C-41FB-BD51-6B411D5ADD8E}"/>
              </a:ext>
            </a:extLst>
          </p:cNvPr>
          <p:cNvSpPr>
            <a:spLocks noGrp="1"/>
          </p:cNvSpPr>
          <p:nvPr>
            <p:ph type="dt" sz="half" idx="15"/>
          </p:nvPr>
        </p:nvSpPr>
        <p:spPr>
          <a:xfrm>
            <a:off x="250825" y="6553200"/>
            <a:ext cx="287338" cy="304800"/>
          </a:xfrm>
          <a:prstGeom prst="rect">
            <a:avLst/>
          </a:prstGeom>
        </p:spPr>
        <p:txBody>
          <a:bodyPr vert="horz" wrap="none" lIns="0" tIns="0" rIns="0" bIns="0" rtlCol="0" anchor="ctr" anchorCtr="0">
            <a:noAutofit/>
          </a:bodyPr>
          <a:lstStyle>
            <a:defPPr>
              <a:defRPr lang="en-US"/>
            </a:defPPr>
            <a:lvl1pPr algn="l"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de-DE"/>
              <a:t>21.01.2023</a:t>
            </a:r>
            <a:endParaRPr lang="en-GB" dirty="0"/>
          </a:p>
        </p:txBody>
      </p:sp>
      <p:sp>
        <p:nvSpPr>
          <p:cNvPr id="4" name="Fußzeilenplatzhalter 3">
            <a:extLst>
              <a:ext uri="{FF2B5EF4-FFF2-40B4-BE49-F238E27FC236}">
                <a16:creationId xmlns:a16="http://schemas.microsoft.com/office/drawing/2014/main" id="{34CEE007-7091-443E-B3FA-7FDF2FA15330}"/>
              </a:ext>
            </a:extLst>
          </p:cNvPr>
          <p:cNvSpPr>
            <a:spLocks noGrp="1"/>
          </p:cNvSpPr>
          <p:nvPr>
            <p:ph type="ftr" sz="quarter" idx="16"/>
          </p:nvPr>
        </p:nvSpPr>
        <p:spPr>
          <a:xfrm>
            <a:off x="4284663" y="6553200"/>
            <a:ext cx="574675" cy="304800"/>
          </a:xfrm>
          <a:prstGeom prst="rect">
            <a:avLst/>
          </a:prstGeom>
        </p:spPr>
        <p:txBody>
          <a:bodyPr vert="horz" wrap="none" lIns="0" tIns="0" rIns="0" bIns="0" rtlCol="0" anchor="ctr" anchorCtr="0">
            <a:noAutofit/>
          </a:bodyPr>
          <a:lstStyle>
            <a:defPPr>
              <a:defRPr lang="en-US"/>
            </a:defPPr>
            <a:lvl1pPr algn="ctr"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Alfred Eibl</a:t>
            </a:r>
            <a:endParaRPr lang="en-GB" dirty="0"/>
          </a:p>
        </p:txBody>
      </p:sp>
      <p:sp>
        <p:nvSpPr>
          <p:cNvPr id="6" name="Foliennummernplatzhalter 5">
            <a:extLst>
              <a:ext uri="{FF2B5EF4-FFF2-40B4-BE49-F238E27FC236}">
                <a16:creationId xmlns:a16="http://schemas.microsoft.com/office/drawing/2014/main" id="{1C859555-5BE3-40C8-B057-759EEDCBAF52}"/>
              </a:ext>
            </a:extLst>
          </p:cNvPr>
          <p:cNvSpPr>
            <a:spLocks noGrp="1"/>
          </p:cNvSpPr>
          <p:nvPr>
            <p:ph type="sldNum" sz="quarter" idx="14"/>
          </p:nvPr>
        </p:nvSpPr>
        <p:spPr>
          <a:xfrm>
            <a:off x="8532813" y="6559550"/>
            <a:ext cx="287337" cy="306388"/>
          </a:xfrm>
          <a:prstGeom prst="rect">
            <a:avLst/>
          </a:prstGeom>
        </p:spPr>
        <p:txBody>
          <a:bodyPr vert="horz" wrap="none" lIns="0" tIns="0" rIns="0" bIns="0" rtlCol="0" anchor="ctr" anchorCtr="0">
            <a:noAutofit/>
          </a:bodyPr>
          <a:lstStyle>
            <a:defPPr>
              <a:defRPr lang="en-US"/>
            </a:defPPr>
            <a:lvl1pPr algn="r" rtl="0" eaLnBrk="1" fontAlgn="t" hangingPunct="1">
              <a:spcBef>
                <a:spcPct val="0"/>
              </a:spcBef>
              <a:spcAft>
                <a:spcPct val="0"/>
              </a:spcAft>
              <a:buClr>
                <a:schemeClr val="accent4"/>
              </a:buClr>
              <a:defRPr sz="1600" b="0" kern="1200" dirty="0">
                <a:solidFill>
                  <a:schemeClr val="bg1"/>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 </a:t>
            </a:r>
            <a:fld id="{E559C5BC-D006-48BB-809E-449DAAC6C570}" type="slidenum">
              <a:rPr lang="en-GB" smtClean="0"/>
              <a:pPr>
                <a:defRPr/>
              </a:pPr>
              <a:t>21</a:t>
            </a:fld>
            <a:endParaRPr lang="en-GB" dirty="0"/>
          </a:p>
        </p:txBody>
      </p:sp>
    </p:spTree>
    <p:extLst>
      <p:ext uri="{BB962C8B-B14F-4D97-AF65-F5344CB8AC3E}">
        <p14:creationId xmlns:p14="http://schemas.microsoft.com/office/powerpoint/2010/main" val="2921821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ED7E7-E686-45A0-AECB-3845FF199688}"/>
              </a:ext>
            </a:extLst>
          </p:cNvPr>
          <p:cNvSpPr>
            <a:spLocks noGrp="1"/>
          </p:cNvSpPr>
          <p:nvPr>
            <p:ph type="title"/>
          </p:nvPr>
        </p:nvSpPr>
        <p:spPr>
          <a:xfrm>
            <a:off x="611560" y="188720"/>
            <a:ext cx="6863720" cy="720000"/>
          </a:xfrm>
        </p:spPr>
        <p:txBody>
          <a:bodyPr/>
          <a:lstStyle/>
          <a:p>
            <a:r>
              <a:rPr lang="de-DE" dirty="0"/>
              <a:t>Was ist ein Kredit? (2)</a:t>
            </a:r>
          </a:p>
        </p:txBody>
      </p:sp>
      <p:sp>
        <p:nvSpPr>
          <p:cNvPr id="3" name="Inhaltsplatzhalter 2">
            <a:extLst>
              <a:ext uri="{FF2B5EF4-FFF2-40B4-BE49-F238E27FC236}">
                <a16:creationId xmlns:a16="http://schemas.microsoft.com/office/drawing/2014/main" id="{3FC9A6D4-7CFD-4B2D-A828-C09ACA173B4B}"/>
              </a:ext>
            </a:extLst>
          </p:cNvPr>
          <p:cNvSpPr>
            <a:spLocks noGrp="1"/>
          </p:cNvSpPr>
          <p:nvPr>
            <p:ph sz="quarter" idx="13"/>
          </p:nvPr>
        </p:nvSpPr>
        <p:spPr>
          <a:xfrm>
            <a:off x="683568" y="1052736"/>
            <a:ext cx="8208911" cy="5184576"/>
          </a:xfrm>
        </p:spPr>
        <p:txBody>
          <a:bodyPr>
            <a:normAutofit fontScale="92500" lnSpcReduction="20000"/>
          </a:bodyPr>
          <a:lstStyle/>
          <a:p>
            <a:pPr>
              <a:lnSpc>
                <a:spcPct val="110000"/>
              </a:lnSpc>
              <a:spcBef>
                <a:spcPts val="900"/>
              </a:spcBef>
            </a:pPr>
            <a:r>
              <a:rPr lang="de-DE" sz="2100" dirty="0"/>
              <a:t>Kredit ist ein Versprechen, Ergebnisse zukünftiger Leistung </a:t>
            </a:r>
            <a:br>
              <a:rPr lang="de-DE" sz="2100" dirty="0"/>
            </a:br>
            <a:r>
              <a:rPr lang="de-DE" sz="2100" dirty="0"/>
              <a:t>für die Rückzahlung zu verwenden.</a:t>
            </a:r>
          </a:p>
          <a:p>
            <a:pPr>
              <a:lnSpc>
                <a:spcPct val="110000"/>
              </a:lnSpc>
              <a:spcBef>
                <a:spcPts val="900"/>
              </a:spcBef>
            </a:pPr>
            <a:r>
              <a:rPr lang="de-DE" sz="2100" dirty="0"/>
              <a:t>Das ist, wie alles, was die Zukunft betrifft, unsicher.</a:t>
            </a:r>
          </a:p>
          <a:p>
            <a:pPr>
              <a:lnSpc>
                <a:spcPct val="110000"/>
              </a:lnSpc>
              <a:spcBef>
                <a:spcPts val="900"/>
              </a:spcBef>
            </a:pPr>
            <a:r>
              <a:rPr lang="de-DE" sz="2100" dirty="0"/>
              <a:t>Daher wird meistens ein vertrauenswürdiger Dritter genutzt</a:t>
            </a:r>
          </a:p>
          <a:p>
            <a:pPr>
              <a:lnSpc>
                <a:spcPct val="110000"/>
              </a:lnSpc>
              <a:spcBef>
                <a:spcPts val="900"/>
              </a:spcBef>
            </a:pPr>
            <a:r>
              <a:rPr lang="de-DE" sz="2000" dirty="0"/>
              <a:t>Bank übernimmt Zahlungsversprechen gegenüber Verkäufer, </a:t>
            </a:r>
            <a:br>
              <a:rPr lang="de-DE" sz="2000" dirty="0"/>
            </a:br>
            <a:r>
              <a:rPr lang="de-DE" sz="2000" dirty="0"/>
              <a:t>stellt Zahlungsfähigkeit her</a:t>
            </a:r>
          </a:p>
          <a:p>
            <a:pPr>
              <a:lnSpc>
                <a:spcPct val="110000"/>
              </a:lnSpc>
              <a:spcBef>
                <a:spcPts val="900"/>
              </a:spcBef>
            </a:pPr>
            <a:r>
              <a:rPr lang="de-DE" sz="2000" dirty="0"/>
              <a:t>Bank sichert sich durch Forderung auf Sicherheiten </a:t>
            </a:r>
            <a:br>
              <a:rPr lang="de-DE" sz="2000" dirty="0"/>
            </a:br>
            <a:r>
              <a:rPr lang="de-DE" sz="2000" dirty="0"/>
              <a:t>gegen den Kreditnehmer für eventuelle Nichtleistung ab,</a:t>
            </a:r>
            <a:br>
              <a:rPr lang="de-DE" sz="2000" dirty="0"/>
            </a:br>
            <a:r>
              <a:rPr lang="de-DE" sz="2000" dirty="0"/>
              <a:t>deren Wert in der Zukunft aber schwanken kann.</a:t>
            </a:r>
          </a:p>
          <a:p>
            <a:pPr>
              <a:lnSpc>
                <a:spcPct val="110000"/>
              </a:lnSpc>
              <a:spcBef>
                <a:spcPts val="900"/>
              </a:spcBef>
            </a:pPr>
            <a:r>
              <a:rPr lang="de-DE" sz="2000" dirty="0"/>
              <a:t>Bankrisiko: Wert der Sicherheit sinkt</a:t>
            </a:r>
            <a:br>
              <a:rPr lang="de-DE" sz="2000" dirty="0"/>
            </a:br>
            <a:endParaRPr lang="de-DE" sz="2000" dirty="0"/>
          </a:p>
          <a:p>
            <a:pPr>
              <a:lnSpc>
                <a:spcPct val="110000"/>
              </a:lnSpc>
              <a:spcBef>
                <a:spcPts val="900"/>
              </a:spcBef>
            </a:pPr>
            <a:r>
              <a:rPr lang="de-DE" b="1" dirty="0"/>
              <a:t>Kredit ist gesamtgesellschaftlich: </a:t>
            </a:r>
          </a:p>
          <a:p>
            <a:pPr lvl="1">
              <a:lnSpc>
                <a:spcPct val="110000"/>
              </a:lnSpc>
              <a:spcBef>
                <a:spcPts val="900"/>
              </a:spcBef>
            </a:pPr>
            <a:r>
              <a:rPr lang="de-DE" sz="1900" b="1" dirty="0"/>
              <a:t>Erweiterung des liquiden Kaufkraftvolumens </a:t>
            </a:r>
          </a:p>
          <a:p>
            <a:pPr marL="630000" lvl="2" indent="0">
              <a:lnSpc>
                <a:spcPct val="110000"/>
              </a:lnSpc>
              <a:spcBef>
                <a:spcPts val="900"/>
              </a:spcBef>
              <a:buNone/>
            </a:pPr>
            <a:r>
              <a:rPr lang="de-DE" sz="1900" dirty="0"/>
              <a:t>(erhoffte Folge: Ausdehnung der Wirtschaftstätigkeit </a:t>
            </a:r>
            <a:br>
              <a:rPr lang="de-DE" sz="1900" dirty="0"/>
            </a:br>
            <a:r>
              <a:rPr lang="de-DE" sz="1900" dirty="0"/>
              <a:t>ermöglicht Rückfluss der Finanzmittel und Zinsen)</a:t>
            </a:r>
          </a:p>
          <a:p>
            <a:pPr lvl="1">
              <a:lnSpc>
                <a:spcPct val="110000"/>
              </a:lnSpc>
              <a:spcBef>
                <a:spcPts val="900"/>
              </a:spcBef>
            </a:pPr>
            <a:r>
              <a:rPr lang="de-DE" sz="1900" b="1" dirty="0"/>
              <a:t>Verändert aber den realen Vermögensbestand nicht</a:t>
            </a:r>
          </a:p>
          <a:p>
            <a:pPr marL="360000" lvl="1" indent="0">
              <a:lnSpc>
                <a:spcPct val="110000"/>
              </a:lnSpc>
              <a:spcBef>
                <a:spcPts val="900"/>
              </a:spcBef>
              <a:buNone/>
            </a:pPr>
            <a:endParaRPr lang="de-DE" sz="1800" dirty="0"/>
          </a:p>
        </p:txBody>
      </p:sp>
      <p:sp>
        <p:nvSpPr>
          <p:cNvPr id="5" name="Datumsplatzhalter 4">
            <a:extLst>
              <a:ext uri="{FF2B5EF4-FFF2-40B4-BE49-F238E27FC236}">
                <a16:creationId xmlns:a16="http://schemas.microsoft.com/office/drawing/2014/main" id="{4DCDFC16-BC0C-41FB-BD51-6B411D5ADD8E}"/>
              </a:ext>
            </a:extLst>
          </p:cNvPr>
          <p:cNvSpPr>
            <a:spLocks noGrp="1"/>
          </p:cNvSpPr>
          <p:nvPr>
            <p:ph type="dt" sz="half" idx="15"/>
          </p:nvPr>
        </p:nvSpPr>
        <p:spPr>
          <a:xfrm>
            <a:off x="250825" y="6553200"/>
            <a:ext cx="287338" cy="304800"/>
          </a:xfrm>
          <a:prstGeom prst="rect">
            <a:avLst/>
          </a:prstGeom>
        </p:spPr>
        <p:txBody>
          <a:bodyPr vert="horz" wrap="none" lIns="0" tIns="0" rIns="0" bIns="0" rtlCol="0" anchor="ctr" anchorCtr="0">
            <a:noAutofit/>
          </a:bodyPr>
          <a:lstStyle>
            <a:defPPr>
              <a:defRPr lang="en-US"/>
            </a:defPPr>
            <a:lvl1pPr algn="l"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de-DE"/>
              <a:t>21.01.2023</a:t>
            </a:r>
            <a:endParaRPr lang="en-GB" dirty="0"/>
          </a:p>
        </p:txBody>
      </p:sp>
      <p:sp>
        <p:nvSpPr>
          <p:cNvPr id="4" name="Fußzeilenplatzhalter 3">
            <a:extLst>
              <a:ext uri="{FF2B5EF4-FFF2-40B4-BE49-F238E27FC236}">
                <a16:creationId xmlns:a16="http://schemas.microsoft.com/office/drawing/2014/main" id="{34CEE007-7091-443E-B3FA-7FDF2FA15330}"/>
              </a:ext>
            </a:extLst>
          </p:cNvPr>
          <p:cNvSpPr>
            <a:spLocks noGrp="1"/>
          </p:cNvSpPr>
          <p:nvPr>
            <p:ph type="ftr" sz="quarter" idx="16"/>
          </p:nvPr>
        </p:nvSpPr>
        <p:spPr>
          <a:xfrm>
            <a:off x="4284663" y="6553200"/>
            <a:ext cx="574675" cy="304800"/>
          </a:xfrm>
          <a:prstGeom prst="rect">
            <a:avLst/>
          </a:prstGeom>
        </p:spPr>
        <p:txBody>
          <a:bodyPr vert="horz" wrap="none" lIns="0" tIns="0" rIns="0" bIns="0" rtlCol="0" anchor="ctr" anchorCtr="0">
            <a:noAutofit/>
          </a:bodyPr>
          <a:lstStyle>
            <a:defPPr>
              <a:defRPr lang="en-US"/>
            </a:defPPr>
            <a:lvl1pPr algn="ctr" rtl="0" eaLnBrk="1" fontAlgn="t" hangingPunct="1">
              <a:spcBef>
                <a:spcPct val="0"/>
              </a:spcBef>
              <a:spcAft>
                <a:spcPct val="0"/>
              </a:spcAft>
              <a:buClr>
                <a:schemeClr val="accent4"/>
              </a:buClr>
              <a:defRPr sz="800" b="0" kern="1200">
                <a:solidFill>
                  <a:schemeClr val="accent2"/>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Alfred Eibl</a:t>
            </a:r>
            <a:endParaRPr lang="en-GB" dirty="0"/>
          </a:p>
        </p:txBody>
      </p:sp>
      <p:sp>
        <p:nvSpPr>
          <p:cNvPr id="6" name="Foliennummernplatzhalter 5">
            <a:extLst>
              <a:ext uri="{FF2B5EF4-FFF2-40B4-BE49-F238E27FC236}">
                <a16:creationId xmlns:a16="http://schemas.microsoft.com/office/drawing/2014/main" id="{1C859555-5BE3-40C8-B057-759EEDCBAF52}"/>
              </a:ext>
            </a:extLst>
          </p:cNvPr>
          <p:cNvSpPr>
            <a:spLocks noGrp="1"/>
          </p:cNvSpPr>
          <p:nvPr>
            <p:ph type="sldNum" sz="quarter" idx="14"/>
          </p:nvPr>
        </p:nvSpPr>
        <p:spPr>
          <a:xfrm>
            <a:off x="8532813" y="6559550"/>
            <a:ext cx="287337" cy="306388"/>
          </a:xfrm>
          <a:prstGeom prst="rect">
            <a:avLst/>
          </a:prstGeom>
        </p:spPr>
        <p:txBody>
          <a:bodyPr vert="horz" wrap="none" lIns="0" tIns="0" rIns="0" bIns="0" rtlCol="0" anchor="ctr" anchorCtr="0">
            <a:noAutofit/>
          </a:bodyPr>
          <a:lstStyle>
            <a:defPPr>
              <a:defRPr lang="en-US"/>
            </a:defPPr>
            <a:lvl1pPr algn="r" rtl="0" eaLnBrk="1" fontAlgn="t" hangingPunct="1">
              <a:spcBef>
                <a:spcPct val="0"/>
              </a:spcBef>
              <a:spcAft>
                <a:spcPct val="0"/>
              </a:spcAft>
              <a:buClr>
                <a:schemeClr val="accent4"/>
              </a:buClr>
              <a:defRPr sz="1600" b="0" kern="1200" dirty="0">
                <a:solidFill>
                  <a:schemeClr val="bg1"/>
                </a:solidFill>
                <a:latin typeface="Verdana"/>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5pPr>
            <a:lvl6pPr marL="22860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6pPr>
            <a:lvl7pPr marL="27432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7pPr>
            <a:lvl8pPr marL="32004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8pPr>
            <a:lvl9pPr marL="3657600" algn="l" defTabSz="914400" rtl="0" eaLnBrk="1" latinLnBrk="0" hangingPunct="1">
              <a:defRPr sz="2400" kern="1200">
                <a:solidFill>
                  <a:schemeClr val="tx1"/>
                </a:solidFill>
                <a:latin typeface="Arial" panose="020B0604020202020204" pitchFamily="34" charset="0"/>
                <a:ea typeface="Verdana" panose="020B0604030504040204" pitchFamily="34" charset="0"/>
                <a:cs typeface="Verdana" panose="020B0604030504040204" pitchFamily="34" charset="0"/>
              </a:defRPr>
            </a:lvl9pPr>
          </a:lstStyle>
          <a:p>
            <a:pPr>
              <a:defRPr/>
            </a:pPr>
            <a:r>
              <a:rPr lang="en-GB"/>
              <a:t> </a:t>
            </a:r>
            <a:fld id="{E559C5BC-D006-48BB-809E-449DAAC6C570}" type="slidenum">
              <a:rPr lang="en-GB" smtClean="0"/>
              <a:pPr>
                <a:defRPr/>
              </a:pPr>
              <a:t>22</a:t>
            </a:fld>
            <a:endParaRPr lang="en-GB" dirty="0"/>
          </a:p>
        </p:txBody>
      </p:sp>
    </p:spTree>
    <p:extLst>
      <p:ext uri="{BB962C8B-B14F-4D97-AF65-F5344CB8AC3E}">
        <p14:creationId xmlns:p14="http://schemas.microsoft.com/office/powerpoint/2010/main" val="271391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Unser Geldsystem: Grundsatz</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827584" y="1196752"/>
            <a:ext cx="7848872" cy="5256584"/>
          </a:xfrm>
        </p:spPr>
        <p:txBody>
          <a:bodyPr>
            <a:normAutofit/>
          </a:bodyPr>
          <a:lstStyle/>
          <a:p>
            <a:r>
              <a:rPr lang="de-DE" sz="2000" dirty="0"/>
              <a:t>Schulden (= Kredit) müssen bezahlt werden:</a:t>
            </a:r>
          </a:p>
          <a:p>
            <a:pPr lvl="1"/>
            <a:r>
              <a:rPr lang="de-DE" sz="1800" dirty="0"/>
              <a:t>Jede Marktteilnehmer*in (wir alle) hat liquide zu sein wenn eingegangene Zahlungsverpflichten präsentiert werden.</a:t>
            </a:r>
          </a:p>
          <a:p>
            <a:pPr lvl="1"/>
            <a:r>
              <a:rPr lang="de-DE" sz="1800" dirty="0"/>
              <a:t>Das gilt insbesondere für die Akteure an den Finanzmärkten </a:t>
            </a:r>
            <a:br>
              <a:rPr lang="de-DE" sz="1800" dirty="0"/>
            </a:br>
            <a:r>
              <a:rPr lang="de-DE" sz="1600" dirty="0"/>
              <a:t>(dort kommen solche Verpflichtungen oft überraschend und als Lawine: „</a:t>
            </a:r>
            <a:r>
              <a:rPr lang="de-DE" sz="1600" dirty="0" err="1"/>
              <a:t>bank</a:t>
            </a:r>
            <a:r>
              <a:rPr lang="de-DE" sz="1600" dirty="0"/>
              <a:t> </a:t>
            </a:r>
            <a:r>
              <a:rPr lang="de-DE" sz="1600" dirty="0" err="1"/>
              <a:t>run</a:t>
            </a:r>
            <a:r>
              <a:rPr lang="de-DE" sz="1600" dirty="0"/>
              <a:t>“)</a:t>
            </a:r>
          </a:p>
          <a:p>
            <a:pPr lvl="1"/>
            <a:r>
              <a:rPr lang="de-DE" sz="1800" dirty="0"/>
              <a:t>Gilt auch für Krypto-Werte und </a:t>
            </a:r>
            <a:r>
              <a:rPr lang="de-DE" sz="1800" dirty="0" err="1"/>
              <a:t>DeFi</a:t>
            </a:r>
            <a:endParaRPr lang="de-DE" sz="1800" dirty="0"/>
          </a:p>
          <a:p>
            <a:pPr marL="285750" indent="-285750"/>
            <a:r>
              <a:rPr lang="de-DE" sz="2000" dirty="0"/>
              <a:t>Wenn nicht: Konkurs</a:t>
            </a:r>
          </a:p>
          <a:p>
            <a:pPr marL="555387" lvl="1" indent="-285750"/>
            <a:r>
              <a:rPr lang="de-DE" sz="1800" dirty="0"/>
              <a:t>Ausnahme: Zentralbank hilft</a:t>
            </a:r>
          </a:p>
          <a:p>
            <a:pPr lvl="2"/>
            <a:r>
              <a:rPr lang="de-DE" sz="1600" dirty="0"/>
              <a:t>Zentralbank ist immer liquide </a:t>
            </a:r>
            <a:br>
              <a:rPr lang="de-DE" sz="1600" dirty="0"/>
            </a:br>
            <a:r>
              <a:rPr lang="de-DE" sz="1600" dirty="0"/>
              <a:t>(gedeckt durch das gesamte Sozialprodukt)</a:t>
            </a:r>
          </a:p>
          <a:p>
            <a:pPr lvl="2"/>
            <a:r>
              <a:rPr lang="de-DE" sz="1600" dirty="0"/>
              <a:t>Ausnahme: Gesellschaftlicher Zusammenbruch</a:t>
            </a:r>
          </a:p>
          <a:p>
            <a:r>
              <a:rPr lang="de-DE" sz="2000" dirty="0"/>
              <a:t>Entscheidend für Geldsysteme:</a:t>
            </a:r>
          </a:p>
          <a:p>
            <a:pPr lvl="1"/>
            <a:r>
              <a:rPr lang="de-DE" sz="1800" dirty="0"/>
              <a:t>„Und vergib uns unsere Schuld … “</a:t>
            </a:r>
          </a:p>
          <a:p>
            <a:pPr lvl="1"/>
            <a:r>
              <a:rPr lang="de-DE" sz="1800" dirty="0"/>
              <a:t>Umgang mit Schulden, die nicht bezahlt werden können!</a:t>
            </a:r>
          </a:p>
          <a:p>
            <a:pPr marL="0" indent="0">
              <a:buNone/>
            </a:pPr>
            <a:endParaRPr lang="de-DE" sz="2000" dirty="0"/>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23</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256209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Viele Krisenereignisse: Ein Problem</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412776"/>
            <a:ext cx="7776864" cy="4824536"/>
          </a:xfrm>
        </p:spPr>
        <p:txBody>
          <a:bodyPr>
            <a:normAutofit/>
          </a:bodyPr>
          <a:lstStyle/>
          <a:p>
            <a:r>
              <a:rPr lang="de-DE" sz="2400" dirty="0"/>
              <a:t>LIQUIDITÄT</a:t>
            </a:r>
          </a:p>
          <a:p>
            <a:pPr lvl="1"/>
            <a:r>
              <a:rPr lang="de-DE" sz="2200" dirty="0">
                <a:effectLst/>
                <a:latin typeface="+mn-lt"/>
                <a:ea typeface="Calibri" panose="020F0502020204030204" pitchFamily="34" charset="0"/>
                <a:cs typeface="Times New Roman" panose="02020603050405020304" pitchFamily="18" charset="0"/>
              </a:rPr>
              <a:t>Liquidität ist die Fähigkeit, </a:t>
            </a:r>
            <a:br>
              <a:rPr lang="de-DE" sz="2200" dirty="0">
                <a:effectLst/>
                <a:latin typeface="+mn-lt"/>
                <a:ea typeface="Calibri" panose="020F0502020204030204" pitchFamily="34" charset="0"/>
                <a:cs typeface="Times New Roman" panose="02020603050405020304" pitchFamily="18" charset="0"/>
              </a:rPr>
            </a:br>
            <a:r>
              <a:rPr lang="de-DE" sz="2200" dirty="0">
                <a:effectLst/>
                <a:latin typeface="+mn-lt"/>
                <a:ea typeface="Calibri" panose="020F0502020204030204" pitchFamily="34" charset="0"/>
                <a:cs typeface="Times New Roman" panose="02020603050405020304" pitchFamily="18" charset="0"/>
              </a:rPr>
              <a:t>Zahlungsverpflichtungen sofort nachzukommen; </a:t>
            </a:r>
          </a:p>
          <a:p>
            <a:pPr lvl="1"/>
            <a:r>
              <a:rPr lang="de-DE" sz="2200" dirty="0">
                <a:effectLst/>
                <a:latin typeface="+mn-lt"/>
                <a:ea typeface="Calibri" panose="020F0502020204030204" pitchFamily="34" charset="0"/>
                <a:cs typeface="Times New Roman" panose="02020603050405020304" pitchFamily="18" charset="0"/>
              </a:rPr>
              <a:t>die Bereitstellung von Liquidität ist </a:t>
            </a:r>
            <a:br>
              <a:rPr lang="de-DE" sz="2200" dirty="0">
                <a:effectLst/>
                <a:latin typeface="+mn-lt"/>
                <a:ea typeface="Calibri" panose="020F0502020204030204" pitchFamily="34" charset="0"/>
                <a:cs typeface="Times New Roman" panose="02020603050405020304" pitchFamily="18" charset="0"/>
              </a:rPr>
            </a:br>
            <a:r>
              <a:rPr lang="de-DE" sz="2200" dirty="0">
                <a:effectLst/>
                <a:latin typeface="+mn-lt"/>
                <a:ea typeface="Calibri" panose="020F0502020204030204" pitchFamily="34" charset="0"/>
                <a:cs typeface="Times New Roman" panose="02020603050405020304" pitchFamily="18" charset="0"/>
              </a:rPr>
              <a:t>die zentrale Aufgabe von Finanzintermediären.</a:t>
            </a:r>
            <a:endParaRPr lang="de-DE" sz="2200" dirty="0">
              <a:latin typeface="+mn-lt"/>
              <a:ea typeface="Calibri" panose="020F0502020204030204" pitchFamily="34" charset="0"/>
              <a:cs typeface="Times New Roman" panose="02020603050405020304" pitchFamily="18" charset="0"/>
            </a:endParaRPr>
          </a:p>
          <a:p>
            <a:pPr marL="360000" lvl="1" indent="0">
              <a:buNone/>
            </a:pPr>
            <a:endParaRPr lang="de-DE" sz="2200" dirty="0">
              <a:effectLst/>
              <a:latin typeface="+mn-lt"/>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24</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414151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Unterschied </a:t>
            </a:r>
            <a:r>
              <a:rPr lang="de-DE" dirty="0" err="1"/>
              <a:t>DeFi</a:t>
            </a:r>
            <a:r>
              <a:rPr lang="de-DE" dirty="0"/>
              <a:t>/Krypto (privates Geld)</a:t>
            </a:r>
            <a:br>
              <a:rPr lang="de-DE" dirty="0"/>
            </a:br>
            <a:r>
              <a:rPr lang="de-DE" dirty="0"/>
              <a:t>zur Währung (staatl. Geld)</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196752"/>
            <a:ext cx="8064896" cy="5040560"/>
          </a:xfrm>
        </p:spPr>
        <p:txBody>
          <a:bodyPr>
            <a:normAutofit/>
          </a:bodyPr>
          <a:lstStyle/>
          <a:p>
            <a:r>
              <a:rPr lang="de-DE" sz="2000" dirty="0"/>
              <a:t>Die Währungssysteme haben eine Systeminstanz </a:t>
            </a:r>
            <a:br>
              <a:rPr lang="de-DE" sz="2000" dirty="0"/>
            </a:br>
            <a:r>
              <a:rPr lang="de-DE" sz="2000" dirty="0"/>
              <a:t>mit der Fähigkeit, unbegrenzte Geldflüsse zu erzeugen:</a:t>
            </a:r>
          </a:p>
          <a:p>
            <a:r>
              <a:rPr lang="de-DE" sz="2000" dirty="0"/>
              <a:t>Das ist die Zentralbank: </a:t>
            </a:r>
            <a:r>
              <a:rPr lang="de-DE" sz="2000" dirty="0" err="1"/>
              <a:t>Lender</a:t>
            </a:r>
            <a:r>
              <a:rPr lang="de-DE" sz="2000" dirty="0"/>
              <a:t> </a:t>
            </a:r>
            <a:r>
              <a:rPr lang="de-DE" sz="2000" dirty="0" err="1"/>
              <a:t>of</a:t>
            </a:r>
            <a:r>
              <a:rPr lang="de-DE" sz="2000" dirty="0"/>
              <a:t> Last Resort</a:t>
            </a:r>
          </a:p>
          <a:p>
            <a:r>
              <a:rPr lang="de-DE" sz="2000" dirty="0"/>
              <a:t>Aufgabe: Systemstabilisierung</a:t>
            </a:r>
          </a:p>
          <a:p>
            <a:pPr lvl="1"/>
            <a:r>
              <a:rPr lang="de-DE" sz="1800" dirty="0"/>
              <a:t>Liquiditätsmangel von Finanzinstituten im System</a:t>
            </a:r>
          </a:p>
          <a:p>
            <a:pPr lvl="1"/>
            <a:r>
              <a:rPr lang="de-DE" sz="1800" dirty="0"/>
              <a:t>der systemgefährdend ist</a:t>
            </a:r>
          </a:p>
          <a:p>
            <a:pPr lvl="1"/>
            <a:r>
              <a:rPr lang="de-DE" sz="1800" dirty="0"/>
              <a:t>durch Aufkauf der Kreditsicherheiten verhindern.</a:t>
            </a:r>
          </a:p>
          <a:p>
            <a:pPr lvl="1"/>
            <a:r>
              <a:rPr lang="de-DE" sz="1800" dirty="0"/>
              <a:t>(Letztes Beispiel: BoE, GB-Bonds)</a:t>
            </a:r>
          </a:p>
          <a:p>
            <a:r>
              <a:rPr lang="de-DE" sz="2000" dirty="0"/>
              <a:t>Jedes </a:t>
            </a:r>
            <a:r>
              <a:rPr lang="de-DE" sz="2000" dirty="0" err="1"/>
              <a:t>DeFi</a:t>
            </a:r>
            <a:r>
              <a:rPr lang="de-DE" sz="2000" dirty="0"/>
              <a:t>-System ist ein individueller </a:t>
            </a:r>
            <a:r>
              <a:rPr lang="de-DE" sz="2000" dirty="0" err="1"/>
              <a:t>Geldraum</a:t>
            </a:r>
            <a:endParaRPr lang="de-DE" sz="2000" dirty="0"/>
          </a:p>
          <a:p>
            <a:pPr lvl="1"/>
            <a:r>
              <a:rPr lang="de-DE" sz="1800" dirty="0"/>
              <a:t>ohne Systeminstanz zum „unbegrenzt Geld drucken“</a:t>
            </a:r>
          </a:p>
          <a:p>
            <a:r>
              <a:rPr lang="de-DE" sz="2000" dirty="0"/>
              <a:t>Voraussetzung für eine Systeminstanz:</a:t>
            </a:r>
            <a:br>
              <a:rPr lang="de-DE" sz="2000" dirty="0"/>
            </a:br>
            <a:r>
              <a:rPr lang="de-DE" sz="2000" dirty="0"/>
              <a:t>Agieren im gesellschaftlichen Gesamtinteresse</a:t>
            </a:r>
            <a:br>
              <a:rPr lang="de-DE" sz="2000" dirty="0"/>
            </a:br>
            <a:r>
              <a:rPr lang="de-DE" sz="2000" dirty="0"/>
              <a:t>kann nur eine gesamtgesellschaftliche Einrichtung</a:t>
            </a:r>
          </a:p>
          <a:p>
            <a:pPr marL="0" indent="0">
              <a:buNone/>
            </a:pPr>
            <a:br>
              <a:rPr lang="de-DE" sz="2000" dirty="0"/>
            </a:br>
            <a:r>
              <a:rPr lang="de-DE" sz="2000" dirty="0"/>
              <a:t> </a:t>
            </a:r>
          </a:p>
          <a:p>
            <a:endParaRPr lang="de-DE" sz="2400" dirty="0"/>
          </a:p>
          <a:p>
            <a:endParaRPr lang="de-DE" sz="2400" dirty="0"/>
          </a:p>
          <a:p>
            <a:pPr lvl="1"/>
            <a:r>
              <a:rPr lang="de-DE" sz="2200" dirty="0">
                <a:effectLst/>
                <a:latin typeface="+mn-lt"/>
                <a:ea typeface="Calibri" panose="020F0502020204030204" pitchFamily="34" charset="0"/>
                <a:cs typeface="Times New Roman" panose="02020603050405020304" pitchFamily="18" charset="0"/>
              </a:rPr>
              <a:t>.</a:t>
            </a: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25</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583836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Privates Geld ohne Systeminstanz</a:t>
            </a: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26</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
        <p:nvSpPr>
          <p:cNvPr id="10" name="Textfeld 9">
            <a:extLst>
              <a:ext uri="{FF2B5EF4-FFF2-40B4-BE49-F238E27FC236}">
                <a16:creationId xmlns:a16="http://schemas.microsoft.com/office/drawing/2014/main" id="{D409C760-E935-3A61-2D38-DB312C50771F}"/>
              </a:ext>
            </a:extLst>
          </p:cNvPr>
          <p:cNvSpPr txBox="1"/>
          <p:nvPr/>
        </p:nvSpPr>
        <p:spPr bwMode="auto">
          <a:xfrm>
            <a:off x="1701357" y="6237312"/>
            <a:ext cx="7200800" cy="184666"/>
          </a:xfrm>
          <a:prstGeom prst="rect">
            <a:avLst/>
          </a:prstGeom>
          <a:noFill/>
          <a:ln w="9525">
            <a:no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de-DE" sz="1200" kern="0" dirty="0">
                <a:latin typeface="Arial Narrow" panose="020B0606020202030204" pitchFamily="34" charset="0"/>
              </a:rPr>
              <a:t>https://www.ft.com/content/3d362b12-8510-4e90-8189-d1f46ef771dc</a:t>
            </a:r>
          </a:p>
        </p:txBody>
      </p:sp>
      <p:pic>
        <p:nvPicPr>
          <p:cNvPr id="7" name="Grafik 6">
            <a:extLst>
              <a:ext uri="{FF2B5EF4-FFF2-40B4-BE49-F238E27FC236}">
                <a16:creationId xmlns:a16="http://schemas.microsoft.com/office/drawing/2014/main" id="{25466CF6-4284-E0BA-93C1-72B2867D51F1}"/>
              </a:ext>
            </a:extLst>
          </p:cNvPr>
          <p:cNvPicPr>
            <a:picLocks noChangeAspect="1"/>
          </p:cNvPicPr>
          <p:nvPr/>
        </p:nvPicPr>
        <p:blipFill>
          <a:blip r:embed="rId3"/>
          <a:stretch>
            <a:fillRect/>
          </a:stretch>
        </p:blipFill>
        <p:spPr>
          <a:xfrm>
            <a:off x="611559" y="940706"/>
            <a:ext cx="6509725" cy="4504518"/>
          </a:xfrm>
          <a:prstGeom prst="rect">
            <a:avLst/>
          </a:prstGeom>
        </p:spPr>
      </p:pic>
      <p:sp>
        <p:nvSpPr>
          <p:cNvPr id="8" name="Textfeld 7">
            <a:extLst>
              <a:ext uri="{FF2B5EF4-FFF2-40B4-BE49-F238E27FC236}">
                <a16:creationId xmlns:a16="http://schemas.microsoft.com/office/drawing/2014/main" id="{6F12AC9A-60F4-92E9-94D8-329447272135}"/>
              </a:ext>
            </a:extLst>
          </p:cNvPr>
          <p:cNvSpPr txBox="1"/>
          <p:nvPr/>
        </p:nvSpPr>
        <p:spPr bwMode="auto">
          <a:xfrm>
            <a:off x="611559" y="5563419"/>
            <a:ext cx="8134068" cy="492443"/>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de-DE" sz="1600" kern="0" dirty="0">
                <a:latin typeface="+mn-lt"/>
              </a:rPr>
              <a:t>Mit dem Absturz des </a:t>
            </a:r>
            <a:r>
              <a:rPr lang="de-DE" sz="1600" kern="0" dirty="0" err="1">
                <a:latin typeface="+mn-lt"/>
              </a:rPr>
              <a:t>Stabelcoin</a:t>
            </a:r>
            <a:r>
              <a:rPr lang="de-DE" sz="1600" kern="0" dirty="0">
                <a:latin typeface="+mn-lt"/>
              </a:rPr>
              <a:t> Luna </a:t>
            </a:r>
            <a:br>
              <a:rPr lang="de-DE" sz="1600" kern="0" dirty="0">
                <a:latin typeface="+mn-lt"/>
              </a:rPr>
            </a:br>
            <a:r>
              <a:rPr lang="de-DE" sz="1600" kern="0" dirty="0">
                <a:latin typeface="+mn-lt"/>
              </a:rPr>
              <a:t>startete die globale Neubewertung von Krypto</a:t>
            </a:r>
          </a:p>
        </p:txBody>
      </p:sp>
    </p:spTree>
    <p:extLst>
      <p:ext uri="{BB962C8B-B14F-4D97-AF65-F5344CB8AC3E}">
        <p14:creationId xmlns:p14="http://schemas.microsoft.com/office/powerpoint/2010/main" val="277027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Systeminstanz in Aktion</a:t>
            </a: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27</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pic>
        <p:nvPicPr>
          <p:cNvPr id="9" name="Grafik 8">
            <a:extLst>
              <a:ext uri="{FF2B5EF4-FFF2-40B4-BE49-F238E27FC236}">
                <a16:creationId xmlns:a16="http://schemas.microsoft.com/office/drawing/2014/main" id="{C7FBA64D-BF32-FF8C-B103-11A888F97502}"/>
              </a:ext>
            </a:extLst>
          </p:cNvPr>
          <p:cNvPicPr>
            <a:picLocks noChangeAspect="1"/>
          </p:cNvPicPr>
          <p:nvPr/>
        </p:nvPicPr>
        <p:blipFill>
          <a:blip r:embed="rId3"/>
          <a:stretch>
            <a:fillRect/>
          </a:stretch>
        </p:blipFill>
        <p:spPr>
          <a:xfrm>
            <a:off x="534981" y="1052736"/>
            <a:ext cx="7044924" cy="4752528"/>
          </a:xfrm>
          <a:prstGeom prst="rect">
            <a:avLst/>
          </a:prstGeom>
        </p:spPr>
      </p:pic>
      <p:sp>
        <p:nvSpPr>
          <p:cNvPr id="10" name="Textfeld 9">
            <a:extLst>
              <a:ext uri="{FF2B5EF4-FFF2-40B4-BE49-F238E27FC236}">
                <a16:creationId xmlns:a16="http://schemas.microsoft.com/office/drawing/2014/main" id="{D409C760-E935-3A61-2D38-DB312C50771F}"/>
              </a:ext>
            </a:extLst>
          </p:cNvPr>
          <p:cNvSpPr txBox="1"/>
          <p:nvPr/>
        </p:nvSpPr>
        <p:spPr bwMode="auto">
          <a:xfrm>
            <a:off x="1691680" y="6183690"/>
            <a:ext cx="7200800" cy="184666"/>
          </a:xfrm>
          <a:prstGeom prst="rect">
            <a:avLst/>
          </a:prstGeom>
          <a:noFill/>
          <a:ln w="9525">
            <a:no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de-DE" sz="1200" kern="0" dirty="0">
                <a:latin typeface="Arial Narrow" panose="020B0606020202030204" pitchFamily="34" charset="0"/>
              </a:rPr>
              <a:t>https://www.ft.com/content/3d362b12-8510-4e90-8189-d1f46ef771dc</a:t>
            </a:r>
          </a:p>
        </p:txBody>
      </p:sp>
    </p:spTree>
    <p:extLst>
      <p:ext uri="{BB962C8B-B14F-4D97-AF65-F5344CB8AC3E}">
        <p14:creationId xmlns:p14="http://schemas.microsoft.com/office/powerpoint/2010/main" val="3145625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Stellungnahme BIS (Bank der Zentralbanken):</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28</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10" name="Grafik 9">
            <a:extLst>
              <a:ext uri="{FF2B5EF4-FFF2-40B4-BE49-F238E27FC236}">
                <a16:creationId xmlns:a16="http://schemas.microsoft.com/office/drawing/2014/main" id="{D619CF16-6B1E-C930-8640-CBD4589AFC24}"/>
              </a:ext>
            </a:extLst>
          </p:cNvPr>
          <p:cNvPicPr>
            <a:picLocks noChangeAspect="1"/>
          </p:cNvPicPr>
          <p:nvPr/>
        </p:nvPicPr>
        <p:blipFill>
          <a:blip r:embed="rId3"/>
          <a:stretch>
            <a:fillRect/>
          </a:stretch>
        </p:blipFill>
        <p:spPr>
          <a:xfrm>
            <a:off x="368989" y="1044971"/>
            <a:ext cx="8406021" cy="4896544"/>
          </a:xfrm>
          <a:prstGeom prst="rect">
            <a:avLst/>
          </a:prstGeom>
        </p:spPr>
      </p:pic>
      <p:sp>
        <p:nvSpPr>
          <p:cNvPr id="11" name="Textfeld 10">
            <a:extLst>
              <a:ext uri="{FF2B5EF4-FFF2-40B4-BE49-F238E27FC236}">
                <a16:creationId xmlns:a16="http://schemas.microsoft.com/office/drawing/2014/main" id="{B920A681-F07B-4A08-7BFE-1B7AAAE6968B}"/>
              </a:ext>
            </a:extLst>
          </p:cNvPr>
          <p:cNvSpPr txBox="1"/>
          <p:nvPr/>
        </p:nvSpPr>
        <p:spPr bwMode="auto">
          <a:xfrm>
            <a:off x="3995936" y="6296689"/>
            <a:ext cx="4896544" cy="169277"/>
          </a:xfrm>
          <a:prstGeom prst="rect">
            <a:avLst/>
          </a:prstGeom>
          <a:noFill/>
          <a:ln w="9525">
            <a:noFill/>
            <a:miter lim="800000"/>
            <a:headEnd/>
            <a:tailEnd/>
          </a:ln>
          <a:effectLst/>
        </p:spPr>
        <p:txBody>
          <a:bodyPr wrap="square" lIns="0" tIns="0" rIns="0" bIns="0" rtlCol="0" anchor="ctr" anchorCtr="0">
            <a:spAutoFit/>
          </a:bodyPr>
          <a:lstStyle/>
          <a:p>
            <a:pPr marR="0" algn="r" defTabSz="914400" eaLnBrk="0" fontAlgn="auto" latinLnBrk="0" hangingPunct="0">
              <a:spcBef>
                <a:spcPts val="0"/>
              </a:spcBef>
              <a:spcAft>
                <a:spcPts val="300"/>
              </a:spcAft>
              <a:buClr>
                <a:schemeClr val="accent1"/>
              </a:buClr>
              <a:buSzTx/>
              <a:tabLst/>
            </a:pPr>
            <a:r>
              <a:rPr lang="de-DE" sz="1100" dirty="0"/>
              <a:t>BIS-Bulletin No. 66 13.01.2023 </a:t>
            </a:r>
            <a:r>
              <a:rPr lang="de-DE" sz="1100" dirty="0">
                <a:solidFill>
                  <a:srgbClr val="1122CC"/>
                </a:solidFill>
                <a:hlinkClick r:id="rId4">
                  <a:extLst>
                    <a:ext uri="{A12FA001-AC4F-418D-AE19-62706E023703}">
                      <ahyp:hlinkClr xmlns:ahyp="http://schemas.microsoft.com/office/drawing/2018/hyperlinkcolor" val="tx"/>
                    </a:ext>
                  </a:extLst>
                </a:hlinkClick>
              </a:rPr>
              <a:t>https://www.bis.org/publ/bisbull66.pdf </a:t>
            </a:r>
            <a:endParaRPr lang="de-DE" sz="1400" kern="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5790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Ist Krypto am Ende?</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196752"/>
            <a:ext cx="8064896" cy="5040560"/>
          </a:xfrm>
        </p:spPr>
        <p:txBody>
          <a:bodyPr>
            <a:normAutofit/>
          </a:bodyPr>
          <a:lstStyle/>
          <a:p>
            <a:r>
              <a:rPr lang="de-DE" sz="2000" dirty="0"/>
              <a:t>Tokenisierung / verteilte Ledger </a:t>
            </a:r>
            <a:br>
              <a:rPr lang="de-DE" sz="2000" dirty="0"/>
            </a:br>
            <a:r>
              <a:rPr lang="de-DE" sz="2000" dirty="0"/>
              <a:t>stellt neue Technik zur Verfügung</a:t>
            </a:r>
          </a:p>
          <a:p>
            <a:r>
              <a:rPr lang="de-DE" sz="2000" dirty="0"/>
              <a:t>Die Frage ist was die Token repräsentieren</a:t>
            </a:r>
          </a:p>
          <a:p>
            <a:r>
              <a:rPr lang="de-DE" sz="2000" dirty="0"/>
              <a:t>Krypto-Welt:</a:t>
            </a:r>
          </a:p>
          <a:p>
            <a:pPr lvl="1"/>
            <a:r>
              <a:rPr lang="de-DE" sz="1800" dirty="0"/>
              <a:t>Krypto-Token stellen aktuell nicht die Verbindlichkeiten eines Unternehmens dar</a:t>
            </a:r>
          </a:p>
          <a:p>
            <a:pPr lvl="1"/>
            <a:r>
              <a:rPr lang="de-DE" sz="1800" dirty="0"/>
              <a:t>Der Wert ist oft nur durch ihre Knappheit gegeben</a:t>
            </a:r>
          </a:p>
          <a:p>
            <a:r>
              <a:rPr lang="de-DE" sz="2000" dirty="0"/>
              <a:t>Währungsraum:</a:t>
            </a:r>
          </a:p>
          <a:p>
            <a:pPr lvl="1"/>
            <a:r>
              <a:rPr lang="de-DE" sz="1800" dirty="0"/>
              <a:t>Geld stellt die Verbindlichkeit / das Zahlungsversprechen</a:t>
            </a:r>
            <a:br>
              <a:rPr lang="de-DE" sz="1800" dirty="0"/>
            </a:br>
            <a:r>
              <a:rPr lang="de-DE" sz="1800" dirty="0"/>
              <a:t>der ausgebenden Finanzinstitution dar.</a:t>
            </a:r>
          </a:p>
          <a:p>
            <a:pPr lvl="1"/>
            <a:r>
              <a:rPr lang="de-DE" sz="1800" dirty="0"/>
              <a:t>Geld ist wertvoll,</a:t>
            </a:r>
          </a:p>
          <a:p>
            <a:pPr lvl="1"/>
            <a:r>
              <a:rPr lang="de-DE" sz="1800" dirty="0"/>
              <a:t>unabhängig davon ob knapp oder reichlich vorhanden</a:t>
            </a:r>
          </a:p>
          <a:p>
            <a:pPr lvl="1"/>
            <a:r>
              <a:rPr lang="de-DE" sz="1800" dirty="0"/>
              <a:t>(solange Erwartung besteht, dass Kredite bezahlt werden)</a:t>
            </a: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29</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26829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Philosophie des Krypto-Finanzwesens</a:t>
            </a:r>
          </a:p>
        </p:txBody>
      </p:sp>
      <p:sp>
        <p:nvSpPr>
          <p:cNvPr id="3" name="Inhaltsplatzhalter 2"/>
          <p:cNvSpPr>
            <a:spLocks noGrp="1"/>
          </p:cNvSpPr>
          <p:nvPr>
            <p:ph sz="quarter" idx="13"/>
          </p:nvPr>
        </p:nvSpPr>
        <p:spPr>
          <a:xfrm>
            <a:off x="899592" y="1340769"/>
            <a:ext cx="7416824" cy="2952328"/>
          </a:xfrm>
        </p:spPr>
        <p:txBody>
          <a:bodyPr>
            <a:normAutofit/>
          </a:bodyPr>
          <a:lstStyle/>
          <a:p>
            <a:pPr>
              <a:tabLst>
                <a:tab pos="5939640" algn="r"/>
              </a:tabLst>
            </a:pPr>
            <a:r>
              <a:rPr lang="de-DE" sz="2000" dirty="0">
                <a:latin typeface="+mn-lt"/>
                <a:ea typeface="Calibri" panose="020F0502020204030204" pitchFamily="34" charset="0"/>
                <a:cs typeface="Times New Roman" panose="02020603050405020304" pitchFamily="18" charset="0"/>
              </a:rPr>
              <a:t>Es ist möglich ein vertrauensloses, aber trotzdem stabiles Finanzsystem auf Basis der neuen digitalen Technologien aufzubauen.</a:t>
            </a:r>
            <a:br>
              <a:rPr lang="de-DE" sz="2000" dirty="0">
                <a:latin typeface="+mn-lt"/>
                <a:ea typeface="Calibri" panose="020F0502020204030204" pitchFamily="34" charset="0"/>
                <a:cs typeface="Times New Roman" panose="02020603050405020304" pitchFamily="18" charset="0"/>
              </a:rPr>
            </a:br>
            <a:endParaRPr lang="de-DE" sz="2000" dirty="0">
              <a:latin typeface="+mn-lt"/>
              <a:ea typeface="Calibri" panose="020F0502020204030204" pitchFamily="34" charset="0"/>
              <a:cs typeface="Times New Roman" panose="02020603050405020304" pitchFamily="18" charset="0"/>
            </a:endParaRPr>
          </a:p>
          <a:p>
            <a:pPr>
              <a:tabLst>
                <a:tab pos="5939640" algn="r"/>
              </a:tabLst>
            </a:pPr>
            <a:r>
              <a:rPr lang="de-DE" sz="2000" dirty="0">
                <a:latin typeface="+mn-lt"/>
                <a:ea typeface="Calibri" panose="020F0502020204030204" pitchFamily="34" charset="0"/>
                <a:cs typeface="Times New Roman" panose="02020603050405020304" pitchFamily="18" charset="0"/>
              </a:rPr>
              <a:t>Digitale Technologie </a:t>
            </a:r>
          </a:p>
          <a:p>
            <a:pPr lvl="1">
              <a:tabLst>
                <a:tab pos="5939640" algn="r"/>
              </a:tabLst>
            </a:pPr>
            <a:r>
              <a:rPr lang="de-DE" dirty="0">
                <a:latin typeface="+mn-lt"/>
                <a:ea typeface="Calibri" panose="020F0502020204030204" pitchFamily="34" charset="0"/>
                <a:cs typeface="Times New Roman" panose="02020603050405020304" pitchFamily="18" charset="0"/>
              </a:rPr>
              <a:t>ersetzt zentrale regulierte Finanzvermittler und</a:t>
            </a:r>
          </a:p>
          <a:p>
            <a:pPr lvl="1">
              <a:tabLst>
                <a:tab pos="5939640" algn="r"/>
              </a:tabLst>
            </a:pPr>
            <a:r>
              <a:rPr lang="de-DE" dirty="0">
                <a:latin typeface="+mn-lt"/>
                <a:ea typeface="Calibri" panose="020F0502020204030204" pitchFamily="34" charset="0"/>
                <a:cs typeface="Times New Roman" panose="02020603050405020304" pitchFamily="18" charset="0"/>
              </a:rPr>
              <a:t>vermeidet staatliche Einmischung</a:t>
            </a:r>
          </a:p>
          <a:p>
            <a:pPr marL="0" lvl="0" indent="0">
              <a:buNone/>
              <a:tabLst>
                <a:tab pos="5939640" algn="r"/>
              </a:tabLst>
            </a:pPr>
            <a:endParaRPr lang="de-DE" sz="1600" i="1" dirty="0">
              <a:latin typeface="+mn-lt"/>
              <a:cs typeface="Times New Roman" panose="02020603050405020304" pitchFamily="18" charset="0"/>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3</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2358774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Finanz- und Bezahlsektor vor dem Umbruch</a:t>
            </a:r>
          </a:p>
        </p:txBody>
      </p:sp>
      <p:sp>
        <p:nvSpPr>
          <p:cNvPr id="3" name="Inhaltsplatzhalter 2"/>
          <p:cNvSpPr>
            <a:spLocks noGrp="1"/>
          </p:cNvSpPr>
          <p:nvPr>
            <p:ph sz="quarter" idx="13"/>
          </p:nvPr>
        </p:nvSpPr>
        <p:spPr>
          <a:xfrm>
            <a:off x="250824" y="1196753"/>
            <a:ext cx="8641655" cy="5184998"/>
          </a:xfrm>
        </p:spPr>
        <p:txBody>
          <a:bodyPr>
            <a:normAutofit/>
          </a:bodyPr>
          <a:lstStyle/>
          <a:p>
            <a:r>
              <a:rPr lang="de-DE" sz="2000" dirty="0"/>
              <a:t>Problem Europa:</a:t>
            </a:r>
          </a:p>
          <a:p>
            <a:pPr lvl="1"/>
            <a:r>
              <a:rPr lang="de-DE" sz="1800" dirty="0"/>
              <a:t>Unterschiedliche Interessen der Banken</a:t>
            </a:r>
          </a:p>
          <a:p>
            <a:pPr lvl="1"/>
            <a:r>
              <a:rPr lang="de-DE" sz="1800" dirty="0"/>
              <a:t>EZB agiert im Interesse des Gesamtkapitalisten</a:t>
            </a:r>
          </a:p>
          <a:p>
            <a:r>
              <a:rPr lang="de-DE" sz="2000" dirty="0"/>
              <a:t>Der Finanz- und Bezahlsektor befindet sich im Prozess größerer Umbrüche</a:t>
            </a:r>
          </a:p>
          <a:p>
            <a:pPr lvl="1"/>
            <a:r>
              <a:rPr lang="de-DE" sz="1800" dirty="0"/>
              <a:t>Überarbeitete Zahlungsdienstleistungsrichtlinie </a:t>
            </a:r>
            <a:br>
              <a:rPr lang="de-DE" sz="1800" dirty="0"/>
            </a:br>
            <a:r>
              <a:rPr lang="de-DE" sz="1800" dirty="0"/>
              <a:t>(EU-PSD2 – </a:t>
            </a:r>
            <a:r>
              <a:rPr lang="de-DE" sz="1800" dirty="0" err="1"/>
              <a:t>payment</a:t>
            </a:r>
            <a:r>
              <a:rPr lang="de-DE" sz="1800" dirty="0"/>
              <a:t> </a:t>
            </a:r>
            <a:r>
              <a:rPr lang="de-DE" sz="1800" dirty="0" err="1"/>
              <a:t>services</a:t>
            </a:r>
            <a:r>
              <a:rPr lang="de-DE" sz="1800" dirty="0"/>
              <a:t> </a:t>
            </a:r>
            <a:r>
              <a:rPr lang="de-DE" sz="1800" dirty="0" err="1"/>
              <a:t>directive</a:t>
            </a:r>
            <a:r>
              <a:rPr lang="de-DE" sz="1800" dirty="0"/>
              <a:t>) </a:t>
            </a:r>
            <a:br>
              <a:rPr lang="de-DE" sz="1800" dirty="0"/>
            </a:br>
            <a:r>
              <a:rPr lang="de-DE" sz="1800" dirty="0"/>
              <a:t>zwar seit 13.1.2018 in Kraft </a:t>
            </a:r>
            <a:br>
              <a:rPr lang="de-DE" sz="1800" dirty="0"/>
            </a:br>
            <a:r>
              <a:rPr lang="de-DE" sz="1800" dirty="0"/>
              <a:t>durch Übergangsfristen wirksam erst nach und nach</a:t>
            </a:r>
          </a:p>
          <a:p>
            <a:pPr lvl="1"/>
            <a:r>
              <a:rPr lang="de-DE" sz="1800" dirty="0" err="1"/>
              <a:t>WirelessCash</a:t>
            </a:r>
            <a:r>
              <a:rPr lang="de-DE" sz="1800" dirty="0"/>
              <a:t> und neue Kartenzahlsysteme</a:t>
            </a:r>
          </a:p>
          <a:p>
            <a:pPr lvl="1"/>
            <a:r>
              <a:rPr lang="de-DE" sz="1800" dirty="0"/>
              <a:t>Multibanking Apps </a:t>
            </a:r>
            <a:br>
              <a:rPr lang="de-DE" sz="1800" dirty="0"/>
            </a:br>
            <a:r>
              <a:rPr lang="de-DE" sz="1800" dirty="0"/>
              <a:t>(Bündelung von Konten bei verschiedenen Banken)</a:t>
            </a:r>
            <a:br>
              <a:rPr lang="de-DE" sz="1800" dirty="0"/>
            </a:br>
            <a:r>
              <a:rPr lang="de-DE" sz="1800" dirty="0"/>
              <a:t>und weitere neue Angebote im Online-Banking</a:t>
            </a:r>
          </a:p>
          <a:p>
            <a:pPr lvl="1"/>
            <a:r>
              <a:rPr lang="de-DE" sz="1800" dirty="0"/>
              <a:t>Finanzberatungs-Apps </a:t>
            </a:r>
            <a:br>
              <a:rPr lang="de-DE" sz="1800" dirty="0"/>
            </a:br>
            <a:r>
              <a:rPr lang="de-DE" sz="1800" dirty="0"/>
              <a:t>mit Angeboten auf Basis KI (Künstliche Intelligenz)</a:t>
            </a:r>
          </a:p>
          <a:p>
            <a:pPr lvl="1"/>
            <a:endParaRPr lang="de-DE" sz="1800" dirty="0"/>
          </a:p>
          <a:p>
            <a:pPr lvl="1"/>
            <a:endParaRPr lang="de-DE" sz="1800" dirty="0"/>
          </a:p>
          <a:p>
            <a:pPr marL="360000" lvl="1" indent="0">
              <a:buNone/>
            </a:pPr>
            <a:endParaRPr lang="de-DE" sz="1800" dirty="0"/>
          </a:p>
        </p:txBody>
      </p:sp>
      <p:sp>
        <p:nvSpPr>
          <p:cNvPr id="4" name="Foliennummernplatzhalter 3"/>
          <p:cNvSpPr>
            <a:spLocks noGrp="1"/>
          </p:cNvSpPr>
          <p:nvPr>
            <p:ph type="sldNum" sz="quarter" idx="14"/>
          </p:nvPr>
        </p:nvSpPr>
        <p:spPr/>
        <p:txBody>
          <a:bodyPr/>
          <a:lstStyle/>
          <a:p>
            <a:r>
              <a:rPr lang="en-GB"/>
              <a:t> </a:t>
            </a:r>
            <a:fld id="{DC8B3668-E1AB-4560-B66B-CD4643A23BF9}" type="slidenum">
              <a:rPr lang="en-GB" smtClean="0"/>
              <a:pPr/>
              <a:t>30</a:t>
            </a:fld>
            <a:endParaRPr lang="en-GB" dirty="0"/>
          </a:p>
        </p:txBody>
      </p:sp>
      <p:sp>
        <p:nvSpPr>
          <p:cNvPr id="5" name="Datumsplatzhalter 4"/>
          <p:cNvSpPr>
            <a:spLocks noGrp="1"/>
          </p:cNvSpPr>
          <p:nvPr>
            <p:ph type="dt" sz="half" idx="15"/>
          </p:nvPr>
        </p:nvSpPr>
        <p:spPr/>
        <p:txBody>
          <a:bodyPr/>
          <a:lstStyle/>
          <a:p>
            <a:r>
              <a:rPr lang="de-DE"/>
              <a:t>21.01.2023</a:t>
            </a:r>
            <a:endParaRPr lang="en-GB" dirty="0"/>
          </a:p>
        </p:txBody>
      </p:sp>
      <p:sp>
        <p:nvSpPr>
          <p:cNvPr id="6" name="Fußzeilenplatzhalter 5"/>
          <p:cNvSpPr>
            <a:spLocks noGrp="1"/>
          </p:cNvSpPr>
          <p:nvPr>
            <p:ph type="ftr" sz="quarter" idx="16"/>
          </p:nvPr>
        </p:nvSpPr>
        <p:spPr/>
        <p:txBody>
          <a:bodyPr/>
          <a:lstStyle/>
          <a:p>
            <a:r>
              <a:rPr lang="en-GB"/>
              <a:t>Alfred Eibl</a:t>
            </a:r>
            <a:endParaRPr lang="en-GB" dirty="0"/>
          </a:p>
        </p:txBody>
      </p:sp>
    </p:spTree>
    <p:extLst>
      <p:ext uri="{BB962C8B-B14F-4D97-AF65-F5344CB8AC3E}">
        <p14:creationId xmlns:p14="http://schemas.microsoft.com/office/powerpoint/2010/main" val="3272635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Krypto neu</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196752"/>
            <a:ext cx="7848872" cy="5040560"/>
          </a:xfrm>
        </p:spPr>
        <p:txBody>
          <a:bodyPr>
            <a:normAutofit/>
          </a:bodyPr>
          <a:lstStyle/>
          <a:p>
            <a:r>
              <a:rPr lang="de-DE" sz="2000" dirty="0"/>
              <a:t>Die Frage ist was die Token repräsentieren</a:t>
            </a:r>
          </a:p>
          <a:p>
            <a:r>
              <a:rPr lang="de-DE" sz="1800" dirty="0">
                <a:effectLst/>
                <a:latin typeface="+mn-lt"/>
                <a:ea typeface="Calibri" panose="020F0502020204030204" pitchFamily="34" charset="0"/>
                <a:cs typeface="Times New Roman" panose="02020603050405020304" pitchFamily="18" charset="0"/>
              </a:rPr>
              <a:t>Die Zentralbanken entwickeln System, bei der die Token Verbindlichkeiten darstellen</a:t>
            </a:r>
          </a:p>
          <a:p>
            <a:pPr lvl="1"/>
            <a:r>
              <a:rPr lang="de-DE" sz="1600" dirty="0">
                <a:latin typeface="+mn-lt"/>
                <a:ea typeface="Calibri" panose="020F0502020204030204" pitchFamily="34" charset="0"/>
                <a:cs typeface="Times New Roman" panose="02020603050405020304" pitchFamily="18" charset="0"/>
              </a:rPr>
              <a:t>Ein Beispiel: Ankündigung der New York FED 15.11.2022:</a:t>
            </a:r>
          </a:p>
          <a:p>
            <a:pPr lvl="1"/>
            <a:r>
              <a:rPr lang="en-US" sz="1600" u="none" strike="noStrike" dirty="0">
                <a:effectLst/>
                <a:latin typeface="+mn-lt"/>
                <a:ea typeface="Calibri" panose="020F0502020204030204" pitchFamily="34" charset="0"/>
                <a:cs typeface="Times New Roman" panose="02020603050405020304" pitchFamily="18" charset="0"/>
              </a:rPr>
              <a:t>Regulated liability network</a:t>
            </a:r>
            <a:r>
              <a:rPr lang="en-US" sz="1600" dirty="0">
                <a:effectLst/>
                <a:latin typeface="+mn-lt"/>
                <a:ea typeface="Calibri" panose="020F0502020204030204" pitchFamily="34" charset="0"/>
                <a:cs typeface="Times New Roman" panose="02020603050405020304" pitchFamily="18" charset="0"/>
              </a:rPr>
              <a:t> (RLN)</a:t>
            </a:r>
            <a:br>
              <a:rPr lang="en-US" sz="1600" dirty="0">
                <a:effectLst/>
                <a:latin typeface="+mn-lt"/>
                <a:ea typeface="Calibri" panose="020F0502020204030204" pitchFamily="34" charset="0"/>
                <a:cs typeface="Times New Roman" panose="02020603050405020304" pitchFamily="18" charset="0"/>
              </a:rPr>
            </a:br>
            <a:r>
              <a:rPr lang="en-US" sz="1800" dirty="0">
                <a:effectLst/>
                <a:latin typeface="+mn-lt"/>
                <a:ea typeface="Calibri" panose="020F0502020204030204" pitchFamily="34" charset="0"/>
                <a:cs typeface="Times New Roman" panose="02020603050405020304" pitchFamily="18" charset="0"/>
              </a:rPr>
              <a:t>“</a:t>
            </a:r>
            <a:r>
              <a:rPr lang="en-US" sz="1800" dirty="0">
                <a:latin typeface="Arial Narrow" panose="020B0606020202030204" pitchFamily="34" charset="0"/>
              </a:rPr>
              <a:t>New York Innovation Center to Explore Feasibility of Theoretical Payments System </a:t>
            </a:r>
            <a:br>
              <a:rPr lang="en-US" sz="1800" dirty="0">
                <a:latin typeface="Arial Narrow" panose="020B0606020202030204" pitchFamily="34" charset="0"/>
              </a:rPr>
            </a:br>
            <a:r>
              <a:rPr lang="en-US" sz="1800" dirty="0">
                <a:latin typeface="Arial Narrow" panose="020B0606020202030204" pitchFamily="34" charset="0"/>
              </a:rPr>
              <a:t>Designed to Facilitate and Settle Digital Asset Transactions”</a:t>
            </a:r>
            <a:br>
              <a:rPr lang="en-US" sz="1800" b="1" dirty="0"/>
            </a:br>
            <a:r>
              <a:rPr lang="en-US" sz="1000" dirty="0">
                <a:latin typeface="Arial Narrow" panose="020B0606020202030204" pitchFamily="34" charset="0"/>
              </a:rPr>
              <a:t>https://www.newyorkfed.org/newsevents/news/financial-services-and-infrastructure/2022/20221115</a:t>
            </a:r>
          </a:p>
          <a:p>
            <a:pPr lvl="1"/>
            <a:r>
              <a:rPr lang="de-DE" sz="1800" dirty="0"/>
              <a:t>Token auf einem verteilten Ledger werden verwendet, </a:t>
            </a:r>
            <a:br>
              <a:rPr lang="de-DE" sz="1800" dirty="0"/>
            </a:br>
            <a:r>
              <a:rPr lang="de-DE" sz="1800" dirty="0"/>
              <a:t>um die Verbindlichkeiten bekannter Institutionen </a:t>
            </a:r>
            <a:br>
              <a:rPr lang="de-DE" sz="1800" dirty="0"/>
            </a:br>
            <a:r>
              <a:rPr lang="de-DE" sz="1800" dirty="0"/>
              <a:t>zu repräsentieren und zu transferieren. </a:t>
            </a:r>
          </a:p>
          <a:p>
            <a:pPr lvl="1"/>
            <a:r>
              <a:rPr lang="de-DE" sz="1800" dirty="0"/>
              <a:t>Es geht um eine neue Art </a:t>
            </a:r>
            <a:br>
              <a:rPr lang="de-DE" sz="1800" dirty="0"/>
            </a:br>
            <a:r>
              <a:rPr lang="de-DE" sz="1800" dirty="0"/>
              <a:t>der Darstellung und Durchführung von Finanzbeziehungen, </a:t>
            </a:r>
            <a:br>
              <a:rPr lang="de-DE" sz="1800" dirty="0"/>
            </a:br>
            <a:r>
              <a:rPr lang="de-DE" sz="1800" dirty="0"/>
              <a:t>aber keine neue Art von Finanzbeziehungen. </a:t>
            </a:r>
          </a:p>
          <a:p>
            <a:r>
              <a:rPr lang="de-DE" sz="2000" dirty="0">
                <a:latin typeface="+mn-lt"/>
              </a:rPr>
              <a:t>Nutzung der Technik (Distributed Ledger) </a:t>
            </a:r>
            <a:br>
              <a:rPr lang="de-DE" sz="2000" dirty="0">
                <a:latin typeface="+mn-lt"/>
              </a:rPr>
            </a:br>
            <a:r>
              <a:rPr lang="de-DE" sz="2000" dirty="0">
                <a:latin typeface="+mn-lt"/>
              </a:rPr>
              <a:t>im „geregelten Rahmen“</a:t>
            </a:r>
            <a:br>
              <a:rPr lang="de-DE" sz="2000" dirty="0">
                <a:latin typeface="+mn-lt"/>
              </a:rPr>
            </a:br>
            <a:endParaRPr lang="de-DE" sz="2000" dirty="0">
              <a:latin typeface="+mn-lt"/>
            </a:endParaRPr>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31</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951768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Krypto woanders</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5576" y="1628800"/>
            <a:ext cx="8136903" cy="4680520"/>
          </a:xfrm>
        </p:spPr>
        <p:txBody>
          <a:bodyPr/>
          <a:lstStyle/>
          <a:p>
            <a:pPr>
              <a:spcBef>
                <a:spcPts val="600"/>
              </a:spcBef>
            </a:pPr>
            <a:r>
              <a:rPr lang="de-DE" dirty="0"/>
              <a:t>China: </a:t>
            </a:r>
            <a:r>
              <a:rPr lang="de-DE" dirty="0" err="1"/>
              <a:t>Wechat</a:t>
            </a:r>
            <a:r>
              <a:rPr lang="de-DE" dirty="0"/>
              <a:t> (privat)</a:t>
            </a:r>
          </a:p>
          <a:p>
            <a:pPr lvl="1">
              <a:spcBef>
                <a:spcPts val="600"/>
              </a:spcBef>
            </a:pPr>
            <a:r>
              <a:rPr lang="de-DE" dirty="0">
                <a:hlinkClick r:id="rId3"/>
              </a:rPr>
              <a:t>https://innovationsblog.dzbank.de/2017/01/16/die-verschiedenen-zahlverfahren-von-wechat/</a:t>
            </a:r>
            <a:endParaRPr lang="de-DE" dirty="0"/>
          </a:p>
          <a:p>
            <a:pPr lvl="1">
              <a:spcBef>
                <a:spcPts val="600"/>
              </a:spcBef>
            </a:pPr>
            <a:endParaRPr lang="de-DE" dirty="0"/>
          </a:p>
          <a:p>
            <a:pPr lvl="1">
              <a:spcBef>
                <a:spcPts val="600"/>
              </a:spcBef>
            </a:pPr>
            <a:r>
              <a:rPr lang="de-DE" dirty="0">
                <a:hlinkClick r:id="rId4"/>
              </a:rPr>
              <a:t>https://schleeh.de/2018/11/04/bezahlen-mit-dem-smartphone-mobile-payment-mit-wechat-pay-in-china/</a:t>
            </a:r>
            <a:br>
              <a:rPr lang="de-DE" dirty="0"/>
            </a:br>
            <a:endParaRPr lang="de-DE" dirty="0"/>
          </a:p>
          <a:p>
            <a:pPr>
              <a:spcBef>
                <a:spcPts val="600"/>
              </a:spcBef>
            </a:pPr>
            <a:r>
              <a:rPr lang="de-DE" dirty="0"/>
              <a:t>Brasilien: </a:t>
            </a:r>
            <a:r>
              <a:rPr lang="de-DE" dirty="0" err="1"/>
              <a:t>Pix</a:t>
            </a:r>
            <a:r>
              <a:rPr lang="de-DE" dirty="0"/>
              <a:t> (Zentralbank)</a:t>
            </a:r>
          </a:p>
          <a:p>
            <a:pPr lvl="1">
              <a:spcBef>
                <a:spcPts val="600"/>
              </a:spcBef>
            </a:pPr>
            <a:r>
              <a:rPr lang="de-DE" dirty="0">
                <a:hlinkClick r:id="rId5"/>
              </a:rPr>
              <a:t>https://www.b2bpay.co/de/pix-payment-brazil</a:t>
            </a:r>
            <a:endParaRPr lang="de-DE" dirty="0"/>
          </a:p>
          <a:p>
            <a:pPr lvl="1">
              <a:spcBef>
                <a:spcPts val="600"/>
              </a:spcBef>
            </a:pPr>
            <a:endParaRPr lang="de-DE" dirty="0"/>
          </a:p>
          <a:p>
            <a:pPr lvl="1">
              <a:spcBef>
                <a:spcPts val="600"/>
              </a:spcBef>
            </a:pPr>
            <a:endParaRPr lang="de-DE" dirty="0"/>
          </a:p>
          <a:p>
            <a:pPr lvl="1"/>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32</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3249778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Attac-Position Krypto-Geld</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26367" y="1340768"/>
            <a:ext cx="8136903" cy="4752528"/>
          </a:xfrm>
        </p:spPr>
        <p:txBody>
          <a:bodyPr/>
          <a:lstStyle/>
          <a:p>
            <a:pPr>
              <a:spcBef>
                <a:spcPts val="600"/>
              </a:spcBef>
            </a:pPr>
            <a:r>
              <a:rPr lang="de-DE" dirty="0"/>
              <a:t>Versuche mit „neuem“ Geld </a:t>
            </a:r>
            <a:br>
              <a:rPr lang="de-DE" dirty="0"/>
            </a:br>
            <a:r>
              <a:rPr lang="de-DE" dirty="0"/>
              <a:t>werden nie zu unterbinden sein.</a:t>
            </a:r>
          </a:p>
          <a:p>
            <a:r>
              <a:rPr lang="de-DE" dirty="0"/>
              <a:t>Krypto-Geld ist als Glückspiel zu betrachten</a:t>
            </a:r>
          </a:p>
          <a:p>
            <a:pPr lvl="1"/>
            <a:r>
              <a:rPr lang="de-DE" dirty="0"/>
              <a:t>Steuerliche Belastung wie bei Online-Wetten</a:t>
            </a:r>
          </a:p>
          <a:p>
            <a:r>
              <a:rPr lang="de-DE" dirty="0"/>
              <a:t>Energieverbrauch besteuern</a:t>
            </a:r>
          </a:p>
          <a:p>
            <a:r>
              <a:rPr lang="de-DE" dirty="0"/>
              <a:t>Soziale Risiken einschränken/bekämpfen:</a:t>
            </a:r>
          </a:p>
          <a:p>
            <a:pPr lvl="1"/>
            <a:r>
              <a:rPr lang="de-DE" dirty="0"/>
              <a:t>Steuerhinterziehung</a:t>
            </a:r>
          </a:p>
          <a:p>
            <a:pPr lvl="1"/>
            <a:r>
              <a:rPr lang="de-DE" dirty="0"/>
              <a:t>Geldwäsche</a:t>
            </a:r>
          </a:p>
          <a:p>
            <a:pPr lvl="1"/>
            <a:r>
              <a:rPr lang="de-DE" dirty="0"/>
              <a:t>Abwicklung krimineller Geschäfte (z.B. Waffenhandel)</a:t>
            </a:r>
          </a:p>
          <a:p>
            <a:r>
              <a:rPr lang="de-DE" dirty="0"/>
              <a:t>Zentrales Hilfsmittel: Finanztransaktionssteuer</a:t>
            </a:r>
          </a:p>
          <a:p>
            <a:pPr lvl="1"/>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33</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2876967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Zentrale Forderung zur Reform</a:t>
            </a:r>
          </a:p>
        </p:txBody>
      </p:sp>
      <p:sp>
        <p:nvSpPr>
          <p:cNvPr id="3" name="Inhaltsplatzhalter 2"/>
          <p:cNvSpPr>
            <a:spLocks noGrp="1"/>
          </p:cNvSpPr>
          <p:nvPr>
            <p:ph sz="quarter" idx="13"/>
          </p:nvPr>
        </p:nvSpPr>
        <p:spPr>
          <a:xfrm>
            <a:off x="250824" y="1196753"/>
            <a:ext cx="8641655" cy="5184998"/>
          </a:xfrm>
        </p:spPr>
        <p:txBody>
          <a:bodyPr>
            <a:normAutofit/>
          </a:bodyPr>
          <a:lstStyle/>
          <a:p>
            <a:r>
              <a:rPr lang="de-DE" sz="2000" dirty="0"/>
              <a:t>Die Zentralbank muss Banken erlauben, </a:t>
            </a:r>
            <a:br>
              <a:rPr lang="de-DE" sz="2000" dirty="0"/>
            </a:br>
            <a:r>
              <a:rPr lang="de-DE" sz="2000" dirty="0"/>
              <a:t>Zentralbankgeld auf Depotkonten ihrer Kunden zu deponieren</a:t>
            </a:r>
          </a:p>
          <a:p>
            <a:r>
              <a:rPr lang="de-DE" sz="2000" dirty="0"/>
              <a:t>Das doppelte Geldsystem mit </a:t>
            </a:r>
          </a:p>
          <a:p>
            <a:pPr lvl="1"/>
            <a:r>
              <a:rPr lang="de-DE" sz="1800" dirty="0"/>
              <a:t>Zentralbankgeld (Reserven, Bargeld) </a:t>
            </a:r>
            <a:br>
              <a:rPr lang="de-DE" sz="1800" dirty="0"/>
            </a:br>
            <a:r>
              <a:rPr lang="de-DE" sz="1800" dirty="0"/>
              <a:t>NUR in der Bankenwelt und im Staatsbereich, sowie</a:t>
            </a:r>
          </a:p>
          <a:p>
            <a:pPr lvl="1"/>
            <a:r>
              <a:rPr lang="de-DE" sz="1800" dirty="0"/>
              <a:t>Giralgeld (privates Geld, Geld zweiter Ordnung) für die Nichtbankenwelt</a:t>
            </a:r>
          </a:p>
          <a:p>
            <a:pPr lvl="1"/>
            <a:r>
              <a:rPr lang="de-DE" sz="1800" dirty="0"/>
              <a:t>ist überholt.  </a:t>
            </a:r>
          </a:p>
          <a:p>
            <a:r>
              <a:rPr lang="de-DE" sz="2000" dirty="0"/>
              <a:t>Jeder Bürger muss Zugang bekommen</a:t>
            </a:r>
            <a:br>
              <a:rPr lang="de-DE" sz="2000" dirty="0"/>
            </a:br>
            <a:r>
              <a:rPr lang="de-DE" sz="2000" dirty="0"/>
              <a:t>zu echtem Geld (Zentralbankgeld, high power </a:t>
            </a:r>
            <a:r>
              <a:rPr lang="de-DE" sz="2000" dirty="0" err="1"/>
              <a:t>money</a:t>
            </a:r>
            <a:r>
              <a:rPr lang="de-DE" sz="2000" dirty="0"/>
              <a:t>)</a:t>
            </a:r>
          </a:p>
          <a:p>
            <a:pPr lvl="1"/>
            <a:r>
              <a:rPr lang="de-DE" sz="1800" dirty="0"/>
              <a:t>wie bisher in Form von Münzen und Noten (Bargeld erhalten) </a:t>
            </a:r>
          </a:p>
          <a:p>
            <a:pPr lvl="1"/>
            <a:r>
              <a:rPr lang="de-DE" sz="1800" dirty="0"/>
              <a:t>als digitales Zentralbankbuchgeld (Reserven) auf dem Girokonto</a:t>
            </a:r>
          </a:p>
          <a:p>
            <a:pPr lvl="1"/>
            <a:r>
              <a:rPr lang="de-DE" sz="1800" dirty="0"/>
              <a:t>sowie der technischen Entwicklung angemessen, </a:t>
            </a:r>
            <a:br>
              <a:rPr lang="de-DE" sz="1800" dirty="0"/>
            </a:br>
            <a:r>
              <a:rPr lang="de-DE" sz="1800" dirty="0"/>
              <a:t>in digitaler Form als elektronisches Bargeld</a:t>
            </a:r>
          </a:p>
        </p:txBody>
      </p:sp>
      <p:sp>
        <p:nvSpPr>
          <p:cNvPr id="4" name="Foliennummernplatzhalter 3"/>
          <p:cNvSpPr>
            <a:spLocks noGrp="1"/>
          </p:cNvSpPr>
          <p:nvPr>
            <p:ph type="sldNum" sz="quarter" idx="14"/>
          </p:nvPr>
        </p:nvSpPr>
        <p:spPr/>
        <p:txBody>
          <a:bodyPr/>
          <a:lstStyle/>
          <a:p>
            <a:r>
              <a:rPr lang="en-GB"/>
              <a:t> </a:t>
            </a:r>
            <a:fld id="{DC8B3668-E1AB-4560-B66B-CD4643A23BF9}" type="slidenum">
              <a:rPr lang="en-GB" smtClean="0"/>
              <a:pPr/>
              <a:t>34</a:t>
            </a:fld>
            <a:endParaRPr lang="en-GB" dirty="0"/>
          </a:p>
        </p:txBody>
      </p:sp>
      <p:sp>
        <p:nvSpPr>
          <p:cNvPr id="5" name="Datumsplatzhalter 4"/>
          <p:cNvSpPr>
            <a:spLocks noGrp="1"/>
          </p:cNvSpPr>
          <p:nvPr>
            <p:ph type="dt" sz="half" idx="15"/>
          </p:nvPr>
        </p:nvSpPr>
        <p:spPr/>
        <p:txBody>
          <a:bodyPr/>
          <a:lstStyle/>
          <a:p>
            <a:r>
              <a:rPr lang="de-DE"/>
              <a:t>21.01.2023</a:t>
            </a:r>
            <a:endParaRPr lang="en-GB" dirty="0"/>
          </a:p>
        </p:txBody>
      </p:sp>
      <p:sp>
        <p:nvSpPr>
          <p:cNvPr id="6" name="Fußzeilenplatzhalter 5"/>
          <p:cNvSpPr>
            <a:spLocks noGrp="1"/>
          </p:cNvSpPr>
          <p:nvPr>
            <p:ph type="ftr" sz="quarter" idx="16"/>
          </p:nvPr>
        </p:nvSpPr>
        <p:spPr/>
        <p:txBody>
          <a:bodyPr/>
          <a:lstStyle/>
          <a:p>
            <a:r>
              <a:rPr lang="en-GB"/>
              <a:t>Alfred Eibl</a:t>
            </a:r>
            <a:endParaRPr lang="en-GB" dirty="0"/>
          </a:p>
        </p:txBody>
      </p:sp>
    </p:spTree>
    <p:extLst>
      <p:ext uri="{BB962C8B-B14F-4D97-AF65-F5344CB8AC3E}">
        <p14:creationId xmlns:p14="http://schemas.microsoft.com/office/powerpoint/2010/main" val="3136927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Attac-Position: Währungssystem</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26367" y="1340768"/>
            <a:ext cx="8136903" cy="4752528"/>
          </a:xfrm>
        </p:spPr>
        <p:txBody>
          <a:bodyPr/>
          <a:lstStyle/>
          <a:p>
            <a:pPr>
              <a:spcBef>
                <a:spcPts val="600"/>
              </a:spcBef>
            </a:pPr>
            <a:r>
              <a:rPr lang="de-DE" dirty="0"/>
              <a:t>Währungssystem ist öffentliches Gut</a:t>
            </a:r>
          </a:p>
          <a:p>
            <a:pPr>
              <a:spcBef>
                <a:spcPts val="600"/>
              </a:spcBef>
            </a:pPr>
            <a:r>
              <a:rPr lang="de-DE" dirty="0"/>
              <a:t>Gelderzeugung nur durch Zentralbank</a:t>
            </a:r>
          </a:p>
          <a:p>
            <a:pPr>
              <a:spcBef>
                <a:spcPts val="600"/>
              </a:spcBef>
            </a:pPr>
            <a:r>
              <a:rPr lang="de-DE" dirty="0"/>
              <a:t>Zentralbankgeld auf Girokonto</a:t>
            </a:r>
          </a:p>
          <a:p>
            <a:pPr>
              <a:spcBef>
                <a:spcPts val="600"/>
              </a:spcBef>
            </a:pPr>
            <a:r>
              <a:rPr lang="de-DE" dirty="0"/>
              <a:t>Zugang zu elektronischem Bargeld für alle</a:t>
            </a:r>
          </a:p>
          <a:p>
            <a:pPr>
              <a:spcBef>
                <a:spcPts val="600"/>
              </a:spcBef>
            </a:pPr>
            <a:r>
              <a:rPr lang="de-DE" dirty="0"/>
              <a:t>Aufrechterhaltung dezentrales Bankensystem mit Sparkassen und Genossenschaftsbanken</a:t>
            </a:r>
          </a:p>
          <a:p>
            <a:pPr>
              <a:spcBef>
                <a:spcPts val="900"/>
              </a:spcBef>
            </a:pPr>
            <a:r>
              <a:rPr lang="de-DE" dirty="0"/>
              <a:t>Öffentliche Kontrolle von Geld und Zahlungsverkehr</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35</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1206093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Rechtlicher Hintergrund</a:t>
            </a:r>
          </a:p>
        </p:txBody>
      </p:sp>
      <p:sp>
        <p:nvSpPr>
          <p:cNvPr id="3" name="Inhaltsplatzhalter 2"/>
          <p:cNvSpPr>
            <a:spLocks noGrp="1"/>
          </p:cNvSpPr>
          <p:nvPr>
            <p:ph sz="quarter" idx="13"/>
          </p:nvPr>
        </p:nvSpPr>
        <p:spPr>
          <a:xfrm>
            <a:off x="251520" y="1268760"/>
            <a:ext cx="8641655" cy="4032447"/>
          </a:xfrm>
        </p:spPr>
        <p:txBody>
          <a:bodyPr>
            <a:normAutofit/>
          </a:bodyPr>
          <a:lstStyle/>
          <a:p>
            <a:r>
              <a:rPr lang="de-DE" sz="2000" dirty="0"/>
              <a:t>Das Geld gehört uns!</a:t>
            </a:r>
          </a:p>
          <a:p>
            <a:pPr lvl="1"/>
            <a:r>
              <a:rPr lang="de-DE" sz="1800" dirty="0"/>
              <a:t>Gegenwärtig stellt das buchungsmäßig vorhandene Giralgeld nur ein Versprechen auf echtes Geld (Bargeld, Zentralbankgeld) dar.</a:t>
            </a:r>
          </a:p>
          <a:p>
            <a:pPr lvl="1"/>
            <a:r>
              <a:rPr lang="de-DE" sz="1800" dirty="0"/>
              <a:t>Dementsprechend ist es als Verbindlichkeit in der Bankbilanz gebucht.</a:t>
            </a:r>
          </a:p>
          <a:p>
            <a:pPr lvl="1"/>
            <a:r>
              <a:rPr lang="de-DE" sz="1800" dirty="0"/>
              <a:t>Wenn die Bank zahlungsunfähig wird, geht der Anspruch ins Leere.</a:t>
            </a:r>
          </a:p>
          <a:p>
            <a:pPr lvl="1"/>
            <a:r>
              <a:rPr lang="de-DE" sz="1800" dirty="0"/>
              <a:t>Befände sich das Geld jedoch in Form von elektronischem Bargeld außerhalb der Bankbilanz im Depot des Kunden, </a:t>
            </a:r>
            <a:br>
              <a:rPr lang="de-DE" sz="1800" dirty="0"/>
            </a:br>
            <a:r>
              <a:rPr lang="de-DE" sz="1800" dirty="0"/>
              <a:t>bliebe es von einer Insolvenz der Bank unberührt.</a:t>
            </a:r>
          </a:p>
          <a:p>
            <a:pPr lvl="1"/>
            <a:r>
              <a:rPr lang="de-DE" sz="1800" dirty="0"/>
              <a:t>Banken werden dann wirklich zu dem, was sie behaupten zu sein: Intermediäre, Finanzdienstleister.  </a:t>
            </a:r>
          </a:p>
        </p:txBody>
      </p:sp>
      <p:sp>
        <p:nvSpPr>
          <p:cNvPr id="4" name="Foliennummernplatzhalter 3"/>
          <p:cNvSpPr>
            <a:spLocks noGrp="1"/>
          </p:cNvSpPr>
          <p:nvPr>
            <p:ph type="sldNum" sz="quarter" idx="14"/>
          </p:nvPr>
        </p:nvSpPr>
        <p:spPr/>
        <p:txBody>
          <a:bodyPr/>
          <a:lstStyle/>
          <a:p>
            <a:r>
              <a:rPr lang="en-GB"/>
              <a:t> </a:t>
            </a:r>
            <a:fld id="{DC8B3668-E1AB-4560-B66B-CD4643A23BF9}" type="slidenum">
              <a:rPr lang="en-GB" smtClean="0"/>
              <a:pPr/>
              <a:t>36</a:t>
            </a:fld>
            <a:endParaRPr lang="en-GB" dirty="0"/>
          </a:p>
        </p:txBody>
      </p:sp>
      <p:sp>
        <p:nvSpPr>
          <p:cNvPr id="5" name="Datumsplatzhalter 4"/>
          <p:cNvSpPr>
            <a:spLocks noGrp="1"/>
          </p:cNvSpPr>
          <p:nvPr>
            <p:ph type="dt" sz="half" idx="15"/>
          </p:nvPr>
        </p:nvSpPr>
        <p:spPr/>
        <p:txBody>
          <a:bodyPr/>
          <a:lstStyle/>
          <a:p>
            <a:r>
              <a:rPr lang="de-DE"/>
              <a:t>21.01.2023</a:t>
            </a:r>
            <a:endParaRPr lang="en-GB" dirty="0"/>
          </a:p>
        </p:txBody>
      </p:sp>
      <p:sp>
        <p:nvSpPr>
          <p:cNvPr id="6" name="Fußzeilenplatzhalter 5"/>
          <p:cNvSpPr>
            <a:spLocks noGrp="1"/>
          </p:cNvSpPr>
          <p:nvPr>
            <p:ph type="ftr" sz="quarter" idx="16"/>
          </p:nvPr>
        </p:nvSpPr>
        <p:spPr/>
        <p:txBody>
          <a:bodyPr/>
          <a:lstStyle/>
          <a:p>
            <a:r>
              <a:rPr lang="en-GB"/>
              <a:t>Alfred Eibl</a:t>
            </a:r>
            <a:endParaRPr lang="en-GB" dirty="0"/>
          </a:p>
        </p:txBody>
      </p:sp>
    </p:spTree>
    <p:extLst>
      <p:ext uri="{BB962C8B-B14F-4D97-AF65-F5344CB8AC3E}">
        <p14:creationId xmlns:p14="http://schemas.microsoft.com/office/powerpoint/2010/main" val="3842799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Umwandlungsvorgang</a:t>
            </a:r>
            <a:endParaRPr lang="de-DE" dirty="0"/>
          </a:p>
        </p:txBody>
      </p:sp>
      <p:sp>
        <p:nvSpPr>
          <p:cNvPr id="3" name="Inhaltsplatzhalter 2"/>
          <p:cNvSpPr>
            <a:spLocks noGrp="1"/>
          </p:cNvSpPr>
          <p:nvPr>
            <p:ph sz="quarter" idx="13"/>
          </p:nvPr>
        </p:nvSpPr>
        <p:spPr>
          <a:xfrm>
            <a:off x="611560" y="1196753"/>
            <a:ext cx="8136903" cy="5184998"/>
          </a:xfrm>
        </p:spPr>
        <p:txBody>
          <a:bodyPr>
            <a:normAutofit/>
          </a:bodyPr>
          <a:lstStyle/>
          <a:p>
            <a:pPr marL="0" indent="0">
              <a:buNone/>
            </a:pPr>
            <a:endParaRPr lang="de-DE" sz="2000" dirty="0"/>
          </a:p>
          <a:p>
            <a:r>
              <a:rPr lang="de-DE" sz="2000" dirty="0"/>
              <a:t>Ein Gelddepot wird bei der Bank eingerichtet, bzw. ein Wertpapierdepot wird um die Komponente „Geld“ erweitert.</a:t>
            </a:r>
          </a:p>
          <a:p>
            <a:r>
              <a:rPr lang="de-DE" sz="2000" dirty="0"/>
              <a:t>Giralgeld auf dem Girokonto wird in bar ausgezahlt.</a:t>
            </a:r>
          </a:p>
          <a:p>
            <a:r>
              <a:rPr lang="de-DE" sz="2000" dirty="0"/>
              <a:t>Der Barbetrag wird auf dem Gelddepot eingezahlt.</a:t>
            </a:r>
          </a:p>
          <a:p>
            <a:r>
              <a:rPr lang="de-DE" sz="2000" dirty="0"/>
              <a:t>Das „elektronische Bargeld“ auf dem Gelddepot wird wie üblich von der Bank verwaltet.</a:t>
            </a:r>
          </a:p>
          <a:p>
            <a:endParaRPr lang="de-DE" sz="2000" dirty="0"/>
          </a:p>
          <a:p>
            <a:pPr marL="0" indent="0">
              <a:buNone/>
            </a:pPr>
            <a:r>
              <a:rPr lang="de-DE" sz="2000" dirty="0"/>
              <a:t>(Obiger Vorgang dient nur der Verdeutlichung, das Geld kann einfach aus der Bankbilanz auf das Depot umgebucht werden.)</a:t>
            </a:r>
          </a:p>
        </p:txBody>
      </p:sp>
      <p:sp>
        <p:nvSpPr>
          <p:cNvPr id="4" name="Foliennummernplatzhalter 3"/>
          <p:cNvSpPr>
            <a:spLocks noGrp="1"/>
          </p:cNvSpPr>
          <p:nvPr>
            <p:ph type="sldNum" sz="quarter" idx="14"/>
          </p:nvPr>
        </p:nvSpPr>
        <p:spPr/>
        <p:txBody>
          <a:bodyPr/>
          <a:lstStyle/>
          <a:p>
            <a:r>
              <a:rPr lang="en-GB"/>
              <a:t> </a:t>
            </a:r>
            <a:fld id="{DC8B3668-E1AB-4560-B66B-CD4643A23BF9}" type="slidenum">
              <a:rPr lang="en-GB" smtClean="0"/>
              <a:pPr/>
              <a:t>37</a:t>
            </a:fld>
            <a:endParaRPr lang="en-GB" dirty="0"/>
          </a:p>
        </p:txBody>
      </p:sp>
      <p:sp>
        <p:nvSpPr>
          <p:cNvPr id="5" name="Datumsplatzhalter 4"/>
          <p:cNvSpPr>
            <a:spLocks noGrp="1"/>
          </p:cNvSpPr>
          <p:nvPr>
            <p:ph type="dt" sz="half" idx="15"/>
          </p:nvPr>
        </p:nvSpPr>
        <p:spPr/>
        <p:txBody>
          <a:bodyPr/>
          <a:lstStyle/>
          <a:p>
            <a:r>
              <a:rPr lang="de-DE"/>
              <a:t>21.01.2023</a:t>
            </a:r>
            <a:endParaRPr lang="en-GB" dirty="0"/>
          </a:p>
        </p:txBody>
      </p:sp>
      <p:sp>
        <p:nvSpPr>
          <p:cNvPr id="6" name="Fußzeilenplatzhalter 5"/>
          <p:cNvSpPr>
            <a:spLocks noGrp="1"/>
          </p:cNvSpPr>
          <p:nvPr>
            <p:ph type="ftr" sz="quarter" idx="16"/>
          </p:nvPr>
        </p:nvSpPr>
        <p:spPr/>
        <p:txBody>
          <a:bodyPr/>
          <a:lstStyle/>
          <a:p>
            <a:r>
              <a:rPr lang="en-GB"/>
              <a:t>Alfred Eibl</a:t>
            </a:r>
            <a:endParaRPr lang="en-GB" dirty="0"/>
          </a:p>
        </p:txBody>
      </p:sp>
    </p:spTree>
    <p:extLst>
      <p:ext uri="{BB962C8B-B14F-4D97-AF65-F5344CB8AC3E}">
        <p14:creationId xmlns:p14="http://schemas.microsoft.com/office/powerpoint/2010/main" val="403863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Vorteile</a:t>
            </a:r>
          </a:p>
        </p:txBody>
      </p:sp>
      <p:sp>
        <p:nvSpPr>
          <p:cNvPr id="3" name="Inhaltsplatzhalter 2"/>
          <p:cNvSpPr>
            <a:spLocks noGrp="1"/>
          </p:cNvSpPr>
          <p:nvPr>
            <p:ph sz="quarter" idx="13"/>
          </p:nvPr>
        </p:nvSpPr>
        <p:spPr>
          <a:xfrm>
            <a:off x="250824" y="1196753"/>
            <a:ext cx="8641655" cy="5184998"/>
          </a:xfrm>
        </p:spPr>
        <p:txBody>
          <a:bodyPr>
            <a:normAutofit/>
          </a:bodyPr>
          <a:lstStyle/>
          <a:p>
            <a:r>
              <a:rPr lang="de-DE" sz="2000" dirty="0"/>
              <a:t>Trennung von Geldverkehr und Geldanlage</a:t>
            </a:r>
          </a:p>
          <a:p>
            <a:pPr lvl="1"/>
            <a:r>
              <a:rPr lang="de-DE" sz="1800" dirty="0"/>
              <a:t>Bankenkrisen führen nicht mehr unmittelbar zu Systemkrisen</a:t>
            </a:r>
          </a:p>
          <a:p>
            <a:pPr lvl="2"/>
            <a:r>
              <a:rPr lang="de-DE" sz="1600" dirty="0"/>
              <a:t>In 2018 wurden durch Kurssenkungen allein im DAX 275 Mrd. Euro vernichtet</a:t>
            </a:r>
          </a:p>
          <a:p>
            <a:pPr lvl="2"/>
            <a:r>
              <a:rPr lang="de-DE" sz="1600" dirty="0"/>
              <a:t>Europäische Einlagensicherung: 0,8% der besicherten Einlagen </a:t>
            </a:r>
          </a:p>
          <a:p>
            <a:pPr lvl="2"/>
            <a:r>
              <a:rPr lang="de-DE" sz="1600" dirty="0"/>
              <a:t>Einlagensicherung bleibt bei systemischer Krise leeres Versprechen</a:t>
            </a:r>
          </a:p>
          <a:p>
            <a:r>
              <a:rPr lang="de-DE" sz="2000" dirty="0"/>
              <a:t>Einlagensicherung ist für Geld in den Depots nicht notwendig</a:t>
            </a:r>
            <a:br>
              <a:rPr lang="de-DE" sz="2000" dirty="0"/>
            </a:br>
            <a:r>
              <a:rPr lang="de-DE" sz="1800" dirty="0"/>
              <a:t>(Zentralbank kann nicht insolvent werden)</a:t>
            </a:r>
          </a:p>
          <a:p>
            <a:r>
              <a:rPr lang="de-DE" sz="2000" dirty="0"/>
              <a:t>Die Zinsgewinne aus der Geldschöpfung (</a:t>
            </a:r>
            <a:r>
              <a:rPr lang="de-DE" sz="2000" dirty="0" err="1"/>
              <a:t>Zinsseigniorage</a:t>
            </a:r>
            <a:r>
              <a:rPr lang="de-DE" sz="2000" dirty="0"/>
              <a:t>) fallen dann wieder vollständig der Zentralbank zu</a:t>
            </a:r>
          </a:p>
          <a:p>
            <a:pPr lvl="1"/>
            <a:r>
              <a:rPr lang="de-DE" dirty="0"/>
              <a:t>In Europa rund 123 Mrd. Euro jährlich, errechnet aus</a:t>
            </a:r>
          </a:p>
          <a:p>
            <a:pPr lvl="2"/>
            <a:r>
              <a:rPr lang="de-DE" dirty="0"/>
              <a:t>Geldmenge M3: 12.300 Mrd. Euro</a:t>
            </a:r>
          </a:p>
          <a:p>
            <a:pPr lvl="2"/>
            <a:r>
              <a:rPr lang="de-DE" dirty="0"/>
              <a:t>Zinssatz 10-jährige Staatsanleihen: 1% </a:t>
            </a:r>
            <a:br>
              <a:rPr lang="de-DE" dirty="0"/>
            </a:br>
            <a:r>
              <a:rPr lang="de-DE" dirty="0"/>
              <a:t>(Durchschnitt Euro-Länder) </a:t>
            </a:r>
          </a:p>
          <a:p>
            <a:pPr marL="360000" lvl="1" indent="0">
              <a:buNone/>
            </a:pPr>
            <a:endParaRPr lang="de-DE" sz="1800" dirty="0"/>
          </a:p>
        </p:txBody>
      </p:sp>
      <p:sp>
        <p:nvSpPr>
          <p:cNvPr id="4" name="Foliennummernplatzhalter 3"/>
          <p:cNvSpPr>
            <a:spLocks noGrp="1"/>
          </p:cNvSpPr>
          <p:nvPr>
            <p:ph type="sldNum" sz="quarter" idx="14"/>
          </p:nvPr>
        </p:nvSpPr>
        <p:spPr/>
        <p:txBody>
          <a:bodyPr/>
          <a:lstStyle/>
          <a:p>
            <a:r>
              <a:rPr lang="en-GB"/>
              <a:t> </a:t>
            </a:r>
            <a:fld id="{DC8B3668-E1AB-4560-B66B-CD4643A23BF9}" type="slidenum">
              <a:rPr lang="en-GB" smtClean="0"/>
              <a:pPr/>
              <a:t>38</a:t>
            </a:fld>
            <a:endParaRPr lang="en-GB" dirty="0"/>
          </a:p>
        </p:txBody>
      </p:sp>
      <p:sp>
        <p:nvSpPr>
          <p:cNvPr id="5" name="Datumsplatzhalter 4"/>
          <p:cNvSpPr>
            <a:spLocks noGrp="1"/>
          </p:cNvSpPr>
          <p:nvPr>
            <p:ph type="dt" sz="half" idx="15"/>
          </p:nvPr>
        </p:nvSpPr>
        <p:spPr/>
        <p:txBody>
          <a:bodyPr/>
          <a:lstStyle/>
          <a:p>
            <a:r>
              <a:rPr lang="de-DE"/>
              <a:t>21.01.2023</a:t>
            </a:r>
            <a:endParaRPr lang="en-GB" dirty="0"/>
          </a:p>
        </p:txBody>
      </p:sp>
      <p:sp>
        <p:nvSpPr>
          <p:cNvPr id="6" name="Fußzeilenplatzhalter 5"/>
          <p:cNvSpPr>
            <a:spLocks noGrp="1"/>
          </p:cNvSpPr>
          <p:nvPr>
            <p:ph type="ftr" sz="quarter" idx="16"/>
          </p:nvPr>
        </p:nvSpPr>
        <p:spPr/>
        <p:txBody>
          <a:bodyPr/>
          <a:lstStyle/>
          <a:p>
            <a:r>
              <a:rPr lang="en-GB"/>
              <a:t>Alfred Eibl</a:t>
            </a:r>
            <a:endParaRPr lang="en-GB" dirty="0"/>
          </a:p>
        </p:txBody>
      </p:sp>
    </p:spTree>
    <p:extLst>
      <p:ext uri="{BB962C8B-B14F-4D97-AF65-F5344CB8AC3E}">
        <p14:creationId xmlns:p14="http://schemas.microsoft.com/office/powerpoint/2010/main" val="360856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856663" y="6551613"/>
            <a:ext cx="287337" cy="306387"/>
          </a:xfrm>
        </p:spPr>
        <p:txBody>
          <a:bodyPr/>
          <a:lstStyle/>
          <a:p>
            <a:r>
              <a:rPr lang="en-GB"/>
              <a:t> </a:t>
            </a:r>
            <a:fld id="{DC8B3668-E1AB-4560-B66B-CD4643A23BF9}" type="slidenum">
              <a:rPr lang="en-GB" smtClean="0"/>
              <a:pPr/>
              <a:t>39</a:t>
            </a:fld>
            <a:endParaRPr lang="en-GB" dirty="0"/>
          </a:p>
        </p:txBody>
      </p:sp>
    </p:spTree>
    <p:extLst>
      <p:ext uri="{BB962C8B-B14F-4D97-AF65-F5344CB8AC3E}">
        <p14:creationId xmlns:p14="http://schemas.microsoft.com/office/powerpoint/2010/main" val="3834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err="1"/>
              <a:t>Kryptowerte</a:t>
            </a:r>
            <a:r>
              <a:rPr lang="de-DE" dirty="0"/>
              <a:t> nach Kreditwesengesetz</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683568" y="1124744"/>
            <a:ext cx="8208911" cy="5256584"/>
          </a:xfrm>
        </p:spPr>
        <p:txBody>
          <a:bodyPr/>
          <a:lstStyle/>
          <a:p>
            <a:pPr marL="0" indent="0">
              <a:buNone/>
            </a:pPr>
            <a:r>
              <a:rPr lang="de-DE" sz="2000" dirty="0" err="1"/>
              <a:t>Kryptowerte</a:t>
            </a:r>
            <a:r>
              <a:rPr lang="de-DE" sz="2000" dirty="0"/>
              <a:t> (auch </a:t>
            </a:r>
            <a:r>
              <a:rPr lang="de-DE" sz="2000" dirty="0" err="1"/>
              <a:t>Kryptotoken</a:t>
            </a:r>
            <a:r>
              <a:rPr lang="de-DE" sz="2000" dirty="0"/>
              <a:t>)</a:t>
            </a:r>
            <a:br>
              <a:rPr lang="de-DE" sz="2000" dirty="0"/>
            </a:br>
            <a:r>
              <a:rPr lang="de-DE" sz="2000" dirty="0"/>
              <a:t>sind digitale Darstellungen eines Wertes, der</a:t>
            </a:r>
          </a:p>
          <a:p>
            <a:r>
              <a:rPr lang="de-DE" sz="2000" dirty="0"/>
              <a:t>von keiner Zentralbank oder öffentlichen Stelle emittiert wurde oder garantiert wird und</a:t>
            </a:r>
          </a:p>
          <a:p>
            <a:r>
              <a:rPr lang="de-DE" sz="2000" dirty="0"/>
              <a:t>nicht den gesetzlichen Status einer Währung oder von Geld besitzt, aber von natürlichen oder juristischen Personen aufgrund einer Vereinbarung oder tatsächlichen Übung als Tausch- oder Zahlungsmittel akzeptiert wird oder Anlagezwecken dient und</a:t>
            </a:r>
          </a:p>
          <a:p>
            <a:r>
              <a:rPr lang="de-DE" sz="2000" dirty="0"/>
              <a:t>der auf elektronischem Wege übertragen, gespeichert und gehandelt werden kann. </a:t>
            </a:r>
          </a:p>
          <a:p>
            <a:r>
              <a:rPr lang="de-DE" sz="2000" dirty="0"/>
              <a:t>Damit werden nicht nur Zahlungstoken erfasst, sondern auch Krypto-Token, die Anlagezwecken dienen (Wertpapiere oder Vermögensanlagen aller Art)</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1729054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Universe of Non-Bank Financial Intermediation</a:t>
            </a:r>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40</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8" name="Grafik 7">
            <a:extLst>
              <a:ext uri="{FF2B5EF4-FFF2-40B4-BE49-F238E27FC236}">
                <a16:creationId xmlns:a16="http://schemas.microsoft.com/office/drawing/2014/main" id="{88EFE031-7626-4767-ADE7-61ED7DEE5B26}"/>
              </a:ext>
            </a:extLst>
          </p:cNvPr>
          <p:cNvPicPr>
            <a:picLocks noChangeAspect="1"/>
          </p:cNvPicPr>
          <p:nvPr/>
        </p:nvPicPr>
        <p:blipFill>
          <a:blip r:embed="rId3"/>
          <a:stretch>
            <a:fillRect/>
          </a:stretch>
        </p:blipFill>
        <p:spPr>
          <a:xfrm>
            <a:off x="224540" y="927639"/>
            <a:ext cx="7595642" cy="5475928"/>
          </a:xfrm>
          <a:prstGeom prst="rect">
            <a:avLst/>
          </a:prstGeom>
        </p:spPr>
      </p:pic>
      <p:sp>
        <p:nvSpPr>
          <p:cNvPr id="9" name="Textfeld 8">
            <a:extLst>
              <a:ext uri="{FF2B5EF4-FFF2-40B4-BE49-F238E27FC236}">
                <a16:creationId xmlns:a16="http://schemas.microsoft.com/office/drawing/2014/main" id="{6A7E6DC0-192D-4783-A8A5-46C92E962E1B}"/>
              </a:ext>
            </a:extLst>
          </p:cNvPr>
          <p:cNvSpPr txBox="1"/>
          <p:nvPr/>
        </p:nvSpPr>
        <p:spPr>
          <a:xfrm>
            <a:off x="5106909" y="6296472"/>
            <a:ext cx="3923929" cy="256728"/>
          </a:xfrm>
          <a:prstGeom prst="rect">
            <a:avLst/>
          </a:prstGeom>
          <a:noFill/>
        </p:spPr>
        <p:txBody>
          <a:bodyPr wrap="square" lIns="72000" tIns="72000" rIns="72000" bIns="72000" rtlCol="0">
            <a:noAutofit/>
          </a:bodyPr>
          <a:lstStyle/>
          <a:p>
            <a:pPr algn="r"/>
            <a:r>
              <a:rPr lang="de-DE" sz="1000" dirty="0">
                <a:latin typeface="Arial Narrow" panose="020B0606020202030204" pitchFamily="34" charset="0"/>
              </a:rPr>
              <a:t>FSB: Global Monitoring Report on Non-Bank Financial Intermediation 2018</a:t>
            </a:r>
            <a:endParaRPr lang="de-DE" sz="1000" dirty="0">
              <a:solidFill>
                <a:schemeClr val="accent3"/>
              </a:solidFill>
              <a:latin typeface="Arial Narrow" panose="020B0606020202030204" pitchFamily="34" charset="0"/>
            </a:endParaRPr>
          </a:p>
        </p:txBody>
      </p:sp>
    </p:spTree>
    <p:extLst>
      <p:ext uri="{BB962C8B-B14F-4D97-AF65-F5344CB8AC3E}">
        <p14:creationId xmlns:p14="http://schemas.microsoft.com/office/powerpoint/2010/main" val="2048316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Zahlungswege</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41</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8" name="Grafik 7">
            <a:extLst>
              <a:ext uri="{FF2B5EF4-FFF2-40B4-BE49-F238E27FC236}">
                <a16:creationId xmlns:a16="http://schemas.microsoft.com/office/drawing/2014/main" id="{1EC9810D-E12F-4672-BC8E-0C3BDB97AC9F}"/>
              </a:ext>
            </a:extLst>
          </p:cNvPr>
          <p:cNvPicPr>
            <a:picLocks noChangeAspect="1"/>
          </p:cNvPicPr>
          <p:nvPr/>
        </p:nvPicPr>
        <p:blipFill>
          <a:blip r:embed="rId3"/>
          <a:stretch>
            <a:fillRect/>
          </a:stretch>
        </p:blipFill>
        <p:spPr>
          <a:xfrm>
            <a:off x="323528" y="980728"/>
            <a:ext cx="8065591" cy="5483944"/>
          </a:xfrm>
          <a:prstGeom prst="rect">
            <a:avLst/>
          </a:prstGeom>
        </p:spPr>
      </p:pic>
      <p:sp>
        <p:nvSpPr>
          <p:cNvPr id="9" name="Textfeld 8">
            <a:extLst>
              <a:ext uri="{FF2B5EF4-FFF2-40B4-BE49-F238E27FC236}">
                <a16:creationId xmlns:a16="http://schemas.microsoft.com/office/drawing/2014/main" id="{D762A084-990E-4719-9CDA-A92576C0FD37}"/>
              </a:ext>
            </a:extLst>
          </p:cNvPr>
          <p:cNvSpPr txBox="1"/>
          <p:nvPr/>
        </p:nvSpPr>
        <p:spPr bwMode="auto">
          <a:xfrm rot="16200000">
            <a:off x="6947941" y="4579620"/>
            <a:ext cx="3744417" cy="215444"/>
          </a:xfrm>
          <a:prstGeom prst="rect">
            <a:avLst/>
          </a:prstGeom>
          <a:noFill/>
          <a:ln w="9525">
            <a:noFill/>
            <a:miter lim="800000"/>
            <a:headEnd/>
            <a:tailEnd/>
          </a:ln>
          <a:effectLst/>
        </p:spPr>
        <p:txBody>
          <a:bodyPr wrap="square" lIns="0" tIns="0" rIns="0" bIns="0" rtlCol="0" anchor="ctr" anchorCtr="0">
            <a:spAutoFit/>
          </a:bodyPr>
          <a:lstStyle/>
          <a:p>
            <a:pPr marL="285750" marR="0" indent="-285750" defTabSz="914400" eaLnBrk="0" fontAlgn="auto" latinLnBrk="0" hangingPunct="0">
              <a:spcBef>
                <a:spcPts val="0"/>
              </a:spcBef>
              <a:spcAft>
                <a:spcPts val="300"/>
              </a:spcAft>
              <a:buClr>
                <a:schemeClr val="accent1"/>
              </a:buClr>
              <a:buSzTx/>
              <a:buFont typeface="Arial" panose="020B0604020202020204" pitchFamily="34" charset="0"/>
              <a:buChar char="›"/>
              <a:tabLst/>
            </a:pPr>
            <a:r>
              <a:rPr lang="de-DE" sz="1400" kern="0" dirty="0">
                <a:latin typeface="Verdana" pitchFamily="34" charset="0"/>
                <a:ea typeface="Verdana" pitchFamily="34" charset="0"/>
                <a:cs typeface="Verdana" pitchFamily="34" charset="0"/>
              </a:rPr>
              <a:t>Deutsche Bundesbank 2019/06 S.60</a:t>
            </a:r>
          </a:p>
        </p:txBody>
      </p:sp>
    </p:spTree>
    <p:extLst>
      <p:ext uri="{BB962C8B-B14F-4D97-AF65-F5344CB8AC3E}">
        <p14:creationId xmlns:p14="http://schemas.microsoft.com/office/powerpoint/2010/main" val="3118376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a:xfrm>
            <a:off x="251520" y="188720"/>
            <a:ext cx="7223760" cy="702600"/>
          </a:xfrm>
        </p:spPr>
        <p:txBody>
          <a:bodyPr/>
          <a:lstStyle/>
          <a:p>
            <a:r>
              <a:rPr lang="de-DE" dirty="0"/>
              <a:t>Geldformen</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4882" y="6241736"/>
            <a:ext cx="8208911" cy="304800"/>
          </a:xfrm>
        </p:spPr>
        <p:txBody>
          <a:bodyPr/>
          <a:lstStyle/>
          <a:p>
            <a:pPr marL="0" indent="0" algn="r">
              <a:buNone/>
            </a:pPr>
            <a:r>
              <a:rPr lang="de-DE" sz="1100" dirty="0"/>
              <a:t> </a:t>
            </a:r>
            <a:r>
              <a:rPr lang="en-US" sz="1200" dirty="0">
                <a:latin typeface="Arial Narrow" panose="020B0606020202030204" pitchFamily="34" charset="0"/>
              </a:rPr>
              <a:t>The rise of digital money / Tobias Adrian and Tommaso Mancini-</a:t>
            </a:r>
            <a:r>
              <a:rPr lang="en-US" sz="1200" dirty="0" err="1">
                <a:latin typeface="Arial Narrow" panose="020B0606020202030204" pitchFamily="34" charset="0"/>
              </a:rPr>
              <a:t>Griffoli</a:t>
            </a:r>
            <a:r>
              <a:rPr lang="en-US" sz="1200" dirty="0">
                <a:latin typeface="Arial Narrow" panose="020B0606020202030204" pitchFamily="34" charset="0"/>
              </a:rPr>
              <a:t> / IMF FinTech notes /  July 2019</a:t>
            </a:r>
            <a:endParaRPr lang="de-DE" sz="1200" dirty="0">
              <a:latin typeface="Arial Narrow" panose="020B0606020202030204" pitchFamily="34" charset="0"/>
            </a:endParaRPr>
          </a:p>
          <a:p>
            <a:pPr marL="0" indent="0">
              <a:buNone/>
            </a:pPr>
            <a:endParaRPr lang="de-DE" sz="1400" dirty="0">
              <a:latin typeface="Arial Narrow" panose="020B0606020202030204" pitchFamily="34" charset="0"/>
            </a:endParaRP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42</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8" name="Grafik 7">
            <a:extLst>
              <a:ext uri="{FF2B5EF4-FFF2-40B4-BE49-F238E27FC236}">
                <a16:creationId xmlns:a16="http://schemas.microsoft.com/office/drawing/2014/main" id="{FD6E8FD5-4F31-471D-8EF7-1F2B3DB09FE3}"/>
              </a:ext>
            </a:extLst>
          </p:cNvPr>
          <p:cNvPicPr>
            <a:picLocks noChangeAspect="1"/>
          </p:cNvPicPr>
          <p:nvPr/>
        </p:nvPicPr>
        <p:blipFill>
          <a:blip r:embed="rId3"/>
          <a:stretch>
            <a:fillRect/>
          </a:stretch>
        </p:blipFill>
        <p:spPr>
          <a:xfrm>
            <a:off x="250824" y="1101222"/>
            <a:ext cx="8696921" cy="4655556"/>
          </a:xfrm>
          <a:prstGeom prst="rect">
            <a:avLst/>
          </a:prstGeom>
        </p:spPr>
      </p:pic>
    </p:spTree>
    <p:extLst>
      <p:ext uri="{BB962C8B-B14F-4D97-AF65-F5344CB8AC3E}">
        <p14:creationId xmlns:p14="http://schemas.microsoft.com/office/powerpoint/2010/main" val="329229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Basistechnik Blockchain: Distributed Ledger</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323528" y="4221090"/>
            <a:ext cx="8568951" cy="2088230"/>
          </a:xfrm>
        </p:spPr>
        <p:txBody>
          <a:bodyPr/>
          <a:lstStyle/>
          <a:p>
            <a:pPr lvl="1">
              <a:spcBef>
                <a:spcPts val="600"/>
              </a:spcBef>
            </a:pPr>
            <a:r>
              <a:rPr lang="de-DE" sz="1800" dirty="0"/>
              <a:t>Einträge werden in Blöcken gruppiert und die Blöcke miteinander verbunden.</a:t>
            </a:r>
            <a:r>
              <a:rPr lang="de-DE" sz="1800" b="1" dirty="0"/>
              <a:t> </a:t>
            </a:r>
          </a:p>
          <a:p>
            <a:pPr lvl="1">
              <a:spcBef>
                <a:spcPts val="600"/>
              </a:spcBef>
            </a:pPr>
            <a:r>
              <a:rPr lang="de-DE" sz="1800" dirty="0"/>
              <a:t>Daraus entsteht ein elektronisches Register, jeder Teilnehmer erhält eine Kopie.</a:t>
            </a:r>
          </a:p>
          <a:p>
            <a:pPr lvl="1">
              <a:spcBef>
                <a:spcPts val="600"/>
              </a:spcBef>
            </a:pPr>
            <a:r>
              <a:rPr lang="de-DE" sz="1800" dirty="0"/>
              <a:t>Blockchain: Datenblöcke (</a:t>
            </a:r>
            <a:r>
              <a:rPr lang="de-DE" sz="1800" dirty="0" err="1"/>
              <a:t>blocks</a:t>
            </a:r>
            <a:r>
              <a:rPr lang="de-DE" sz="1800" dirty="0"/>
              <a:t>) werden kryptographisch verkettet (</a:t>
            </a:r>
            <a:r>
              <a:rPr lang="de-DE" sz="1800" dirty="0" err="1"/>
              <a:t>chained</a:t>
            </a:r>
            <a:r>
              <a:rPr lang="de-DE" sz="1800" dirty="0"/>
              <a:t>) sowie verteilt (</a:t>
            </a:r>
            <a:r>
              <a:rPr lang="de-DE" sz="1800" dirty="0" err="1"/>
              <a:t>distributed</a:t>
            </a:r>
            <a:r>
              <a:rPr lang="de-DE" sz="1800" dirty="0"/>
              <a:t>) in einer Buchungsliste (</a:t>
            </a:r>
            <a:r>
              <a:rPr lang="de-DE" sz="1800" dirty="0" err="1"/>
              <a:t>ledger</a:t>
            </a:r>
            <a:r>
              <a:rPr lang="de-DE" sz="1800" dirty="0"/>
              <a:t>).</a:t>
            </a:r>
          </a:p>
          <a:p>
            <a:pPr marL="0" indent="0">
              <a:buNone/>
            </a:pPr>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43</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8" name="Grafik 7">
            <a:extLst>
              <a:ext uri="{FF2B5EF4-FFF2-40B4-BE49-F238E27FC236}">
                <a16:creationId xmlns:a16="http://schemas.microsoft.com/office/drawing/2014/main" id="{868CCE29-33F6-49D9-AE05-0DABB7FCA6D8}"/>
              </a:ext>
            </a:extLst>
          </p:cNvPr>
          <p:cNvPicPr>
            <a:picLocks noChangeAspect="1"/>
          </p:cNvPicPr>
          <p:nvPr/>
        </p:nvPicPr>
        <p:blipFill>
          <a:blip r:embed="rId3"/>
          <a:stretch>
            <a:fillRect/>
          </a:stretch>
        </p:blipFill>
        <p:spPr>
          <a:xfrm>
            <a:off x="277199" y="1052737"/>
            <a:ext cx="8694334" cy="3024336"/>
          </a:xfrm>
          <a:prstGeom prst="rect">
            <a:avLst/>
          </a:prstGeom>
        </p:spPr>
      </p:pic>
    </p:spTree>
    <p:extLst>
      <p:ext uri="{BB962C8B-B14F-4D97-AF65-F5344CB8AC3E}">
        <p14:creationId xmlns:p14="http://schemas.microsoft.com/office/powerpoint/2010/main" val="3443451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Basistechnik Blockchain: Transaktionsstufen</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5576" y="1124744"/>
            <a:ext cx="8136903" cy="5184576"/>
          </a:xfrm>
        </p:spPr>
        <p:txBody>
          <a:bodyPr/>
          <a:lstStyle/>
          <a:p>
            <a:pPr>
              <a:spcBef>
                <a:spcPts val="600"/>
              </a:spcBef>
            </a:pPr>
            <a:r>
              <a:rPr lang="de-DE" dirty="0"/>
              <a:t>T.-Initiierung</a:t>
            </a:r>
          </a:p>
          <a:p>
            <a:pPr lvl="1">
              <a:spcBef>
                <a:spcPts val="600"/>
              </a:spcBef>
            </a:pPr>
            <a:r>
              <a:rPr lang="de-DE" dirty="0"/>
              <a:t>Senden einer offenstehender Transaktionen </a:t>
            </a:r>
            <a:br>
              <a:rPr lang="de-DE" dirty="0"/>
            </a:br>
            <a:r>
              <a:rPr lang="de-DE" dirty="0"/>
              <a:t>digital signiert an das Netz</a:t>
            </a:r>
          </a:p>
          <a:p>
            <a:pPr>
              <a:spcBef>
                <a:spcPts val="600"/>
              </a:spcBef>
            </a:pPr>
            <a:r>
              <a:rPr lang="de-DE" dirty="0"/>
              <a:t>T.-Verifikation</a:t>
            </a:r>
          </a:p>
          <a:p>
            <a:pPr lvl="1">
              <a:spcBef>
                <a:spcPts val="600"/>
              </a:spcBef>
            </a:pPr>
            <a:r>
              <a:rPr lang="de-DE" dirty="0"/>
              <a:t>Netz verbreitet offenstehende T. an alle Teilnehmer</a:t>
            </a:r>
          </a:p>
          <a:p>
            <a:pPr>
              <a:spcBef>
                <a:spcPts val="600"/>
              </a:spcBef>
            </a:pPr>
            <a:r>
              <a:rPr lang="de-DE" dirty="0"/>
              <a:t>T.-Validierung</a:t>
            </a:r>
          </a:p>
          <a:p>
            <a:pPr lvl="1">
              <a:spcBef>
                <a:spcPts val="600"/>
              </a:spcBef>
            </a:pPr>
            <a:r>
              <a:rPr lang="de-DE" dirty="0"/>
              <a:t>Mehrere ausstehende T. werden in Block gesammelt und warten auf Validierung</a:t>
            </a:r>
          </a:p>
          <a:p>
            <a:pPr lvl="1">
              <a:spcBef>
                <a:spcPts val="600"/>
              </a:spcBef>
            </a:pPr>
            <a:r>
              <a:rPr lang="de-DE" dirty="0" err="1"/>
              <a:t>PoW</a:t>
            </a:r>
            <a:r>
              <a:rPr lang="de-DE" dirty="0"/>
              <a:t>: Viele Miner versuchen neuen Block mit hohem Rechenaufwand zu verketten</a:t>
            </a:r>
          </a:p>
          <a:p>
            <a:pPr lvl="1">
              <a:spcBef>
                <a:spcPts val="600"/>
              </a:spcBef>
            </a:pPr>
            <a:r>
              <a:rPr lang="de-DE" dirty="0"/>
              <a:t>Der schnellste Miner sendet erfolgreich verifizierten Block an Netzwerk und bekommt dafür als Belohnung Bitcoins </a:t>
            </a:r>
          </a:p>
          <a:p>
            <a:pPr>
              <a:spcBef>
                <a:spcPts val="600"/>
              </a:spcBef>
            </a:pPr>
            <a:r>
              <a:rPr lang="de-DE" dirty="0"/>
              <a:t>Blockchain-Update</a:t>
            </a:r>
          </a:p>
          <a:p>
            <a:pPr lvl="1">
              <a:spcBef>
                <a:spcPts val="600"/>
              </a:spcBef>
            </a:pPr>
            <a:r>
              <a:rPr lang="de-DE" dirty="0"/>
              <a:t>Block-Kette wird um einen Block ergänzt</a:t>
            </a: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44</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410813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Basistechnik Blockchain: Problem Fork</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323528" y="3861048"/>
            <a:ext cx="8568951" cy="2448272"/>
          </a:xfrm>
        </p:spPr>
        <p:txBody>
          <a:bodyPr/>
          <a:lstStyle/>
          <a:p>
            <a:pPr lvl="1"/>
            <a:r>
              <a:rPr lang="de-DE" sz="1800" dirty="0"/>
              <a:t>Mehrere Miner berechnen gleichzeitig mit hohem Aufwand einen neuen Block</a:t>
            </a:r>
          </a:p>
          <a:p>
            <a:pPr lvl="1"/>
            <a:r>
              <a:rPr lang="de-DE" sz="1800" dirty="0"/>
              <a:t>Es entsteht ein sogenannter Fork: </a:t>
            </a:r>
            <a:br>
              <a:rPr lang="de-DE" sz="1800" dirty="0"/>
            </a:br>
            <a:r>
              <a:rPr lang="de-DE" sz="1800" dirty="0"/>
              <a:t>Die Blockchain teilt sich in mehrere Äste auf. </a:t>
            </a:r>
          </a:p>
          <a:p>
            <a:pPr lvl="1"/>
            <a:r>
              <a:rPr lang="de-DE" sz="1800" dirty="0"/>
              <a:t>Entwicklung zeigt, welcher Zweig am meisten akzeptiert wird.</a:t>
            </a:r>
          </a:p>
          <a:p>
            <a:pPr lvl="1"/>
            <a:r>
              <a:rPr lang="de-DE" sz="1800" dirty="0"/>
              <a:t>Kürzere werden verworfen.</a:t>
            </a:r>
          </a:p>
          <a:p>
            <a:pPr lvl="1"/>
            <a:r>
              <a:rPr lang="de-DE" sz="1800" dirty="0"/>
              <a:t>Erhebliche Energieverschwendung!</a:t>
            </a:r>
          </a:p>
          <a:p>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45</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7" name="Grafik 6">
            <a:extLst>
              <a:ext uri="{FF2B5EF4-FFF2-40B4-BE49-F238E27FC236}">
                <a16:creationId xmlns:a16="http://schemas.microsoft.com/office/drawing/2014/main" id="{34F1F10E-5C58-4119-92B2-E46544E65871}"/>
              </a:ext>
            </a:extLst>
          </p:cNvPr>
          <p:cNvPicPr>
            <a:picLocks noChangeAspect="1"/>
          </p:cNvPicPr>
          <p:nvPr/>
        </p:nvPicPr>
        <p:blipFill>
          <a:blip r:embed="rId3"/>
          <a:stretch>
            <a:fillRect/>
          </a:stretch>
        </p:blipFill>
        <p:spPr>
          <a:xfrm>
            <a:off x="683568" y="1054535"/>
            <a:ext cx="7452320" cy="2562633"/>
          </a:xfrm>
          <a:prstGeom prst="rect">
            <a:avLst/>
          </a:prstGeom>
        </p:spPr>
      </p:pic>
    </p:spTree>
    <p:extLst>
      <p:ext uri="{BB962C8B-B14F-4D97-AF65-F5344CB8AC3E}">
        <p14:creationId xmlns:p14="http://schemas.microsoft.com/office/powerpoint/2010/main" val="3955482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876F51F-6A8A-4BFC-8A96-854FCD68FDEC}"/>
              </a:ext>
            </a:extLst>
          </p:cNvPr>
          <p:cNvPicPr>
            <a:picLocks noChangeAspect="1"/>
          </p:cNvPicPr>
          <p:nvPr/>
        </p:nvPicPr>
        <p:blipFill>
          <a:blip r:embed="rId3"/>
          <a:stretch>
            <a:fillRect/>
          </a:stretch>
        </p:blipFill>
        <p:spPr>
          <a:xfrm>
            <a:off x="1619672" y="1052736"/>
            <a:ext cx="5808228" cy="4381497"/>
          </a:xfrm>
          <a:prstGeom prst="rect">
            <a:avLst/>
          </a:prstGeom>
        </p:spPr>
      </p:pic>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Basistechnik Blockchain: Triadisches Dilemma</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323528" y="5229200"/>
            <a:ext cx="8572419" cy="1080120"/>
          </a:xfrm>
        </p:spPr>
        <p:txBody>
          <a:bodyPr/>
          <a:lstStyle/>
          <a:p>
            <a:pPr marL="0" indent="0" algn="r">
              <a:buNone/>
            </a:pPr>
            <a:br>
              <a:rPr lang="de-DE" dirty="0"/>
            </a:br>
            <a:r>
              <a:rPr lang="de-DE" sz="1200" dirty="0" err="1"/>
              <a:t>Blockchain</a:t>
            </a:r>
            <a:r>
              <a:rPr lang="de-DE" sz="1200" dirty="0"/>
              <a:t> Economics, </a:t>
            </a:r>
            <a:br>
              <a:rPr lang="de-DE" sz="1200" dirty="0"/>
            </a:br>
            <a:r>
              <a:rPr lang="de-DE" sz="1200" dirty="0"/>
              <a:t>Joseph Abadi and Markus Brunnermeier</a:t>
            </a:r>
            <a:br>
              <a:rPr lang="de-DE" sz="1200" dirty="0"/>
            </a:br>
            <a:r>
              <a:rPr lang="de-DE" sz="1200" dirty="0"/>
              <a:t>01/06/2018</a:t>
            </a:r>
            <a:br>
              <a:rPr lang="de-DE" sz="1200" dirty="0"/>
            </a:br>
            <a:r>
              <a:rPr lang="de-DE" sz="1200" dirty="0" err="1"/>
              <a:t>Princton</a:t>
            </a:r>
            <a:r>
              <a:rPr lang="de-DE" sz="1200" dirty="0"/>
              <a:t> University</a:t>
            </a:r>
            <a:br>
              <a:rPr lang="de-DE" sz="1200" dirty="0"/>
            </a:br>
            <a:br>
              <a:rPr lang="de-DE" dirty="0"/>
            </a:br>
            <a:endParaRPr lang="de-DE" dirty="0"/>
          </a:p>
          <a:p>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46</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899274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Basistechnik Blockchain: Transparenz</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323528" y="3645024"/>
            <a:ext cx="8568951" cy="2664296"/>
          </a:xfrm>
        </p:spPr>
        <p:txBody>
          <a:bodyPr/>
          <a:lstStyle/>
          <a:p>
            <a:pPr lvl="1"/>
            <a:r>
              <a:rPr lang="de-DE" sz="1800" dirty="0"/>
              <a:t>Öffentlich: Jeder hat Lese- und Schreibrechte</a:t>
            </a:r>
          </a:p>
          <a:p>
            <a:pPr lvl="1"/>
            <a:r>
              <a:rPr lang="de-DE" sz="1800" dirty="0"/>
              <a:t>Privat: Rechte sind auf bestimmte Nutzergruppen beschränkt</a:t>
            </a:r>
          </a:p>
          <a:p>
            <a:pPr lvl="1"/>
            <a:r>
              <a:rPr lang="de-DE" dirty="0"/>
              <a:t>Ohne Genehmigung: Jedermann kann sich an Erzeugung und Prüfung neuer Blöcke beteiligen</a:t>
            </a:r>
          </a:p>
          <a:p>
            <a:pPr lvl="1"/>
            <a:r>
              <a:rPr lang="de-DE" dirty="0"/>
              <a:t>Mit Genehmigung: Berechtigte Knoten werden durch zentrale Autoritäten ausgewählt</a:t>
            </a:r>
            <a:endParaRPr lang="de-DE" sz="1800" dirty="0"/>
          </a:p>
          <a:p>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47</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8" name="Grafik 7">
            <a:extLst>
              <a:ext uri="{FF2B5EF4-FFF2-40B4-BE49-F238E27FC236}">
                <a16:creationId xmlns:a16="http://schemas.microsoft.com/office/drawing/2014/main" id="{00AF4FE0-867A-46F9-A861-347E4F3BD757}"/>
              </a:ext>
            </a:extLst>
          </p:cNvPr>
          <p:cNvPicPr>
            <a:picLocks noChangeAspect="1"/>
          </p:cNvPicPr>
          <p:nvPr/>
        </p:nvPicPr>
        <p:blipFill>
          <a:blip r:embed="rId3"/>
          <a:stretch>
            <a:fillRect/>
          </a:stretch>
        </p:blipFill>
        <p:spPr>
          <a:xfrm>
            <a:off x="224907" y="1535203"/>
            <a:ext cx="8651330" cy="1461749"/>
          </a:xfrm>
          <a:prstGeom prst="rect">
            <a:avLst/>
          </a:prstGeom>
        </p:spPr>
      </p:pic>
    </p:spTree>
    <p:extLst>
      <p:ext uri="{BB962C8B-B14F-4D97-AF65-F5344CB8AC3E}">
        <p14:creationId xmlns:p14="http://schemas.microsoft.com/office/powerpoint/2010/main" val="3419194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pPr>
              <a:spcBef>
                <a:spcPts val="1800"/>
              </a:spcBef>
            </a:pPr>
            <a:r>
              <a:rPr lang="de-DE" dirty="0"/>
              <a:t>Bitcoin (echtes Kryptogeld)</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5576" y="1124744"/>
            <a:ext cx="8136903" cy="5184576"/>
          </a:xfrm>
        </p:spPr>
        <p:txBody>
          <a:bodyPr/>
          <a:lstStyle/>
          <a:p>
            <a:pPr>
              <a:spcBef>
                <a:spcPts val="600"/>
              </a:spcBef>
            </a:pPr>
            <a:r>
              <a:rPr lang="de-DE" dirty="0"/>
              <a:t>Selbst geschaffener </a:t>
            </a:r>
            <a:br>
              <a:rPr lang="de-DE" dirty="0"/>
            </a:br>
            <a:r>
              <a:rPr lang="de-DE" dirty="0"/>
              <a:t>immaterieller Vermögensgegenstand </a:t>
            </a:r>
            <a:br>
              <a:rPr lang="de-DE" dirty="0"/>
            </a:br>
            <a:r>
              <a:rPr lang="de-DE" sz="2000" dirty="0"/>
              <a:t>(Kategorie bei der Bilanzierung)</a:t>
            </a:r>
          </a:p>
          <a:p>
            <a:pPr lvl="1">
              <a:spcBef>
                <a:spcPts val="600"/>
              </a:spcBef>
            </a:pPr>
            <a:endParaRPr lang="de-DE" dirty="0"/>
          </a:p>
          <a:p>
            <a:pPr>
              <a:spcBef>
                <a:spcPts val="600"/>
              </a:spcBef>
            </a:pPr>
            <a:r>
              <a:rPr lang="de-DE" dirty="0"/>
              <a:t>Geld wird direkt über Kommunikationsnetze übertragen (ohne Bank)</a:t>
            </a:r>
          </a:p>
          <a:p>
            <a:pPr>
              <a:spcBef>
                <a:spcPts val="600"/>
              </a:spcBef>
            </a:pPr>
            <a:r>
              <a:rPr lang="de-DE" dirty="0"/>
              <a:t>Ohne Bindung an irgendeine Währung</a:t>
            </a:r>
          </a:p>
          <a:p>
            <a:pPr>
              <a:spcBef>
                <a:spcPts val="600"/>
              </a:spcBef>
            </a:pPr>
            <a:r>
              <a:rPr lang="de-DE" dirty="0"/>
              <a:t>Datengeld in Dateiform ohne Substanz</a:t>
            </a:r>
          </a:p>
          <a:p>
            <a:pPr>
              <a:spcBef>
                <a:spcPts val="600"/>
              </a:spcBef>
            </a:pPr>
            <a:r>
              <a:rPr lang="de-DE" dirty="0"/>
              <a:t>Erzeugung kostet Aufwand (wie Gold schürfen)</a:t>
            </a:r>
          </a:p>
          <a:p>
            <a:pPr>
              <a:spcBef>
                <a:spcPts val="600"/>
              </a:spcBef>
            </a:pPr>
            <a:r>
              <a:rPr lang="de-DE" dirty="0"/>
              <a:t>Produkt hat aber keinen Wertanker</a:t>
            </a:r>
            <a:br>
              <a:rPr lang="de-DE" dirty="0"/>
            </a:br>
            <a:r>
              <a:rPr lang="de-DE" dirty="0"/>
              <a:t>außerhalb des Buchungssystems</a:t>
            </a:r>
          </a:p>
          <a:p>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48</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3759226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Warum Libra</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26367" y="1196752"/>
            <a:ext cx="8136903" cy="5112568"/>
          </a:xfrm>
        </p:spPr>
        <p:txBody>
          <a:bodyPr/>
          <a:lstStyle/>
          <a:p>
            <a:pPr>
              <a:spcBef>
                <a:spcPts val="600"/>
              </a:spcBef>
            </a:pPr>
            <a:r>
              <a:rPr lang="de-DE" dirty="0"/>
              <a:t>Vorteile für Facebook (klassisch):</a:t>
            </a:r>
          </a:p>
          <a:p>
            <a:pPr lvl="1">
              <a:spcBef>
                <a:spcPts val="600"/>
              </a:spcBef>
            </a:pPr>
            <a:r>
              <a:rPr lang="de-DE" dirty="0"/>
              <a:t>Weitere Nutzer</a:t>
            </a:r>
          </a:p>
          <a:p>
            <a:pPr lvl="1">
              <a:spcBef>
                <a:spcPts val="600"/>
              </a:spcBef>
            </a:pPr>
            <a:r>
              <a:rPr lang="de-DE" dirty="0"/>
              <a:t>Bessere Kenntnis Nutzerverhalten, Nutzereinkommen</a:t>
            </a:r>
            <a:br>
              <a:rPr lang="de-DE" dirty="0"/>
            </a:br>
            <a:r>
              <a:rPr lang="de-DE" dirty="0"/>
              <a:t>damit</a:t>
            </a:r>
          </a:p>
          <a:p>
            <a:pPr lvl="1"/>
            <a:r>
              <a:rPr lang="de-DE" dirty="0"/>
              <a:t>Mehr Werbeeinnahmen</a:t>
            </a:r>
          </a:p>
          <a:p>
            <a:pPr lvl="1"/>
            <a:r>
              <a:rPr lang="de-DE" dirty="0"/>
              <a:t>Bessere Einschätzung Kreditwürdigkeit</a:t>
            </a:r>
            <a:br>
              <a:rPr lang="de-DE" dirty="0"/>
            </a:br>
            <a:endParaRPr lang="de-DE" dirty="0"/>
          </a:p>
          <a:p>
            <a:r>
              <a:rPr lang="de-DE" dirty="0"/>
              <a:t>Vorteile für Libra-</a:t>
            </a:r>
            <a:r>
              <a:rPr lang="de-DE" dirty="0" err="1"/>
              <a:t>Association</a:t>
            </a:r>
            <a:r>
              <a:rPr lang="de-DE" dirty="0"/>
              <a:t> (Geld Herausgeber)</a:t>
            </a:r>
          </a:p>
          <a:p>
            <a:pPr lvl="1">
              <a:spcBef>
                <a:spcPts val="600"/>
              </a:spcBef>
            </a:pPr>
            <a:r>
              <a:rPr lang="de-DE" dirty="0"/>
              <a:t>Zinseinnahmen durch Geldschöpfung (</a:t>
            </a:r>
            <a:r>
              <a:rPr lang="de-DE" dirty="0" err="1"/>
              <a:t>Seigniorage</a:t>
            </a:r>
            <a:r>
              <a:rPr lang="de-DE" dirty="0"/>
              <a:t>)</a:t>
            </a:r>
          </a:p>
          <a:p>
            <a:pPr lvl="1">
              <a:spcBef>
                <a:spcPts val="600"/>
              </a:spcBef>
            </a:pPr>
            <a:r>
              <a:rPr lang="de-DE" dirty="0"/>
              <a:t>Geldpolitik</a:t>
            </a:r>
          </a:p>
          <a:p>
            <a:r>
              <a:rPr lang="de-DE" sz="2000" dirty="0"/>
              <a:t>Wirtschaftskonkurrenz China – USA auch beim Geld</a:t>
            </a:r>
          </a:p>
          <a:p>
            <a:pPr lvl="1">
              <a:spcBef>
                <a:spcPts val="600"/>
              </a:spcBef>
            </a:pPr>
            <a:r>
              <a:rPr lang="de-DE" sz="1800" dirty="0"/>
              <a:t>Alternative zu WeChat, </a:t>
            </a:r>
            <a:r>
              <a:rPr lang="de-DE" sz="1800" dirty="0" err="1"/>
              <a:t>AliPay</a:t>
            </a:r>
            <a:endParaRPr lang="de-DE" sz="1800" dirty="0"/>
          </a:p>
          <a:p>
            <a:pPr lvl="1">
              <a:spcBef>
                <a:spcPts val="600"/>
              </a:spcBef>
            </a:pPr>
            <a:r>
              <a:rPr lang="de-DE" sz="1800" dirty="0"/>
              <a:t>Stärkung Dollar gegen </a:t>
            </a:r>
            <a:r>
              <a:rPr lang="de-DE" sz="1800" dirty="0" err="1"/>
              <a:t>Renmimbi</a:t>
            </a:r>
            <a:endParaRPr lang="de-DE" sz="1800" dirty="0"/>
          </a:p>
          <a:p>
            <a:pPr lvl="1"/>
            <a:endParaRPr lang="de-DE" dirty="0"/>
          </a:p>
          <a:p>
            <a:pPr>
              <a:spcBef>
                <a:spcPts val="600"/>
              </a:spcBef>
            </a:pPr>
            <a:endParaRPr lang="de-DE" dirty="0"/>
          </a:p>
          <a:p>
            <a:pPr>
              <a:spcBef>
                <a:spcPts val="600"/>
              </a:spcBef>
            </a:pPr>
            <a:endParaRPr lang="de-DE" dirty="0"/>
          </a:p>
          <a:p>
            <a:pPr lvl="1"/>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49</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3308247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dirty="0"/>
              <a:t>Warum gibt es Krypto?</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268760"/>
            <a:ext cx="8064896" cy="4968552"/>
          </a:xfrm>
        </p:spPr>
        <p:txBody>
          <a:bodyPr>
            <a:normAutofit/>
          </a:bodyPr>
          <a:lstStyle/>
          <a:p>
            <a:r>
              <a:rPr lang="de-DE" sz="2000" dirty="0"/>
              <a:t>Libertäre Ideologie: Freiheit vom Staat</a:t>
            </a:r>
          </a:p>
          <a:p>
            <a:r>
              <a:rPr lang="de-DE" sz="2000" dirty="0"/>
              <a:t>Zocker: Neue Art von Glücksspiel</a:t>
            </a:r>
          </a:p>
          <a:p>
            <a:r>
              <a:rPr lang="de-DE" sz="2000" dirty="0"/>
              <a:t>Geldwäsche / Steuerhinterziehung / kriminelle Geschäfte /</a:t>
            </a:r>
            <a:br>
              <a:rPr lang="de-DE" sz="2000" dirty="0"/>
            </a:br>
            <a:r>
              <a:rPr lang="de-DE" sz="2000" dirty="0"/>
              <a:t>Umgehung von Sanktionen</a:t>
            </a:r>
          </a:p>
          <a:p>
            <a:r>
              <a:rPr lang="de-DE" sz="2000" dirty="0"/>
              <a:t>Feigenblatt: Nutzung in Diktaturen</a:t>
            </a:r>
          </a:p>
          <a:p>
            <a:endParaRPr lang="de-DE" sz="2000" dirty="0"/>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5</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1823985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p:txBody>
          <a:bodyPr/>
          <a:lstStyle/>
          <a:p>
            <a:r>
              <a:rPr lang="de-DE" dirty="0"/>
              <a:t>Kryptogeld: Formen</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683568" y="1196752"/>
            <a:ext cx="8208911" cy="5184576"/>
          </a:xfrm>
        </p:spPr>
        <p:txBody>
          <a:bodyPr/>
          <a:lstStyle/>
          <a:p>
            <a:r>
              <a:rPr lang="en-US" sz="2000" dirty="0"/>
              <a:t>“</a:t>
            </a:r>
            <a:r>
              <a:rPr lang="en-US" sz="2000" dirty="0" err="1"/>
              <a:t>Echtes</a:t>
            </a:r>
            <a:r>
              <a:rPr lang="en-US" sz="2000" dirty="0"/>
              <a:t> Kryptogeld”:</a:t>
            </a:r>
          </a:p>
          <a:p>
            <a:pPr lvl="1"/>
            <a:r>
              <a:rPr lang="en-US" sz="1800" dirty="0" err="1"/>
              <a:t>Keine</a:t>
            </a:r>
            <a:r>
              <a:rPr lang="en-US" sz="1800" dirty="0"/>
              <a:t> </a:t>
            </a:r>
            <a:r>
              <a:rPr lang="en-US" sz="1800" dirty="0" err="1"/>
              <a:t>Zentralinstanz</a:t>
            </a:r>
            <a:endParaRPr lang="en-US" sz="1800" dirty="0"/>
          </a:p>
          <a:p>
            <a:pPr lvl="1"/>
            <a:r>
              <a:rPr lang="en-US" sz="1800" dirty="0" err="1"/>
              <a:t>kein</a:t>
            </a:r>
            <a:r>
              <a:rPr lang="en-US" sz="1800" dirty="0"/>
              <a:t> </a:t>
            </a:r>
            <a:r>
              <a:rPr lang="en-US" sz="1800" dirty="0" err="1"/>
              <a:t>Wertanker</a:t>
            </a:r>
            <a:endParaRPr lang="en-US" sz="1800" dirty="0"/>
          </a:p>
          <a:p>
            <a:pPr lvl="1"/>
            <a:r>
              <a:rPr lang="en-US" sz="1800" dirty="0" err="1"/>
              <a:t>existiert</a:t>
            </a:r>
            <a:r>
              <a:rPr lang="en-US" sz="1800" dirty="0"/>
              <a:t> </a:t>
            </a:r>
            <a:r>
              <a:rPr lang="en-US" sz="1800" dirty="0" err="1"/>
              <a:t>nur</a:t>
            </a:r>
            <a:r>
              <a:rPr lang="en-US" sz="1800" dirty="0"/>
              <a:t> </a:t>
            </a:r>
            <a:r>
              <a:rPr lang="en-US" sz="1800" dirty="0" err="1"/>
              <a:t>als</a:t>
            </a:r>
            <a:r>
              <a:rPr lang="en-US" sz="1800" dirty="0"/>
              <a:t> </a:t>
            </a:r>
            <a:r>
              <a:rPr lang="en-US" sz="1800" dirty="0" err="1"/>
              <a:t>Eintrag</a:t>
            </a:r>
            <a:r>
              <a:rPr lang="en-US" sz="1800" dirty="0"/>
              <a:t> in </a:t>
            </a:r>
            <a:r>
              <a:rPr lang="en-US" sz="1800" dirty="0" err="1"/>
              <a:t>einem</a:t>
            </a:r>
            <a:r>
              <a:rPr lang="en-US" sz="1800" dirty="0"/>
              <a:t> </a:t>
            </a:r>
            <a:r>
              <a:rPr lang="en-US" sz="1800" dirty="0" err="1"/>
              <a:t>Buchungssystem</a:t>
            </a:r>
            <a:r>
              <a:rPr lang="en-US" sz="1800" dirty="0"/>
              <a:t> (Bitcoin)</a:t>
            </a:r>
          </a:p>
          <a:p>
            <a:pPr>
              <a:spcBef>
                <a:spcPts val="1800"/>
              </a:spcBef>
            </a:pPr>
            <a:r>
              <a:rPr lang="en-US" sz="2000" dirty="0"/>
              <a:t>“Kryptogeld </a:t>
            </a:r>
            <a:r>
              <a:rPr lang="en-US" sz="2000" dirty="0" err="1"/>
              <a:t>mit</a:t>
            </a:r>
            <a:r>
              <a:rPr lang="en-US" sz="2000" dirty="0"/>
              <a:t> </a:t>
            </a:r>
            <a:r>
              <a:rPr lang="en-US" sz="2000" dirty="0" err="1"/>
              <a:t>Wertanker</a:t>
            </a:r>
            <a:r>
              <a:rPr lang="en-US" sz="2000" dirty="0"/>
              <a:t>” (stable coins)</a:t>
            </a:r>
          </a:p>
          <a:p>
            <a:pPr lvl="1"/>
            <a:r>
              <a:rPr lang="en-US" sz="1800" dirty="0" err="1"/>
              <a:t>Ist</a:t>
            </a:r>
            <a:r>
              <a:rPr lang="en-US" sz="1800" dirty="0"/>
              <a:t> </a:t>
            </a:r>
            <a:r>
              <a:rPr lang="en-US" sz="1800" dirty="0" err="1"/>
              <a:t>unterlegt</a:t>
            </a:r>
            <a:r>
              <a:rPr lang="en-US" sz="1800" dirty="0"/>
              <a:t> </a:t>
            </a:r>
            <a:r>
              <a:rPr lang="en-US" sz="1800" dirty="0" err="1"/>
              <a:t>mit</a:t>
            </a:r>
            <a:r>
              <a:rPr lang="en-US" sz="1800" dirty="0"/>
              <a:t> “</a:t>
            </a:r>
            <a:r>
              <a:rPr lang="en-US" sz="1800" dirty="0" err="1"/>
              <a:t>Reserven</a:t>
            </a:r>
            <a:r>
              <a:rPr lang="en-US" sz="1800" dirty="0"/>
              <a:t>” </a:t>
            </a:r>
            <a:r>
              <a:rPr lang="en-US" sz="1800" dirty="0" err="1"/>
              <a:t>wie</a:t>
            </a:r>
            <a:r>
              <a:rPr lang="en-US" sz="1800" dirty="0"/>
              <a:t> </a:t>
            </a:r>
            <a:r>
              <a:rPr lang="en-US" sz="1800" dirty="0" err="1"/>
              <a:t>Zentralbankgeld</a:t>
            </a:r>
            <a:r>
              <a:rPr lang="en-US" sz="1800" dirty="0"/>
              <a:t> </a:t>
            </a:r>
            <a:br>
              <a:rPr lang="en-US" sz="1800" dirty="0"/>
            </a:br>
            <a:r>
              <a:rPr lang="en-US" sz="1800" dirty="0"/>
              <a:t>(</a:t>
            </a:r>
            <a:r>
              <a:rPr lang="en-US" sz="1800" dirty="0" err="1"/>
              <a:t>Investmentfonds</a:t>
            </a:r>
            <a:r>
              <a:rPr lang="en-US" sz="1800" dirty="0"/>
              <a:t>: </a:t>
            </a:r>
            <a:r>
              <a:rPr lang="en-US" sz="1800" dirty="0" err="1"/>
              <a:t>Reales</a:t>
            </a:r>
            <a:r>
              <a:rPr lang="en-US" sz="1800" dirty="0"/>
              <a:t> </a:t>
            </a:r>
            <a:r>
              <a:rPr lang="en-US" sz="1800" dirty="0" err="1"/>
              <a:t>Vermögen</a:t>
            </a:r>
            <a:r>
              <a:rPr lang="en-US" sz="1800" dirty="0"/>
              <a:t> </a:t>
            </a:r>
            <a:r>
              <a:rPr lang="en-US" sz="1800" dirty="0" err="1"/>
              <a:t>oder</a:t>
            </a:r>
            <a:r>
              <a:rPr lang="en-US" sz="1800" dirty="0"/>
              <a:t> </a:t>
            </a:r>
            <a:r>
              <a:rPr lang="en-US" sz="1800" dirty="0" err="1"/>
              <a:t>Vermögensansprüche</a:t>
            </a:r>
            <a:r>
              <a:rPr lang="en-US" sz="1800" dirty="0"/>
              <a:t>, </a:t>
            </a:r>
            <a:r>
              <a:rPr lang="en-US" sz="1800" dirty="0" err="1"/>
              <a:t>wie</a:t>
            </a:r>
            <a:r>
              <a:rPr lang="en-US" sz="1800" dirty="0"/>
              <a:t> </a:t>
            </a:r>
            <a:r>
              <a:rPr lang="en-US" sz="1800" dirty="0" err="1"/>
              <a:t>Staatsanleihen</a:t>
            </a:r>
            <a:r>
              <a:rPr lang="en-US" sz="1800" dirty="0"/>
              <a:t> </a:t>
            </a:r>
            <a:r>
              <a:rPr lang="en-US" sz="1800" dirty="0" err="1"/>
              <a:t>oder</a:t>
            </a:r>
            <a:r>
              <a:rPr lang="en-US" sz="1800" dirty="0"/>
              <a:t> </a:t>
            </a:r>
            <a:r>
              <a:rPr lang="en-US" sz="1800" dirty="0" err="1"/>
              <a:t>Investitionen</a:t>
            </a:r>
            <a:r>
              <a:rPr lang="en-US" sz="1800" dirty="0"/>
              <a:t> in </a:t>
            </a:r>
            <a:r>
              <a:rPr lang="en-US" sz="1800" dirty="0" err="1"/>
              <a:t>Realwirtschaft</a:t>
            </a:r>
            <a:r>
              <a:rPr lang="en-US" sz="1800" dirty="0"/>
              <a:t>)</a:t>
            </a:r>
          </a:p>
          <a:p>
            <a:pPr>
              <a:spcBef>
                <a:spcPts val="1800"/>
              </a:spcBef>
            </a:pPr>
            <a:r>
              <a:rPr lang="en-US" sz="2000" dirty="0"/>
              <a:t>“Kryptogeld </a:t>
            </a:r>
            <a:r>
              <a:rPr lang="en-US" sz="2000" dirty="0" err="1"/>
              <a:t>einer</a:t>
            </a:r>
            <a:r>
              <a:rPr lang="en-US" sz="2000" dirty="0"/>
              <a:t> </a:t>
            </a:r>
            <a:r>
              <a:rPr lang="en-US" sz="2000" dirty="0" err="1"/>
              <a:t>Zentralinstanz</a:t>
            </a:r>
            <a:r>
              <a:rPr lang="en-US" sz="2000" dirty="0"/>
              <a:t>” (in der Regel </a:t>
            </a:r>
            <a:r>
              <a:rPr lang="en-US" sz="2000" dirty="0" err="1"/>
              <a:t>eine</a:t>
            </a:r>
            <a:r>
              <a:rPr lang="en-US" sz="2000" dirty="0"/>
              <a:t> Bank)</a:t>
            </a:r>
          </a:p>
          <a:p>
            <a:pPr lvl="1"/>
            <a:r>
              <a:rPr lang="en-US" sz="1800" dirty="0" err="1"/>
              <a:t>Wertanker</a:t>
            </a:r>
            <a:r>
              <a:rPr lang="en-US" sz="1800" dirty="0"/>
              <a:t> </a:t>
            </a:r>
            <a:r>
              <a:rPr lang="en-US" sz="1800" dirty="0" err="1"/>
              <a:t>durch</a:t>
            </a:r>
            <a:r>
              <a:rPr lang="en-US" sz="1800" dirty="0"/>
              <a:t> </a:t>
            </a:r>
            <a:r>
              <a:rPr lang="en-US" sz="1800" dirty="0" err="1"/>
              <a:t>Zentralinstanz</a:t>
            </a:r>
            <a:endParaRPr lang="en-US" sz="1800" dirty="0"/>
          </a:p>
          <a:p>
            <a:pPr lvl="1"/>
            <a:r>
              <a:rPr lang="en-US" sz="1800" dirty="0" err="1"/>
              <a:t>Marktakzeptanz</a:t>
            </a:r>
            <a:r>
              <a:rPr lang="en-US" sz="1800" dirty="0"/>
              <a:t> </a:t>
            </a:r>
            <a:r>
              <a:rPr lang="en-US" sz="1800" dirty="0" err="1"/>
              <a:t>abhängig</a:t>
            </a:r>
            <a:r>
              <a:rPr lang="en-US" sz="1800" dirty="0"/>
              <a:t> </a:t>
            </a:r>
            <a:r>
              <a:rPr lang="en-US" sz="1800" dirty="0" err="1"/>
              <a:t>vom</a:t>
            </a:r>
            <a:r>
              <a:rPr lang="en-US" sz="1800" dirty="0"/>
              <a:t> Status der </a:t>
            </a:r>
            <a:r>
              <a:rPr lang="en-US" sz="1800" dirty="0" err="1"/>
              <a:t>Zentralinstanz</a:t>
            </a:r>
            <a:endParaRPr lang="en-US" sz="1800" dirty="0"/>
          </a:p>
          <a:p>
            <a:pPr lvl="1"/>
            <a:r>
              <a:rPr lang="en-US" sz="1800" dirty="0" err="1"/>
              <a:t>Risiko</a:t>
            </a:r>
            <a:r>
              <a:rPr lang="en-US" sz="1800" dirty="0"/>
              <a:t> der </a:t>
            </a:r>
            <a:r>
              <a:rPr lang="en-US" sz="1800" dirty="0" err="1"/>
              <a:t>Insolvenz</a:t>
            </a:r>
            <a:r>
              <a:rPr lang="en-US" sz="1800" dirty="0"/>
              <a:t> der </a:t>
            </a:r>
            <a:r>
              <a:rPr lang="en-US" sz="1800" dirty="0" err="1"/>
              <a:t>Zentralinstanz</a:t>
            </a:r>
            <a:endParaRPr lang="en-US" sz="1800" dirty="0"/>
          </a:p>
          <a:p>
            <a:pPr marL="0" indent="0">
              <a:buNone/>
            </a:pPr>
            <a:endParaRPr lang="de-DE" dirty="0"/>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50</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529668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67BB6-D100-45C6-8BF8-19C1588BF0F7}"/>
              </a:ext>
            </a:extLst>
          </p:cNvPr>
          <p:cNvSpPr>
            <a:spLocks noGrp="1"/>
          </p:cNvSpPr>
          <p:nvPr>
            <p:ph type="title"/>
          </p:nvPr>
        </p:nvSpPr>
        <p:spPr/>
        <p:txBody>
          <a:bodyPr/>
          <a:lstStyle/>
          <a:p>
            <a:r>
              <a:rPr lang="de-DE" dirty="0"/>
              <a:t>Definitionen</a:t>
            </a:r>
          </a:p>
        </p:txBody>
      </p:sp>
      <p:sp>
        <p:nvSpPr>
          <p:cNvPr id="3" name="Inhaltsplatzhalter 2">
            <a:extLst>
              <a:ext uri="{FF2B5EF4-FFF2-40B4-BE49-F238E27FC236}">
                <a16:creationId xmlns:a16="http://schemas.microsoft.com/office/drawing/2014/main" id="{131FED72-B129-445F-BE6C-1AAF4A4B0518}"/>
              </a:ext>
            </a:extLst>
          </p:cNvPr>
          <p:cNvSpPr>
            <a:spLocks noGrp="1"/>
          </p:cNvSpPr>
          <p:nvPr>
            <p:ph sz="quarter" idx="13"/>
          </p:nvPr>
        </p:nvSpPr>
        <p:spPr>
          <a:xfrm>
            <a:off x="250824" y="1124745"/>
            <a:ext cx="8641655" cy="5184576"/>
          </a:xfrm>
        </p:spPr>
        <p:txBody>
          <a:bodyPr/>
          <a:lstStyle/>
          <a:p>
            <a:r>
              <a:rPr lang="de-DE" sz="1200" b="1" dirty="0"/>
              <a:t>Die Distributed-Ledger-Technologie (DLT) </a:t>
            </a:r>
            <a:r>
              <a:rPr lang="de-DE" sz="1200" dirty="0"/>
              <a:t>ist eine Technik zur Aufzeichnung von Informationen über eine auf mehrere Computer verteilte, d. h. dezentrale Datenbank. Regelmäßig beruht DLT auf der Public-Key-Kryptografie, einem kryptografischen System, das Schlüsselpaare verwendet: zum einen öffentliche Schlüssel, die öffentlich bekannt sind und der Identifizierung dienen und zum anderen private Schlüssel, die geheim gehalten werden und zur Authentifizierung und Verschlüsselung verwendet werden.</a:t>
            </a:r>
          </a:p>
          <a:p>
            <a:r>
              <a:rPr lang="de-DE" sz="1200" b="1" dirty="0"/>
              <a:t>Blockchain </a:t>
            </a:r>
            <a:r>
              <a:rPr lang="de-DE" sz="1200" dirty="0"/>
              <a:t>ist ein Unterfall der DLT, bei der mehrere Informationen zu einem Block zusammengefasst und Blöcke in chronologischer Reihenfolge miteinander unter Einsatz kryptografischer Verfahren verkettet in verteilten Datenbanken gespeichert werden. </a:t>
            </a:r>
          </a:p>
          <a:p>
            <a:r>
              <a:rPr lang="de-DE" sz="1200" b="1" dirty="0"/>
              <a:t>Krypto-Token </a:t>
            </a:r>
            <a:r>
              <a:rPr lang="de-DE" sz="1200" dirty="0"/>
              <a:t>oder Crypto-Assets sind die digitale, auf Kryptografie und der DLT beruhende Abbildung eines intrinsischen oder wahrgenommenen Wertes. Der Wert kann dabei auf verschiedensten Funktionalitäten, Eigenschaften oder mit dem Token verbundenen Rechten beruhen. Davon abgeleitet lassen sich vereinfacht drei Kategorien von Krypto-Token bilden – wobei viele Token Charakteristika mehrerer Kategorien aufweisen: </a:t>
            </a:r>
          </a:p>
          <a:p>
            <a:r>
              <a:rPr lang="de-DE" sz="1200" b="1" dirty="0"/>
              <a:t>Zahlungstoken</a:t>
            </a:r>
            <a:r>
              <a:rPr lang="de-DE" sz="1200" dirty="0"/>
              <a:t> (virtuelle Währungen): Ihnen kommt meist (exklusiv oder u. a.) die Funktion eines privaten Zahlungsmittels zu und sie verfügen regelmäßig über keinen intrinsischen Wert und werden nicht von einer Zentralbank emittiert. </a:t>
            </a:r>
          </a:p>
          <a:p>
            <a:r>
              <a:rPr lang="de-DE" sz="1200" b="1" dirty="0"/>
              <a:t>Wertpapier(-ähnliche) Token</a:t>
            </a:r>
            <a:r>
              <a:rPr lang="de-DE" sz="1200" dirty="0"/>
              <a:t> (</a:t>
            </a:r>
            <a:r>
              <a:rPr lang="de-DE" sz="1200" dirty="0" err="1"/>
              <a:t>Equity-und</a:t>
            </a:r>
            <a:r>
              <a:rPr lang="de-DE" sz="1200" dirty="0"/>
              <a:t> sonstige Investment-Token): Wer diese nutzt, hat mitgliedschaftliche Rechte oder schuldrechtliche Ansprüche </a:t>
            </a:r>
            <a:r>
              <a:rPr lang="de-DE" sz="1200" dirty="0" err="1"/>
              <a:t>vermögenswerten</a:t>
            </a:r>
            <a:r>
              <a:rPr lang="de-DE" sz="1200" dirty="0"/>
              <a:t> Inhalts, ähnlich wie bei Aktien und Schuldtiteln. </a:t>
            </a:r>
          </a:p>
          <a:p>
            <a:r>
              <a:rPr lang="de-DE" sz="1200" b="1" dirty="0"/>
              <a:t>Utility-Token</a:t>
            </a:r>
            <a:r>
              <a:rPr lang="de-DE" sz="1200" dirty="0"/>
              <a:t> (App-Token, Nutzungstoken, Verbrauchstoken): Sie können nur im Netzwerk des Emissionsinstituts zum Bezug von Waren oder Dienstleistungen genutzt werden. Bei Utility-Token finden sich regelmäßig sehr komplexe rechtliche Gestaltungen. </a:t>
            </a:r>
          </a:p>
        </p:txBody>
      </p:sp>
      <p:sp>
        <p:nvSpPr>
          <p:cNvPr id="4" name="Foliennummernplatzhalter 3">
            <a:extLst>
              <a:ext uri="{FF2B5EF4-FFF2-40B4-BE49-F238E27FC236}">
                <a16:creationId xmlns:a16="http://schemas.microsoft.com/office/drawing/2014/main" id="{66904B2A-444B-4AC0-A663-870440D49A94}"/>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51</a:t>
            </a:fld>
            <a:endParaRPr lang="en-GB"/>
          </a:p>
        </p:txBody>
      </p:sp>
      <p:sp>
        <p:nvSpPr>
          <p:cNvPr id="5" name="Datumsplatzhalter 4">
            <a:extLst>
              <a:ext uri="{FF2B5EF4-FFF2-40B4-BE49-F238E27FC236}">
                <a16:creationId xmlns:a16="http://schemas.microsoft.com/office/drawing/2014/main" id="{79A35483-FFCE-41F7-99B4-89FD4FE6D14B}"/>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F5C4C38E-210D-406D-8EE2-5105A4086EED}"/>
              </a:ext>
            </a:extLst>
          </p:cNvPr>
          <p:cNvSpPr>
            <a:spLocks noGrp="1"/>
          </p:cNvSpPr>
          <p:nvPr>
            <p:ph type="ftr" sz="quarter" idx="16"/>
          </p:nvPr>
        </p:nvSpPr>
        <p:spPr/>
        <p:txBody>
          <a:bodyPr/>
          <a:lstStyle/>
          <a:p>
            <a:pPr>
              <a:defRPr/>
            </a:pPr>
            <a:r>
              <a:rPr lang="en-GB"/>
              <a:t>Alfred Eibl</a:t>
            </a:r>
          </a:p>
        </p:txBody>
      </p:sp>
    </p:spTree>
    <p:extLst>
      <p:ext uri="{BB962C8B-B14F-4D97-AF65-F5344CB8AC3E}">
        <p14:creationId xmlns:p14="http://schemas.microsoft.com/office/powerpoint/2010/main" val="4119605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a:xfrm>
            <a:off x="251520" y="188720"/>
            <a:ext cx="7223760" cy="702600"/>
          </a:xfrm>
        </p:spPr>
        <p:txBody>
          <a:bodyPr/>
          <a:lstStyle/>
          <a:p>
            <a:r>
              <a:rPr lang="de-DE" dirty="0"/>
              <a:t>Geldformen</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4882" y="6241736"/>
            <a:ext cx="8208911" cy="304800"/>
          </a:xfrm>
        </p:spPr>
        <p:txBody>
          <a:bodyPr/>
          <a:lstStyle/>
          <a:p>
            <a:pPr marL="0" indent="0" algn="r">
              <a:buNone/>
            </a:pPr>
            <a:r>
              <a:rPr lang="de-DE" sz="1100" dirty="0"/>
              <a:t> </a:t>
            </a:r>
            <a:r>
              <a:rPr lang="de-DE" sz="1200" dirty="0">
                <a:latin typeface="Arial Narrow" panose="020B0606020202030204" pitchFamily="34" charset="0"/>
              </a:rPr>
              <a:t>Central </a:t>
            </a:r>
            <a:r>
              <a:rPr lang="de-DE" sz="1200" dirty="0" err="1">
                <a:latin typeface="Arial Narrow" panose="020B0606020202030204" pitchFamily="34" charset="0"/>
              </a:rPr>
              <a:t>bank</a:t>
            </a:r>
            <a:r>
              <a:rPr lang="de-DE" sz="1200" dirty="0">
                <a:latin typeface="Arial Narrow" panose="020B0606020202030204" pitchFamily="34" charset="0"/>
              </a:rPr>
              <a:t> </a:t>
            </a:r>
            <a:r>
              <a:rPr lang="de-DE" sz="1200" dirty="0" err="1">
                <a:latin typeface="Arial Narrow" panose="020B0606020202030204" pitchFamily="34" charset="0"/>
              </a:rPr>
              <a:t>cryptocurrencies</a:t>
            </a:r>
            <a:r>
              <a:rPr lang="de-DE" sz="1200" dirty="0">
                <a:latin typeface="Arial Narrow" panose="020B0606020202030204" pitchFamily="34" charset="0"/>
              </a:rPr>
              <a:t>  </a:t>
            </a:r>
            <a:r>
              <a:rPr lang="en-US" sz="1200" dirty="0">
                <a:latin typeface="Arial Narrow" panose="020B0606020202030204" pitchFamily="34" charset="0"/>
              </a:rPr>
              <a:t>|  BIS Quarterly Review  |  September 2017 </a:t>
            </a:r>
            <a:endParaRPr lang="de-DE" sz="1200" dirty="0">
              <a:latin typeface="Arial Narrow" panose="020B0606020202030204" pitchFamily="34" charset="0"/>
            </a:endParaRPr>
          </a:p>
          <a:p>
            <a:pPr marL="0" indent="0">
              <a:buNone/>
            </a:pPr>
            <a:endParaRPr lang="de-DE" sz="1400" dirty="0">
              <a:latin typeface="Arial Narrow" panose="020B0606020202030204" pitchFamily="34" charset="0"/>
            </a:endParaRP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52</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7" name="Grafik 6">
            <a:extLst>
              <a:ext uri="{FF2B5EF4-FFF2-40B4-BE49-F238E27FC236}">
                <a16:creationId xmlns:a16="http://schemas.microsoft.com/office/drawing/2014/main" id="{3D7D0893-3822-41F2-B96F-E91DF596AA7D}"/>
              </a:ext>
            </a:extLst>
          </p:cNvPr>
          <p:cNvPicPr>
            <a:picLocks noChangeAspect="1"/>
          </p:cNvPicPr>
          <p:nvPr/>
        </p:nvPicPr>
        <p:blipFill>
          <a:blip r:embed="rId3"/>
          <a:stretch>
            <a:fillRect/>
          </a:stretch>
        </p:blipFill>
        <p:spPr>
          <a:xfrm>
            <a:off x="89258" y="904334"/>
            <a:ext cx="8998906" cy="5144971"/>
          </a:xfrm>
          <a:prstGeom prst="rect">
            <a:avLst/>
          </a:prstGeom>
        </p:spPr>
      </p:pic>
    </p:spTree>
    <p:extLst>
      <p:ext uri="{BB962C8B-B14F-4D97-AF65-F5344CB8AC3E}">
        <p14:creationId xmlns:p14="http://schemas.microsoft.com/office/powerpoint/2010/main" val="1305864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F3FB5-7DFD-4A61-9725-7C4D1B6D6D02}"/>
              </a:ext>
            </a:extLst>
          </p:cNvPr>
          <p:cNvSpPr>
            <a:spLocks noGrp="1"/>
          </p:cNvSpPr>
          <p:nvPr>
            <p:ph type="title"/>
          </p:nvPr>
        </p:nvSpPr>
        <p:spPr>
          <a:xfrm>
            <a:off x="251520" y="188720"/>
            <a:ext cx="7223760" cy="702600"/>
          </a:xfrm>
        </p:spPr>
        <p:txBody>
          <a:bodyPr/>
          <a:lstStyle/>
          <a:p>
            <a:r>
              <a:rPr lang="de-DE" dirty="0"/>
              <a:t>Die Geldblume</a:t>
            </a:r>
          </a:p>
        </p:txBody>
      </p:sp>
      <p:sp>
        <p:nvSpPr>
          <p:cNvPr id="3" name="Inhaltsplatzhalter 2">
            <a:extLst>
              <a:ext uri="{FF2B5EF4-FFF2-40B4-BE49-F238E27FC236}">
                <a16:creationId xmlns:a16="http://schemas.microsoft.com/office/drawing/2014/main" id="{D1187EF8-FB1E-4A33-AD26-ECEB948133E4}"/>
              </a:ext>
            </a:extLst>
          </p:cNvPr>
          <p:cNvSpPr>
            <a:spLocks noGrp="1"/>
          </p:cNvSpPr>
          <p:nvPr>
            <p:ph sz="quarter" idx="13"/>
          </p:nvPr>
        </p:nvSpPr>
        <p:spPr>
          <a:xfrm>
            <a:off x="754882" y="6241736"/>
            <a:ext cx="8208911" cy="304800"/>
          </a:xfrm>
        </p:spPr>
        <p:txBody>
          <a:bodyPr/>
          <a:lstStyle/>
          <a:p>
            <a:pPr marL="0" indent="0" algn="r">
              <a:buNone/>
            </a:pPr>
            <a:r>
              <a:rPr lang="de-DE" sz="1100" dirty="0"/>
              <a:t> </a:t>
            </a:r>
            <a:r>
              <a:rPr lang="de-DE" sz="1200" dirty="0"/>
              <a:t> </a:t>
            </a:r>
            <a:r>
              <a:rPr lang="de-DE" sz="1400" dirty="0">
                <a:latin typeface="Arial Narrow" panose="020B0606020202030204" pitchFamily="34" charset="0"/>
              </a:rPr>
              <a:t>Central </a:t>
            </a:r>
            <a:r>
              <a:rPr lang="de-DE" sz="1400" dirty="0" err="1">
                <a:latin typeface="Arial Narrow" panose="020B0606020202030204" pitchFamily="34" charset="0"/>
              </a:rPr>
              <a:t>bank</a:t>
            </a:r>
            <a:r>
              <a:rPr lang="de-DE" sz="1400" dirty="0">
                <a:latin typeface="Arial Narrow" panose="020B0606020202030204" pitchFamily="34" charset="0"/>
              </a:rPr>
              <a:t> </a:t>
            </a:r>
            <a:r>
              <a:rPr lang="de-DE" sz="1400" dirty="0" err="1">
                <a:latin typeface="Arial Narrow" panose="020B0606020202030204" pitchFamily="34" charset="0"/>
              </a:rPr>
              <a:t>cryptocurrencies</a:t>
            </a:r>
            <a:r>
              <a:rPr lang="de-DE" sz="1400" dirty="0">
                <a:latin typeface="Arial Narrow" panose="020B0606020202030204" pitchFamily="34" charset="0"/>
              </a:rPr>
              <a:t>  </a:t>
            </a:r>
            <a:r>
              <a:rPr lang="en-US" sz="1400" dirty="0">
                <a:latin typeface="Arial Narrow" panose="020B0606020202030204" pitchFamily="34" charset="0"/>
              </a:rPr>
              <a:t>|  BIS Quarterly Review  |  September 2017 </a:t>
            </a:r>
            <a:endParaRPr lang="de-DE" sz="1400" dirty="0">
              <a:latin typeface="Arial Narrow" panose="020B0606020202030204" pitchFamily="34" charset="0"/>
            </a:endParaRPr>
          </a:p>
          <a:p>
            <a:pPr marL="0" indent="0" algn="r">
              <a:buNone/>
            </a:pPr>
            <a:endParaRPr lang="de-DE" sz="1400" dirty="0">
              <a:latin typeface="Arial Narrow" panose="020B0606020202030204" pitchFamily="34" charset="0"/>
            </a:endParaRPr>
          </a:p>
        </p:txBody>
      </p:sp>
      <p:sp>
        <p:nvSpPr>
          <p:cNvPr id="4" name="Foliennummernplatzhalter 3">
            <a:extLst>
              <a:ext uri="{FF2B5EF4-FFF2-40B4-BE49-F238E27FC236}">
                <a16:creationId xmlns:a16="http://schemas.microsoft.com/office/drawing/2014/main" id="{07AFCF19-C12A-4454-BA76-41AFBA334FB0}"/>
              </a:ext>
            </a:extLst>
          </p:cNvPr>
          <p:cNvSpPr>
            <a:spLocks noGrp="1"/>
          </p:cNvSpPr>
          <p:nvPr>
            <p:ph type="sldNum" sz="quarter" idx="14"/>
          </p:nvPr>
        </p:nvSpPr>
        <p:spPr/>
        <p:txBody>
          <a:bodyPr/>
          <a:lstStyle/>
          <a:p>
            <a:pPr>
              <a:defRPr/>
            </a:pPr>
            <a:r>
              <a:rPr lang="en-GB"/>
              <a:t> </a:t>
            </a:r>
            <a:fld id="{E57986DC-0440-4DE9-BF80-CBEC8F03B096}" type="slidenum">
              <a:rPr lang="en-GB" smtClean="0"/>
              <a:pPr>
                <a:defRPr/>
              </a:pPr>
              <a:t>53</a:t>
            </a:fld>
            <a:endParaRPr lang="en-GB"/>
          </a:p>
        </p:txBody>
      </p:sp>
      <p:sp>
        <p:nvSpPr>
          <p:cNvPr id="5" name="Datumsplatzhalter 4">
            <a:extLst>
              <a:ext uri="{FF2B5EF4-FFF2-40B4-BE49-F238E27FC236}">
                <a16:creationId xmlns:a16="http://schemas.microsoft.com/office/drawing/2014/main" id="{3A6AC2F3-4529-4F38-B65C-84B620DE683C}"/>
              </a:ext>
            </a:extLst>
          </p:cNvPr>
          <p:cNvSpPr>
            <a:spLocks noGrp="1"/>
          </p:cNvSpPr>
          <p:nvPr>
            <p:ph type="dt" sz="half" idx="15"/>
          </p:nvPr>
        </p:nvSpPr>
        <p:spPr/>
        <p:txBody>
          <a:bodyPr/>
          <a:lstStyle/>
          <a:p>
            <a:pPr>
              <a:defRPr/>
            </a:pPr>
            <a:r>
              <a:rPr lang="de-DE"/>
              <a:t>21.01.2023</a:t>
            </a:r>
            <a:endParaRPr lang="en-GB" dirty="0"/>
          </a:p>
        </p:txBody>
      </p:sp>
      <p:sp>
        <p:nvSpPr>
          <p:cNvPr id="6" name="Fußzeilenplatzhalter 5">
            <a:extLst>
              <a:ext uri="{FF2B5EF4-FFF2-40B4-BE49-F238E27FC236}">
                <a16:creationId xmlns:a16="http://schemas.microsoft.com/office/drawing/2014/main" id="{BE191AE4-B5F3-4C9F-A870-597B69B37E9D}"/>
              </a:ext>
            </a:extLst>
          </p:cNvPr>
          <p:cNvSpPr>
            <a:spLocks noGrp="1"/>
          </p:cNvSpPr>
          <p:nvPr>
            <p:ph type="ftr" sz="quarter" idx="16"/>
          </p:nvPr>
        </p:nvSpPr>
        <p:spPr/>
        <p:txBody>
          <a:bodyPr/>
          <a:lstStyle/>
          <a:p>
            <a:pPr>
              <a:defRPr/>
            </a:pPr>
            <a:r>
              <a:rPr lang="en-GB"/>
              <a:t>Alfred Eibl</a:t>
            </a:r>
          </a:p>
        </p:txBody>
      </p:sp>
      <p:pic>
        <p:nvPicPr>
          <p:cNvPr id="7" name="Grafik 6">
            <a:extLst>
              <a:ext uri="{FF2B5EF4-FFF2-40B4-BE49-F238E27FC236}">
                <a16:creationId xmlns:a16="http://schemas.microsoft.com/office/drawing/2014/main" id="{27F06F19-F228-49FC-8BF9-CD7632BDE519}"/>
              </a:ext>
            </a:extLst>
          </p:cNvPr>
          <p:cNvPicPr>
            <a:picLocks noChangeAspect="1"/>
          </p:cNvPicPr>
          <p:nvPr/>
        </p:nvPicPr>
        <p:blipFill>
          <a:blip r:embed="rId3"/>
          <a:stretch>
            <a:fillRect/>
          </a:stretch>
        </p:blipFill>
        <p:spPr>
          <a:xfrm>
            <a:off x="251520" y="955074"/>
            <a:ext cx="7920880" cy="5204215"/>
          </a:xfrm>
          <a:prstGeom prst="rect">
            <a:avLst/>
          </a:prstGeom>
        </p:spPr>
      </p:pic>
    </p:spTree>
    <p:extLst>
      <p:ext uri="{BB962C8B-B14F-4D97-AF65-F5344CB8AC3E}">
        <p14:creationId xmlns:p14="http://schemas.microsoft.com/office/powerpoint/2010/main" val="92880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83414-0C70-4483-B0CA-DAE554D2B570}"/>
              </a:ext>
            </a:extLst>
          </p:cNvPr>
          <p:cNvSpPr>
            <a:spLocks noGrp="1"/>
          </p:cNvSpPr>
          <p:nvPr>
            <p:ph type="title"/>
          </p:nvPr>
        </p:nvSpPr>
        <p:spPr>
          <a:xfrm>
            <a:off x="538860" y="188720"/>
            <a:ext cx="6944865" cy="720000"/>
          </a:xfrm>
        </p:spPr>
        <p:txBody>
          <a:bodyPr/>
          <a:lstStyle/>
          <a:p>
            <a:r>
              <a:rPr lang="de-DE" sz="2400" dirty="0"/>
              <a:t>Aktuelle Probleme von Krypto:</a:t>
            </a:r>
          </a:p>
        </p:txBody>
      </p:sp>
      <p:sp>
        <p:nvSpPr>
          <p:cNvPr id="3" name="Inhaltsplatzhalter 2">
            <a:extLst>
              <a:ext uri="{FF2B5EF4-FFF2-40B4-BE49-F238E27FC236}">
                <a16:creationId xmlns:a16="http://schemas.microsoft.com/office/drawing/2014/main" id="{507A02B1-0E1C-4C7D-84DA-E48823515B7F}"/>
              </a:ext>
            </a:extLst>
          </p:cNvPr>
          <p:cNvSpPr>
            <a:spLocks noGrp="1"/>
          </p:cNvSpPr>
          <p:nvPr>
            <p:ph sz="quarter" idx="13"/>
          </p:nvPr>
        </p:nvSpPr>
        <p:spPr>
          <a:xfrm>
            <a:off x="539552" y="1268760"/>
            <a:ext cx="8064896" cy="4968552"/>
          </a:xfrm>
        </p:spPr>
        <p:txBody>
          <a:bodyPr>
            <a:normAutofit/>
          </a:bodyPr>
          <a:lstStyle/>
          <a:p>
            <a:r>
              <a:rPr lang="de-DE" sz="2000" dirty="0"/>
              <a:t>Unsichere Wirtschaftslage und Zinssteigerung</a:t>
            </a:r>
            <a:br>
              <a:rPr lang="de-DE" sz="2000" dirty="0"/>
            </a:br>
            <a:r>
              <a:rPr lang="de-DE" sz="2000" dirty="0"/>
              <a:t>reduziert spekulatives Kapital</a:t>
            </a:r>
          </a:p>
          <a:p>
            <a:r>
              <a:rPr lang="de-DE" sz="2000" dirty="0"/>
              <a:t>Zinssteigerung bringt spekulative Anlagen in die Verlustzone</a:t>
            </a:r>
          </a:p>
          <a:p>
            <a:pPr lvl="1"/>
            <a:r>
              <a:rPr lang="de-DE" sz="1800" dirty="0"/>
              <a:t>gehebelte Kreditaufnahme (bis zu 1:125) </a:t>
            </a:r>
            <a:br>
              <a:rPr lang="de-DE" sz="1800" dirty="0"/>
            </a:br>
            <a:r>
              <a:rPr lang="de-DE" sz="1800" dirty="0"/>
              <a:t>bringt massive Verluste </a:t>
            </a:r>
            <a:r>
              <a:rPr lang="de-DE" sz="1800" dirty="0">
                <a:sym typeface="Wingdings" panose="05000000000000000000" pitchFamily="2" charset="2"/>
              </a:rPr>
              <a:t>da Sicherheiten fehlen</a:t>
            </a:r>
          </a:p>
          <a:p>
            <a:pPr lvl="1"/>
            <a:r>
              <a:rPr lang="de-DE" sz="1800" dirty="0">
                <a:sym typeface="Wingdings" panose="05000000000000000000" pitchFamily="2" charset="2"/>
              </a:rPr>
              <a:t>Illiquidität und Insolvenz</a:t>
            </a:r>
            <a:r>
              <a:rPr lang="de-DE" sz="1800" dirty="0"/>
              <a:t> </a:t>
            </a:r>
          </a:p>
          <a:p>
            <a:r>
              <a:rPr lang="de-DE" sz="2000" dirty="0"/>
              <a:t>Undurchschaubarkeit  </a:t>
            </a:r>
          </a:p>
          <a:p>
            <a:r>
              <a:rPr lang="de-DE" sz="2000" dirty="0"/>
              <a:t>Offensichtliche „Ponzi“-Strategien (Schneeball-System)</a:t>
            </a:r>
          </a:p>
          <a:p>
            <a:pPr lvl="1"/>
            <a:r>
              <a:rPr lang="de-DE" sz="1600" dirty="0"/>
              <a:t>Ein Ponzi-System ist ein Investitionsbetrug, bei dem bestehende Investoren Renditen durch Gelder generieren, die von neuen Investoren gesammelt werden. Der Betrug wurde nach Charles Ponzi benannt, einem italienischen Betrüger.</a:t>
            </a:r>
          </a:p>
          <a:p>
            <a:pPr marL="0" indent="0">
              <a:buNone/>
            </a:pPr>
            <a:endParaRPr lang="de-DE" sz="2000" dirty="0"/>
          </a:p>
        </p:txBody>
      </p:sp>
      <p:sp>
        <p:nvSpPr>
          <p:cNvPr id="4" name="Foliennummernplatzhalter 3">
            <a:extLst>
              <a:ext uri="{FF2B5EF4-FFF2-40B4-BE49-F238E27FC236}">
                <a16:creationId xmlns:a16="http://schemas.microsoft.com/office/drawing/2014/main" id="{20326558-7C2C-4619-8D84-3CD33480781C}"/>
              </a:ext>
            </a:extLst>
          </p:cNvPr>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6</a:t>
            </a:fld>
            <a:endParaRPr lang="en-GB" dirty="0"/>
          </a:p>
        </p:txBody>
      </p:sp>
      <p:sp>
        <p:nvSpPr>
          <p:cNvPr id="5" name="Datumsplatzhalter 4">
            <a:extLst>
              <a:ext uri="{FF2B5EF4-FFF2-40B4-BE49-F238E27FC236}">
                <a16:creationId xmlns:a16="http://schemas.microsoft.com/office/drawing/2014/main" id="{129589AA-B953-478E-ADFB-27032DAC7A8A}"/>
              </a:ext>
            </a:extLst>
          </p:cNvPr>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a:extLst>
              <a:ext uri="{FF2B5EF4-FFF2-40B4-BE49-F238E27FC236}">
                <a16:creationId xmlns:a16="http://schemas.microsoft.com/office/drawing/2014/main" id="{AE5F785E-24BC-4551-BD67-C4C50CF3F65E}"/>
              </a:ext>
            </a:extLst>
          </p:cNvPr>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90360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pPr>
              <a:spcAft>
                <a:spcPts val="400"/>
              </a:spcAft>
            </a:pPr>
            <a:r>
              <a:rPr lang="de-DE" sz="2200" dirty="0">
                <a:latin typeface="+mn-lt"/>
              </a:rPr>
              <a:t>Krypto-Welt: </a:t>
            </a:r>
            <a:br>
              <a:rPr lang="de-DE" sz="2200" dirty="0">
                <a:latin typeface="+mn-lt"/>
              </a:rPr>
            </a:br>
            <a:r>
              <a:rPr lang="de-DE" sz="2200" dirty="0">
                <a:latin typeface="+mn-lt"/>
              </a:rPr>
              <a:t>Knapp 4 Milliarden Dollar Verlust durch Betrug </a:t>
            </a:r>
          </a:p>
        </p:txBody>
      </p:sp>
      <p:sp>
        <p:nvSpPr>
          <p:cNvPr id="3" name="Inhaltsplatzhalter 2"/>
          <p:cNvSpPr>
            <a:spLocks noGrp="1"/>
          </p:cNvSpPr>
          <p:nvPr>
            <p:ph sz="quarter" idx="13"/>
          </p:nvPr>
        </p:nvSpPr>
        <p:spPr>
          <a:xfrm>
            <a:off x="611560" y="1196752"/>
            <a:ext cx="7992888" cy="5256584"/>
          </a:xfrm>
        </p:spPr>
        <p:txBody>
          <a:bodyPr>
            <a:normAutofit fontScale="92500" lnSpcReduction="20000"/>
          </a:bodyPr>
          <a:lstStyle/>
          <a:p>
            <a:pPr lvl="0">
              <a:lnSpc>
                <a:spcPct val="110000"/>
              </a:lnSpc>
              <a:tabLst>
                <a:tab pos="5939640" algn="r"/>
              </a:tabLst>
            </a:pPr>
            <a:r>
              <a:rPr lang="de-DE" sz="2000" dirty="0">
                <a:effectLst/>
                <a:latin typeface="+mn-lt"/>
                <a:ea typeface="Calibri" panose="020F0502020204030204" pitchFamily="34" charset="0"/>
                <a:cs typeface="Times New Roman" panose="02020603050405020304" pitchFamily="18" charset="0"/>
              </a:rPr>
              <a:t>Laut einer Studie von </a:t>
            </a:r>
            <a:r>
              <a:rPr lang="de-DE" sz="2000" dirty="0" err="1">
                <a:effectLst/>
                <a:latin typeface="+mn-lt"/>
                <a:ea typeface="Calibri" panose="020F0502020204030204" pitchFamily="34" charset="0"/>
                <a:cs typeface="Times New Roman" panose="02020603050405020304" pitchFamily="18" charset="0"/>
              </a:rPr>
              <a:t>Immunefi</a:t>
            </a:r>
            <a:endParaRPr lang="de-DE" sz="2000" dirty="0">
              <a:latin typeface="+mn-lt"/>
              <a:ea typeface="Calibri" panose="020F0502020204030204" pitchFamily="34" charset="0"/>
              <a:cs typeface="Times New Roman" panose="02020603050405020304" pitchFamily="18" charset="0"/>
            </a:endParaRPr>
          </a:p>
          <a:p>
            <a:pPr lvl="1">
              <a:lnSpc>
                <a:spcPct val="110000"/>
              </a:lnSpc>
              <a:tabLst>
                <a:tab pos="5939640" algn="r"/>
              </a:tabLst>
            </a:pPr>
            <a:r>
              <a:rPr lang="de-DE" dirty="0">
                <a:effectLst/>
                <a:latin typeface="+mn-lt"/>
                <a:ea typeface="Calibri" panose="020F0502020204030204" pitchFamily="34" charset="0"/>
                <a:cs typeface="Times New Roman" panose="02020603050405020304" pitchFamily="18" charset="0"/>
              </a:rPr>
              <a:t>sind im Jahr 2022</a:t>
            </a:r>
          </a:p>
          <a:p>
            <a:pPr lvl="1">
              <a:lnSpc>
                <a:spcPct val="110000"/>
              </a:lnSpc>
              <a:tabLst>
                <a:tab pos="5939640" algn="r"/>
              </a:tabLst>
            </a:pPr>
            <a:r>
              <a:rPr lang="de-DE" dirty="0">
                <a:effectLst/>
                <a:latin typeface="+mn-lt"/>
                <a:ea typeface="Calibri" panose="020F0502020204030204" pitchFamily="34" charset="0"/>
                <a:cs typeface="Times New Roman" panose="02020603050405020304" pitchFamily="18" charset="0"/>
              </a:rPr>
              <a:t>im gesamten Web3-Ökosystem </a:t>
            </a:r>
          </a:p>
          <a:p>
            <a:pPr lvl="1">
              <a:lnSpc>
                <a:spcPct val="110000"/>
              </a:lnSpc>
              <a:tabLst>
                <a:tab pos="5939640" algn="r"/>
              </a:tabLst>
            </a:pPr>
            <a:r>
              <a:rPr lang="de-DE" b="1" dirty="0">
                <a:effectLst/>
                <a:latin typeface="+mn-lt"/>
                <a:ea typeface="Calibri" panose="020F0502020204030204" pitchFamily="34" charset="0"/>
                <a:cs typeface="Times New Roman" panose="02020603050405020304" pitchFamily="18" charset="0"/>
              </a:rPr>
              <a:t>3.948.856.037 US-Dollar </a:t>
            </a:r>
            <a:r>
              <a:rPr lang="de-DE" dirty="0">
                <a:effectLst/>
                <a:latin typeface="+mn-lt"/>
                <a:ea typeface="Calibri" panose="020F0502020204030204" pitchFamily="34" charset="0"/>
                <a:cs typeface="Times New Roman" panose="02020603050405020304" pitchFamily="18" charset="0"/>
              </a:rPr>
              <a:t>an </a:t>
            </a:r>
            <a:r>
              <a:rPr lang="de-DE" dirty="0" err="1">
                <a:effectLst/>
                <a:latin typeface="+mn-lt"/>
                <a:ea typeface="Calibri" panose="020F0502020204030204" pitchFamily="34" charset="0"/>
                <a:cs typeface="Times New Roman" panose="02020603050405020304" pitchFamily="18" charset="0"/>
              </a:rPr>
              <a:t>Kryptogeld</a:t>
            </a:r>
            <a:r>
              <a:rPr lang="de-DE" dirty="0">
                <a:effectLst/>
                <a:latin typeface="+mn-lt"/>
                <a:ea typeface="Calibri" panose="020F0502020204030204" pitchFamily="34" charset="0"/>
                <a:cs typeface="Times New Roman" panose="02020603050405020304" pitchFamily="18" charset="0"/>
              </a:rPr>
              <a:t> </a:t>
            </a:r>
          </a:p>
          <a:p>
            <a:pPr lvl="1">
              <a:lnSpc>
                <a:spcPct val="110000"/>
              </a:lnSpc>
              <a:tabLst>
                <a:tab pos="5939640" algn="r"/>
              </a:tabLst>
            </a:pPr>
            <a:r>
              <a:rPr lang="de-DE" dirty="0">
                <a:effectLst/>
                <a:latin typeface="+mn-lt"/>
                <a:ea typeface="Calibri" panose="020F0502020204030204" pitchFamily="34" charset="0"/>
                <a:cs typeface="Times New Roman" panose="02020603050405020304" pitchFamily="18" charset="0"/>
              </a:rPr>
              <a:t>durch Hacks und Betrug verloren gegangen.</a:t>
            </a:r>
            <a:endParaRPr lang="de-DE" dirty="0">
              <a:latin typeface="+mn-lt"/>
              <a:ea typeface="Calibri" panose="020F0502020204030204" pitchFamily="34" charset="0"/>
              <a:cs typeface="Times New Roman" panose="02020603050405020304" pitchFamily="18" charset="0"/>
            </a:endParaRPr>
          </a:p>
          <a:p>
            <a:pPr marL="360000" lvl="1" indent="0" algn="r">
              <a:lnSpc>
                <a:spcPct val="110000"/>
              </a:lnSpc>
              <a:buNone/>
              <a:tabLst>
                <a:tab pos="5939640" algn="r"/>
              </a:tabLst>
            </a:pPr>
            <a:r>
              <a:rPr lang="en-US" sz="1300" u="sng" dirty="0">
                <a:solidFill>
                  <a:srgbClr val="0000FF"/>
                </a:solidFill>
                <a:effectLst/>
                <a:latin typeface="Arial Narrow" panose="020B0606020202030204" pitchFamily="34" charset="0"/>
                <a:ea typeface="Calibri" panose="020F0502020204030204" pitchFamily="34" charset="0"/>
                <a:cs typeface="Times New Roman" panose="02020603050405020304" pitchFamily="18" charset="0"/>
                <a:hlinkClick r:id="rId3"/>
              </a:rPr>
              <a:t>Web3 ecosystem lost $3.9 billion to crypto fraud in 2022</a:t>
            </a:r>
            <a:endParaRPr lang="en-US" sz="1300" u="sng" dirty="0">
              <a:solidFill>
                <a:srgbClr val="0000FF"/>
              </a:solidFill>
              <a:effectLst/>
              <a:latin typeface="Arial Narrow" panose="020B0606020202030204" pitchFamily="34" charset="0"/>
              <a:ea typeface="Calibri" panose="020F0502020204030204" pitchFamily="34" charset="0"/>
              <a:cs typeface="Times New Roman" panose="02020603050405020304" pitchFamily="18" charset="0"/>
            </a:endParaRPr>
          </a:p>
          <a:p>
            <a:pPr marL="360000" lvl="1" indent="0" algn="r">
              <a:lnSpc>
                <a:spcPct val="110000"/>
              </a:lnSpc>
              <a:buNone/>
              <a:tabLst>
                <a:tab pos="5939640" algn="r"/>
              </a:tabLst>
            </a:pPr>
            <a:endParaRPr lang="en-US" sz="1300" u="sng" dirty="0">
              <a:solidFill>
                <a:srgbClr val="0000FF"/>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10000"/>
              </a:lnSpc>
              <a:spcBef>
                <a:spcPts val="600"/>
              </a:spcBef>
              <a:tabLst>
                <a:tab pos="5939640" algn="r"/>
              </a:tabLst>
            </a:pPr>
            <a:r>
              <a:rPr lang="en-US" dirty="0" err="1">
                <a:effectLst/>
                <a:latin typeface="+mn-lt"/>
                <a:ea typeface="Calibri" panose="020F0502020204030204" pitchFamily="34" charset="0"/>
                <a:cs typeface="Times New Roman" panose="02020603050405020304" pitchFamily="18" charset="0"/>
              </a:rPr>
              <a:t>Brasilien</a:t>
            </a:r>
            <a:r>
              <a:rPr lang="en-US" dirty="0">
                <a:effectLst/>
                <a:latin typeface="+mn-lt"/>
                <a:ea typeface="Calibri" panose="020F0502020204030204" pitchFamily="34" charset="0"/>
                <a:cs typeface="Times New Roman" panose="02020603050405020304" pitchFamily="18" charset="0"/>
              </a:rPr>
              <a:t> – CBDC: PIX </a:t>
            </a:r>
          </a:p>
          <a:p>
            <a:pPr lvl="1">
              <a:lnSpc>
                <a:spcPct val="110000"/>
              </a:lnSpc>
              <a:tabLst>
                <a:tab pos="5939640" algn="r"/>
              </a:tabLst>
            </a:pPr>
            <a:r>
              <a:rPr lang="de-DE" sz="1700" dirty="0"/>
              <a:t>Auch die hohe Kriminalitätsrate half </a:t>
            </a:r>
            <a:r>
              <a:rPr lang="de-DE" sz="1700" dirty="0" err="1"/>
              <a:t>Pix</a:t>
            </a:r>
            <a:r>
              <a:rPr lang="de-DE" sz="1700" dirty="0"/>
              <a:t> beim Start: In Brasilien ist es immer ein Risiko, mit Bargeld unterwegs zu sein. Überfälle sind ein Problem. </a:t>
            </a:r>
            <a:r>
              <a:rPr lang="de-DE" sz="1700" dirty="0" err="1"/>
              <a:t>Pix</a:t>
            </a:r>
            <a:r>
              <a:rPr lang="de-DE" sz="1700" dirty="0"/>
              <a:t> hat das Risiko der Bargeldnutzung verringert. Und damit auch die Kosten des Geldumlaufs. …</a:t>
            </a:r>
          </a:p>
          <a:p>
            <a:pPr lvl="1">
              <a:lnSpc>
                <a:spcPct val="110000"/>
              </a:lnSpc>
              <a:tabLst>
                <a:tab pos="5939640" algn="r"/>
              </a:tabLst>
            </a:pPr>
            <a:r>
              <a:rPr lang="de-DE" sz="1700" dirty="0"/>
              <a:t>Die Überfälle, bei denen es Räuber auf </a:t>
            </a:r>
            <a:r>
              <a:rPr lang="de-DE" sz="1700" dirty="0" err="1"/>
              <a:t>Pix</a:t>
            </a:r>
            <a:r>
              <a:rPr lang="de-DE" sz="1700" dirty="0"/>
              <a:t> abgesehen haben, sind rasant gestiegen. Die Opfer werden gezwungen, ihre Konten digital zu räumen und Geldsummen per </a:t>
            </a:r>
            <a:r>
              <a:rPr lang="de-DE" sz="1700" dirty="0" err="1"/>
              <a:t>Pix</a:t>
            </a:r>
            <a:r>
              <a:rPr lang="de-DE" sz="1700" dirty="0"/>
              <a:t> auf gefälschte Konten zu überwiesen. Dort heben Helfershelfer das Geld in Sekundenschnelle ab.“</a:t>
            </a:r>
            <a:br>
              <a:rPr lang="de-DE" sz="1700" dirty="0"/>
            </a:br>
            <a:r>
              <a:rPr lang="de-DE" sz="1300" dirty="0"/>
              <a:t>	</a:t>
            </a:r>
            <a:r>
              <a:rPr lang="de-DE" sz="1300" dirty="0">
                <a:latin typeface="Arial Narrow" panose="020B0606020202030204" pitchFamily="34" charset="0"/>
              </a:rPr>
              <a:t>https://www.handelsblatt.com/finanzen/banken-versicherungen/banken/mobiles-bezahlen-in-brasilien-wird-immer-seltener-mit-bargeld-gezahlt/28866622.html</a:t>
            </a:r>
            <a:endParaRPr lang="de-DE" sz="13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7</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195407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88720"/>
            <a:ext cx="6863720" cy="720000"/>
          </a:xfrm>
        </p:spPr>
        <p:txBody>
          <a:bodyPr/>
          <a:lstStyle/>
          <a:p>
            <a:r>
              <a:rPr lang="de-DE" dirty="0"/>
              <a:t>Funktion des Geldes</a:t>
            </a:r>
          </a:p>
        </p:txBody>
      </p:sp>
      <p:sp>
        <p:nvSpPr>
          <p:cNvPr id="3" name="Inhaltsplatzhalter 2"/>
          <p:cNvSpPr>
            <a:spLocks noGrp="1"/>
          </p:cNvSpPr>
          <p:nvPr>
            <p:ph sz="quarter" idx="13"/>
          </p:nvPr>
        </p:nvSpPr>
        <p:spPr>
          <a:xfrm>
            <a:off x="611560" y="1700808"/>
            <a:ext cx="8280919" cy="4680943"/>
          </a:xfrm>
        </p:spPr>
        <p:txBody>
          <a:bodyPr>
            <a:normAutofit fontScale="92500" lnSpcReduction="20000"/>
          </a:bodyPr>
          <a:lstStyle/>
          <a:p>
            <a:pPr lvl="0">
              <a:lnSpc>
                <a:spcPct val="110000"/>
              </a:lnSpc>
              <a:tabLst>
                <a:tab pos="5939640" algn="r"/>
              </a:tabLst>
            </a:pPr>
            <a:r>
              <a:rPr lang="de-DE" dirty="0">
                <a:ea typeface="DejaVu Sans" pitchFamily="2"/>
                <a:cs typeface="DejaVu Sans" pitchFamily="2"/>
              </a:rPr>
              <a:t>Wirtschaftliche und soziale Beziehungen </a:t>
            </a:r>
          </a:p>
          <a:p>
            <a:pPr lvl="1">
              <a:lnSpc>
                <a:spcPct val="110000"/>
              </a:lnSpc>
              <a:tabLst>
                <a:tab pos="5939640" algn="r"/>
              </a:tabLst>
            </a:pPr>
            <a:r>
              <a:rPr lang="de-DE" dirty="0">
                <a:ea typeface="DejaVu Sans" pitchFamily="2"/>
                <a:cs typeface="DejaVu Sans" pitchFamily="2"/>
              </a:rPr>
              <a:t>in Gesellschaften (Herrschaftsbereich, später Staat)</a:t>
            </a:r>
          </a:p>
          <a:p>
            <a:pPr lvl="1">
              <a:lnSpc>
                <a:spcPct val="110000"/>
              </a:lnSpc>
              <a:tabLst>
                <a:tab pos="5939640" algn="r"/>
              </a:tabLst>
            </a:pPr>
            <a:r>
              <a:rPr lang="de-DE" dirty="0">
                <a:ea typeface="DejaVu Sans" pitchFamily="2"/>
                <a:cs typeface="DejaVu Sans" pitchFamily="2"/>
              </a:rPr>
              <a:t>lassen Schuldverhältnisse entstehen.</a:t>
            </a:r>
          </a:p>
          <a:p>
            <a:pPr lvl="0">
              <a:lnSpc>
                <a:spcPct val="110000"/>
              </a:lnSpc>
              <a:tabLst>
                <a:tab pos="5939640" algn="r"/>
              </a:tabLst>
            </a:pPr>
            <a:r>
              <a:rPr lang="de-DE" dirty="0">
                <a:ea typeface="DejaVu Sans" pitchFamily="2"/>
                <a:cs typeface="DejaVu Sans" pitchFamily="2"/>
              </a:rPr>
              <a:t>Mit Geld werden Schuldverhältnisse getilgt</a:t>
            </a:r>
          </a:p>
          <a:p>
            <a:pPr lvl="0">
              <a:lnSpc>
                <a:spcPct val="110000"/>
              </a:lnSpc>
              <a:tabLst>
                <a:tab pos="5939640" algn="r"/>
              </a:tabLst>
            </a:pPr>
            <a:r>
              <a:rPr lang="de-DE" dirty="0">
                <a:ea typeface="DejaVu Sans" pitchFamily="2"/>
                <a:cs typeface="DejaVu Sans" pitchFamily="2"/>
              </a:rPr>
              <a:t>Bereits die frühesten überlieferten Texte (2400 v. </a:t>
            </a:r>
            <a:r>
              <a:rPr lang="de-DE" dirty="0" err="1">
                <a:ea typeface="DejaVu Sans" pitchFamily="2"/>
                <a:cs typeface="DejaVu Sans" pitchFamily="2"/>
              </a:rPr>
              <a:t>Ch</a:t>
            </a:r>
            <a:r>
              <a:rPr lang="de-DE" dirty="0">
                <a:ea typeface="DejaVu Sans" pitchFamily="2"/>
                <a:cs typeface="DejaVu Sans" pitchFamily="2"/>
              </a:rPr>
              <a:t>.)</a:t>
            </a:r>
            <a:br>
              <a:rPr lang="de-DE" dirty="0">
                <a:ea typeface="DejaVu Sans" pitchFamily="2"/>
                <a:cs typeface="DejaVu Sans" pitchFamily="2"/>
              </a:rPr>
            </a:br>
            <a:r>
              <a:rPr lang="de-DE" dirty="0">
                <a:ea typeface="DejaVu Sans" pitchFamily="2"/>
                <a:cs typeface="DejaVu Sans" pitchFamily="2"/>
              </a:rPr>
              <a:t>beziehen sich auf Schuldverhältnisse</a:t>
            </a:r>
          </a:p>
          <a:p>
            <a:pPr marL="0" lvl="0" indent="0">
              <a:lnSpc>
                <a:spcPct val="110000"/>
              </a:lnSpc>
              <a:buNone/>
              <a:tabLst>
                <a:tab pos="5939640" algn="r"/>
              </a:tabLst>
            </a:pPr>
            <a:endParaRPr lang="de-DE" dirty="0">
              <a:ea typeface="DejaVu Sans" pitchFamily="2"/>
              <a:cs typeface="DejaVu Sans" pitchFamily="2"/>
            </a:endParaRPr>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8</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spTree>
    <p:extLst>
      <p:ext uri="{BB962C8B-B14F-4D97-AF65-F5344CB8AC3E}">
        <p14:creationId xmlns:p14="http://schemas.microsoft.com/office/powerpoint/2010/main" val="395096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Schuldenerlass</a:t>
            </a:r>
            <a:r>
              <a:rPr lang="de-DE" sz="2400" i="0" u="none" strike="noStrike" baseline="0" dirty="0"/>
              <a:t> (ca. 2400 v. Chr.) </a:t>
            </a:r>
            <a:br>
              <a:rPr lang="de-DE" sz="2400" i="0" u="none" strike="noStrike" baseline="0" dirty="0"/>
            </a:br>
            <a:r>
              <a:rPr lang="de-DE" sz="2400" i="0" u="none" strike="noStrike" baseline="0" dirty="0"/>
              <a:t>„</a:t>
            </a:r>
            <a:r>
              <a:rPr lang="de-DE" sz="2400" i="1" u="none" strike="noStrike" baseline="0" dirty="0"/>
              <a:t>… und vergib uns unsere Schuld …“</a:t>
            </a:r>
            <a:endParaRPr lang="de-DE" i="1" dirty="0"/>
          </a:p>
        </p:txBody>
      </p:sp>
      <p:sp>
        <p:nvSpPr>
          <p:cNvPr id="4" name="Foliennummernplatzhalter 3"/>
          <p:cNvSpPr>
            <a:spLocks noGrp="1"/>
          </p:cNvSpPr>
          <p:nvPr>
            <p:ph type="sldNum" sz="quarter" idx="4"/>
          </p:nvPr>
        </p:nvSpPr>
        <p:spPr>
          <a:xfrm>
            <a:off x="8532440" y="6559144"/>
            <a:ext cx="288036" cy="306692"/>
          </a:xfrm>
          <a:prstGeom prst="rect">
            <a:avLst/>
          </a:prstGeom>
        </p:spPr>
        <p:txBody>
          <a:bodyPr vert="horz" wrap="none" lIns="0" tIns="0" rIns="0" bIns="0" rtlCol="0" anchor="ctr" anchorCtr="0">
            <a:noAutofit/>
          </a:bodyPr>
          <a:lstStyle>
            <a:defPPr>
              <a:defRPr lang="en-US"/>
            </a:defPPr>
            <a:lvl1pPr algn="r" rtl="0" fontAlgn="t">
              <a:spcBef>
                <a:spcPct val="0"/>
              </a:spcBef>
              <a:spcAft>
                <a:spcPct val="0"/>
              </a:spcAft>
              <a:buClr>
                <a:schemeClr val="accent4"/>
              </a:buClr>
              <a:defRPr sz="1600" b="0" kern="1200">
                <a:solidFill>
                  <a:schemeClr val="bg1"/>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 </a:t>
            </a:r>
            <a:fld id="{DC8B3668-E1AB-4560-B66B-CD4643A23BF9}" type="slidenum">
              <a:rPr lang="en-GB" smtClean="0"/>
              <a:pPr/>
              <a:t>9</a:t>
            </a:fld>
            <a:endParaRPr lang="en-GB" dirty="0"/>
          </a:p>
        </p:txBody>
      </p:sp>
      <p:sp>
        <p:nvSpPr>
          <p:cNvPr id="5" name="Datumsplatzhalter 4"/>
          <p:cNvSpPr>
            <a:spLocks noGrp="1"/>
          </p:cNvSpPr>
          <p:nvPr>
            <p:ph type="dt" sz="half" idx="2"/>
          </p:nvPr>
        </p:nvSpPr>
        <p:spPr>
          <a:xfrm>
            <a:off x="250824" y="6553200"/>
            <a:ext cx="288036" cy="304800"/>
          </a:xfrm>
          <a:prstGeom prst="rect">
            <a:avLst/>
          </a:prstGeom>
        </p:spPr>
        <p:txBody>
          <a:bodyPr vert="horz" wrap="none" lIns="0" tIns="0" rIns="0" bIns="0" rtlCol="0" anchor="ctr" anchorCtr="0">
            <a:noAutofit/>
          </a:bodyPr>
          <a:lstStyle>
            <a:defPPr>
              <a:defRPr lang="en-US"/>
            </a:defPPr>
            <a:lvl1pPr algn="l"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a:t>21.01.2023</a:t>
            </a:r>
            <a:endParaRPr lang="en-GB" dirty="0"/>
          </a:p>
        </p:txBody>
      </p:sp>
      <p:sp>
        <p:nvSpPr>
          <p:cNvPr id="6" name="Fußzeilenplatzhalter 5"/>
          <p:cNvSpPr>
            <a:spLocks noGrp="1"/>
          </p:cNvSpPr>
          <p:nvPr>
            <p:ph type="ftr" sz="quarter" idx="3"/>
          </p:nvPr>
        </p:nvSpPr>
        <p:spPr>
          <a:xfrm>
            <a:off x="4283964" y="6553200"/>
            <a:ext cx="576072" cy="304800"/>
          </a:xfrm>
          <a:prstGeom prst="rect">
            <a:avLst/>
          </a:prstGeom>
        </p:spPr>
        <p:txBody>
          <a:bodyPr vert="horz" wrap="none" lIns="0" tIns="0" rIns="0" bIns="0" rtlCol="0" anchor="ctr" anchorCtr="0">
            <a:noAutofit/>
          </a:bodyPr>
          <a:lstStyle>
            <a:defPPr>
              <a:defRPr lang="en-US"/>
            </a:defPPr>
            <a:lvl1pPr algn="ctr" rtl="0" fontAlgn="t">
              <a:spcBef>
                <a:spcPct val="0"/>
              </a:spcBef>
              <a:spcAft>
                <a:spcPct val="0"/>
              </a:spcAft>
              <a:buClr>
                <a:schemeClr val="accent4"/>
              </a:buClr>
              <a:defRPr sz="800" b="0" kern="1200">
                <a:solidFill>
                  <a:schemeClr val="accent2"/>
                </a:solidFill>
                <a:latin typeface="Verdana"/>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a:t>Alfred Eibl</a:t>
            </a:r>
            <a:endParaRPr lang="en-GB" dirty="0"/>
          </a:p>
        </p:txBody>
      </p:sp>
      <p:pic>
        <p:nvPicPr>
          <p:cNvPr id="7" name="Grafik 6">
            <a:extLst>
              <a:ext uri="{FF2B5EF4-FFF2-40B4-BE49-F238E27FC236}">
                <a16:creationId xmlns:a16="http://schemas.microsoft.com/office/drawing/2014/main" id="{C4381B58-67A8-4A4F-898D-922419687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833" y="980728"/>
            <a:ext cx="3312368" cy="4198234"/>
          </a:xfrm>
          <a:prstGeom prst="rect">
            <a:avLst/>
          </a:prstGeom>
        </p:spPr>
      </p:pic>
      <p:pic>
        <p:nvPicPr>
          <p:cNvPr id="10" name="Grafik 9">
            <a:extLst>
              <a:ext uri="{FF2B5EF4-FFF2-40B4-BE49-F238E27FC236}">
                <a16:creationId xmlns:a16="http://schemas.microsoft.com/office/drawing/2014/main" id="{A51E9FCA-4645-43C7-BA82-DDAE098C0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522" y="1052736"/>
            <a:ext cx="3073207" cy="4608370"/>
          </a:xfrm>
          <a:prstGeom prst="rect">
            <a:avLst/>
          </a:prstGeom>
        </p:spPr>
      </p:pic>
      <p:sp>
        <p:nvSpPr>
          <p:cNvPr id="12" name="Textfeld 11">
            <a:extLst>
              <a:ext uri="{FF2B5EF4-FFF2-40B4-BE49-F238E27FC236}">
                <a16:creationId xmlns:a16="http://schemas.microsoft.com/office/drawing/2014/main" id="{DF27B9D3-6FB1-4C38-B225-619E535CC166}"/>
              </a:ext>
            </a:extLst>
          </p:cNvPr>
          <p:cNvSpPr txBox="1"/>
          <p:nvPr/>
        </p:nvSpPr>
        <p:spPr bwMode="auto">
          <a:xfrm>
            <a:off x="250824" y="5989022"/>
            <a:ext cx="3089905" cy="369332"/>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en-US" sz="1200" kern="0" dirty="0" err="1">
                <a:latin typeface="Verdana" pitchFamily="34" charset="0"/>
                <a:ea typeface="Verdana" pitchFamily="34" charset="0"/>
                <a:cs typeface="Verdana" pitchFamily="34" charset="0"/>
              </a:rPr>
              <a:t>Enannatum</a:t>
            </a:r>
            <a:r>
              <a:rPr lang="en-US" sz="1200" kern="0" dirty="0">
                <a:latin typeface="Verdana" pitchFamily="34" charset="0"/>
                <a:ea typeface="Verdana" pitchFamily="34" charset="0"/>
                <a:cs typeface="Verdana" pitchFamily="34" charset="0"/>
              </a:rPr>
              <a:t> I, König von Lagash </a:t>
            </a:r>
            <a:br>
              <a:rPr lang="en-US" sz="1200" kern="0" dirty="0">
                <a:latin typeface="Verdana" pitchFamily="34" charset="0"/>
                <a:ea typeface="Verdana" pitchFamily="34" charset="0"/>
                <a:cs typeface="Verdana" pitchFamily="34" charset="0"/>
              </a:rPr>
            </a:br>
            <a:r>
              <a:rPr lang="en-US" sz="1200" kern="0" dirty="0">
                <a:latin typeface="Verdana" pitchFamily="34" charset="0"/>
                <a:ea typeface="Verdana" pitchFamily="34" charset="0"/>
                <a:cs typeface="Verdana" pitchFamily="34" charset="0"/>
              </a:rPr>
              <a:t>2424-2405 </a:t>
            </a:r>
            <a:r>
              <a:rPr lang="en-US" sz="1200" kern="0" dirty="0" err="1">
                <a:latin typeface="Verdana" pitchFamily="34" charset="0"/>
                <a:ea typeface="Verdana" pitchFamily="34" charset="0"/>
                <a:cs typeface="Verdana" pitchFamily="34" charset="0"/>
              </a:rPr>
              <a:t>v.Chr</a:t>
            </a:r>
            <a:r>
              <a:rPr lang="en-US" sz="1200" kern="0" dirty="0">
                <a:latin typeface="Verdana" pitchFamily="34" charset="0"/>
                <a:ea typeface="Verdana" pitchFamily="34" charset="0"/>
                <a:cs typeface="Verdana" pitchFamily="34" charset="0"/>
              </a:rPr>
              <a:t>.</a:t>
            </a:r>
            <a:endParaRPr lang="de-DE" sz="1200" kern="0" dirty="0">
              <a:latin typeface="Verdana" pitchFamily="34" charset="0"/>
              <a:ea typeface="Verdana" pitchFamily="34" charset="0"/>
              <a:cs typeface="Verdana" pitchFamily="34" charset="0"/>
            </a:endParaRPr>
          </a:p>
        </p:txBody>
      </p:sp>
      <p:sp>
        <p:nvSpPr>
          <p:cNvPr id="13" name="Textfeld 12">
            <a:extLst>
              <a:ext uri="{FF2B5EF4-FFF2-40B4-BE49-F238E27FC236}">
                <a16:creationId xmlns:a16="http://schemas.microsoft.com/office/drawing/2014/main" id="{1F34E2D5-F204-4336-BBDE-A47291489209}"/>
              </a:ext>
            </a:extLst>
          </p:cNvPr>
          <p:cNvSpPr txBox="1"/>
          <p:nvPr/>
        </p:nvSpPr>
        <p:spPr bwMode="auto">
          <a:xfrm>
            <a:off x="7384739" y="1468233"/>
            <a:ext cx="1651757" cy="2908489"/>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de-DE" sz="1400" dirty="0">
                <a:effectLst/>
                <a:latin typeface="+mn-lt"/>
              </a:rPr>
              <a:t>König </a:t>
            </a:r>
            <a:r>
              <a:rPr lang="de-DE" sz="1400" dirty="0" err="1">
                <a:effectLst/>
                <a:latin typeface="+mn-lt"/>
              </a:rPr>
              <a:t>Enmetena</a:t>
            </a:r>
            <a:r>
              <a:rPr lang="de-DE" sz="1400" dirty="0">
                <a:effectLst/>
                <a:latin typeface="+mn-lt"/>
              </a:rPr>
              <a:t>, Sohn des </a:t>
            </a:r>
            <a:r>
              <a:rPr lang="de-DE" sz="1400" dirty="0" err="1">
                <a:effectLst/>
                <a:latin typeface="+mn-lt"/>
              </a:rPr>
              <a:t>Enannatum</a:t>
            </a:r>
            <a:r>
              <a:rPr lang="de-DE" sz="1400" dirty="0">
                <a:effectLst/>
                <a:latin typeface="+mn-lt"/>
              </a:rPr>
              <a:t>, verkündet </a:t>
            </a:r>
            <a:br>
              <a:rPr lang="de-DE" sz="1400" dirty="0">
                <a:effectLst/>
                <a:latin typeface="+mn-lt"/>
              </a:rPr>
            </a:br>
            <a:r>
              <a:rPr lang="de-DE" sz="1400" dirty="0">
                <a:effectLst/>
                <a:latin typeface="+mn-lt"/>
              </a:rPr>
              <a:t>den ersten dokumentierten Schuldenerlass</a:t>
            </a:r>
          </a:p>
          <a:p>
            <a:pPr marR="0" defTabSz="914400" eaLnBrk="0" fontAlgn="auto" latinLnBrk="0" hangingPunct="0">
              <a:spcBef>
                <a:spcPts val="0"/>
              </a:spcBef>
              <a:spcAft>
                <a:spcPts val="300"/>
              </a:spcAft>
              <a:buClr>
                <a:schemeClr val="accent1"/>
              </a:buClr>
              <a:buSzTx/>
              <a:tabLst/>
            </a:pPr>
            <a:br>
              <a:rPr lang="de-DE" sz="1400" dirty="0">
                <a:effectLst/>
                <a:latin typeface="+mn-lt"/>
              </a:rPr>
            </a:br>
            <a:r>
              <a:rPr lang="de-DE" sz="1200" dirty="0">
                <a:effectLst/>
                <a:latin typeface="+mn-lt"/>
              </a:rPr>
              <a:t>Gründungsstein </a:t>
            </a:r>
            <a:br>
              <a:rPr lang="de-DE" sz="1200" dirty="0">
                <a:effectLst/>
                <a:latin typeface="+mn-lt"/>
              </a:rPr>
            </a:br>
            <a:r>
              <a:rPr lang="de-DE" sz="1200" dirty="0">
                <a:effectLst/>
                <a:latin typeface="+mn-lt"/>
              </a:rPr>
              <a:t>in Keilschrift</a:t>
            </a:r>
            <a:r>
              <a:rPr lang="de-DE" sz="1200" dirty="0">
                <a:latin typeface="+mn-lt"/>
              </a:rPr>
              <a:t>, </a:t>
            </a:r>
            <a:br>
              <a:rPr lang="de-DE" sz="1200" dirty="0">
                <a:latin typeface="+mn-lt"/>
              </a:rPr>
            </a:br>
            <a:r>
              <a:rPr lang="de-DE" sz="1200" dirty="0">
                <a:latin typeface="+mn-lt"/>
              </a:rPr>
              <a:t>von rechts nach links zu lesen</a:t>
            </a:r>
          </a:p>
          <a:p>
            <a:pPr marR="0" defTabSz="914400" eaLnBrk="0" fontAlgn="auto" latinLnBrk="0" hangingPunct="0">
              <a:spcBef>
                <a:spcPts val="0"/>
              </a:spcBef>
              <a:spcAft>
                <a:spcPts val="300"/>
              </a:spcAft>
              <a:buClr>
                <a:schemeClr val="accent1"/>
              </a:buClr>
              <a:buSzTx/>
              <a:tabLst/>
            </a:pPr>
            <a:r>
              <a:rPr lang="de-DE" sz="1200" dirty="0">
                <a:latin typeface="+mn-lt"/>
              </a:rPr>
              <a:t>(AO 24414,</a:t>
            </a:r>
            <a:br>
              <a:rPr lang="de-DE" sz="1200" dirty="0">
                <a:latin typeface="+mn-lt"/>
              </a:rPr>
            </a:br>
            <a:r>
              <a:rPr lang="de-DE" sz="1200" dirty="0">
                <a:latin typeface="+mn-lt"/>
              </a:rPr>
              <a:t> Louvre,</a:t>
            </a:r>
            <a:r>
              <a:rPr lang="de-DE" sz="1200" dirty="0">
                <a:effectLst/>
                <a:latin typeface="+mn-lt"/>
              </a:rPr>
              <a:t> Paris) </a:t>
            </a:r>
            <a:endParaRPr lang="de-DE" sz="1200" kern="0" dirty="0">
              <a:latin typeface="+mn-lt"/>
              <a:ea typeface="Verdana" pitchFamily="34" charset="0"/>
              <a:cs typeface="Verdana" pitchFamily="34" charset="0"/>
            </a:endParaRPr>
          </a:p>
        </p:txBody>
      </p:sp>
      <p:sp>
        <p:nvSpPr>
          <p:cNvPr id="16" name="Textfeld 15">
            <a:extLst>
              <a:ext uri="{FF2B5EF4-FFF2-40B4-BE49-F238E27FC236}">
                <a16:creationId xmlns:a16="http://schemas.microsoft.com/office/drawing/2014/main" id="{54B9B522-4248-42F3-996A-D648589D420E}"/>
              </a:ext>
            </a:extLst>
          </p:cNvPr>
          <p:cNvSpPr txBox="1"/>
          <p:nvPr/>
        </p:nvSpPr>
        <p:spPr bwMode="auto">
          <a:xfrm>
            <a:off x="3995936" y="5173414"/>
            <a:ext cx="4897240" cy="1292662"/>
          </a:xfrm>
          <a:prstGeom prst="rect">
            <a:avLst/>
          </a:prstGeom>
          <a:noFill/>
          <a:ln w="9525">
            <a:noFill/>
            <a:miter lim="800000"/>
            <a:headEnd/>
            <a:tailEnd/>
          </a:ln>
          <a:effectLst/>
        </p:spPr>
        <p:txBody>
          <a:bodyPr wrap="square" lIns="0" tIns="0" rIns="0" bIns="0" rtlCol="0" anchor="ctr" anchorCtr="0">
            <a:spAutoFit/>
          </a:bodyPr>
          <a:lstStyle/>
          <a:p>
            <a:pPr marR="0" defTabSz="914400" eaLnBrk="0" fontAlgn="auto" latinLnBrk="0" hangingPunct="0">
              <a:spcBef>
                <a:spcPts val="0"/>
              </a:spcBef>
              <a:spcAft>
                <a:spcPts val="300"/>
              </a:spcAft>
              <a:buClr>
                <a:schemeClr val="accent1"/>
              </a:buClr>
              <a:buSzTx/>
              <a:tabLst/>
            </a:pPr>
            <a:r>
              <a:rPr lang="de-DE" sz="1400" dirty="0">
                <a:effectLst/>
                <a:latin typeface="+mn-lt"/>
              </a:rPr>
              <a:t>„Eine Entpflichtung (der zur Arbeit Verpflichteten) für </a:t>
            </a:r>
            <a:r>
              <a:rPr lang="de-DE" sz="1400" dirty="0" err="1">
                <a:effectLst/>
                <a:latin typeface="+mn-lt"/>
              </a:rPr>
              <a:t>Lagash</a:t>
            </a:r>
            <a:r>
              <a:rPr lang="de-DE" sz="1400" dirty="0">
                <a:effectLst/>
                <a:latin typeface="+mn-lt"/>
              </a:rPr>
              <a:t> verfügte er.</a:t>
            </a:r>
            <a:br>
              <a:rPr lang="de-DE" sz="1400" dirty="0">
                <a:effectLst/>
                <a:latin typeface="+mn-lt"/>
              </a:rPr>
            </a:br>
            <a:r>
              <a:rPr lang="de-DE" sz="1400" dirty="0">
                <a:effectLst/>
                <a:latin typeface="+mn-lt"/>
              </a:rPr>
              <a:t>Er ließ (zur) Mutter die Kinder zurückkehren, er ließ (zu) den Kindern die Mutter zurückkehren. </a:t>
            </a:r>
            <a:br>
              <a:rPr lang="de-DE" sz="1400" dirty="0">
                <a:effectLst/>
                <a:latin typeface="+mn-lt"/>
              </a:rPr>
            </a:br>
            <a:r>
              <a:rPr lang="de-DE" sz="1400" dirty="0">
                <a:effectLst/>
                <a:latin typeface="+mn-lt"/>
              </a:rPr>
              <a:t>Eine Befreiung von ‚zinspflichtigem Getreidedarlehen‘ verfügte er.“ </a:t>
            </a:r>
            <a:endParaRPr lang="de-DE" sz="1400" kern="0" dirty="0">
              <a:latin typeface="+mn-lt"/>
              <a:ea typeface="Verdana" pitchFamily="34" charset="0"/>
              <a:cs typeface="Verdana" pitchFamily="34" charset="0"/>
            </a:endParaRPr>
          </a:p>
        </p:txBody>
      </p:sp>
    </p:spTree>
    <p:extLst>
      <p:ext uri="{BB962C8B-B14F-4D97-AF65-F5344CB8AC3E}">
        <p14:creationId xmlns:p14="http://schemas.microsoft.com/office/powerpoint/2010/main" val="211322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CLMASTER" val="0"/>
  <p:tag name="SLIDESPERROW" val="4"/>
  <p:tag name="THUMBWIDTH" val="220"/>
</p:tagLst>
</file>

<file path=ppt/theme/theme1.xml><?xml version="1.0" encoding="utf-8"?>
<a:theme xmlns:a="http://schemas.openxmlformats.org/drawingml/2006/main" name="attac-Master">
  <a:themeElements>
    <a:clrScheme name="IFX Neues Design 2015">
      <a:dk1>
        <a:srgbClr val="000000"/>
      </a:dk1>
      <a:lt1>
        <a:srgbClr val="FFFFFF"/>
      </a:lt1>
      <a:dk2>
        <a:srgbClr val="84B6A7"/>
      </a:dk2>
      <a:lt2>
        <a:srgbClr val="E9E6E6"/>
      </a:lt2>
      <a:accent1>
        <a:srgbClr val="E30034"/>
      </a:accent1>
      <a:accent2>
        <a:srgbClr val="928285"/>
      </a:accent2>
      <a:accent3>
        <a:srgbClr val="84B6A7"/>
      </a:accent3>
      <a:accent4>
        <a:srgbClr val="AEC067"/>
      </a:accent4>
      <a:accent5>
        <a:srgbClr val="EE813C"/>
      </a:accent5>
      <a:accent6>
        <a:srgbClr val="AB377A"/>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a:noFill/>
          <a:miter lim="800000"/>
          <a:headEnd/>
          <a:tailEnd/>
        </a:ln>
      </a:spPr>
      <a:bodyPr wrap="square" lIns="72000" tIns="72000" rIns="72000" bIns="72000" rtlCol="0" anchor="ctr"/>
      <a:lstStyle>
        <a:defPPr algn="ctr" eaLnBrk="0" hangingPunct="0">
          <a:defRPr sz="1600" dirty="0" smtClean="0">
            <a:latin typeface="+mn-lt"/>
            <a:ea typeface="Verdana" pitchFamily="34" charset="0"/>
            <a:cs typeface="Verdana" pitchFamily="34" charset="0"/>
          </a:defRPr>
        </a:defPPr>
      </a:lstStyle>
    </a:spDef>
    <a:lnDef>
      <a:spPr>
        <a:ln w="1905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square" lIns="0" tIns="0" rIns="0" bIns="0" rtlCol="0" anchor="ctr" anchorCtr="0">
        <a:spAutoFit/>
      </a:bodyPr>
      <a:lstStyle>
        <a:defPPr marL="285750" marR="0" indent="-285750" defTabSz="914400" eaLnBrk="0" fontAlgn="auto" latinLnBrk="0" hangingPunct="0">
          <a:spcBef>
            <a:spcPts val="0"/>
          </a:spcBef>
          <a:spcAft>
            <a:spcPts val="300"/>
          </a:spcAft>
          <a:buClr>
            <a:schemeClr val="accent1"/>
          </a:buClr>
          <a:buSzTx/>
          <a:buFont typeface="Arial" panose="020B0604020202020204" pitchFamily="34" charset="0"/>
          <a:buChar char="›"/>
          <a:tabLst/>
          <a:defRPr sz="1400" kern="0" dirty="0" smtClean="0">
            <a:latin typeface="Verdana" pitchFamily="34" charset="0"/>
            <a:ea typeface="Verdana" pitchFamily="34" charset="0"/>
            <a:cs typeface="Verdana" pitchFamily="34" charset="0"/>
          </a:defRPr>
        </a:defPPr>
      </a:lstStyle>
    </a:txDef>
  </a:objectDefaults>
  <a:extraClrSchemeLst/>
</a:theme>
</file>

<file path=ppt/theme/theme2.xml><?xml version="1.0" encoding="utf-8"?>
<a:theme xmlns:a="http://schemas.openxmlformats.org/drawingml/2006/main" name="1_attac-Master">
  <a:themeElements>
    <a:clrScheme name="IFX Neues Design 2015">
      <a:dk1>
        <a:srgbClr val="000000"/>
      </a:dk1>
      <a:lt1>
        <a:srgbClr val="FFFFFF"/>
      </a:lt1>
      <a:dk2>
        <a:srgbClr val="84B6A7"/>
      </a:dk2>
      <a:lt2>
        <a:srgbClr val="E9E6E6"/>
      </a:lt2>
      <a:accent1>
        <a:srgbClr val="E30034"/>
      </a:accent1>
      <a:accent2>
        <a:srgbClr val="928285"/>
      </a:accent2>
      <a:accent3>
        <a:srgbClr val="84B6A7"/>
      </a:accent3>
      <a:accent4>
        <a:srgbClr val="AEC067"/>
      </a:accent4>
      <a:accent5>
        <a:srgbClr val="EE813C"/>
      </a:accent5>
      <a:accent6>
        <a:srgbClr val="AB377A"/>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a:noFill/>
          <a:miter lim="800000"/>
          <a:headEnd/>
          <a:tailEnd/>
        </a:ln>
      </a:spPr>
      <a:bodyPr wrap="square" lIns="72000" tIns="72000" rIns="72000" bIns="72000" rtlCol="0" anchor="ctr"/>
      <a:lstStyle>
        <a:defPPr algn="ctr" eaLnBrk="0" hangingPunct="0">
          <a:defRPr sz="1600" dirty="0" smtClean="0">
            <a:latin typeface="+mn-lt"/>
            <a:ea typeface="Verdana" pitchFamily="34" charset="0"/>
            <a:cs typeface="Verdana" pitchFamily="34" charset="0"/>
          </a:defRPr>
        </a:defPPr>
      </a:lstStyle>
    </a:spDef>
    <a:lnDef>
      <a:spPr>
        <a:ln w="1905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square" lIns="0" tIns="0" rIns="0" bIns="0" rtlCol="0" anchor="ctr" anchorCtr="0">
        <a:spAutoFit/>
      </a:bodyPr>
      <a:lstStyle>
        <a:defPPr marL="285750" marR="0" indent="-285750" defTabSz="914400" eaLnBrk="0" fontAlgn="auto" latinLnBrk="0" hangingPunct="0">
          <a:spcBef>
            <a:spcPts val="0"/>
          </a:spcBef>
          <a:spcAft>
            <a:spcPts val="300"/>
          </a:spcAft>
          <a:buClr>
            <a:schemeClr val="accent1"/>
          </a:buClr>
          <a:buSzTx/>
          <a:buFont typeface="Arial" panose="020B0604020202020204" pitchFamily="34" charset="0"/>
          <a:buChar char="›"/>
          <a:tabLst/>
          <a:defRPr sz="1400" kern="0" dirty="0" smtClean="0">
            <a:latin typeface="Verdana" pitchFamily="34" charset="0"/>
            <a:ea typeface="Verdana" pitchFamily="34" charset="0"/>
            <a:cs typeface="Verdana" pitchFamily="34" charset="0"/>
          </a:defRPr>
        </a:defPPr>
      </a:lstStyle>
    </a:txDef>
  </a:objectDefaults>
  <a:extraClrSchemeLst/>
</a:theme>
</file>

<file path=ppt/theme/theme3.xml><?xml version="1.0" encoding="utf-8"?>
<a:theme xmlns:a="http://schemas.openxmlformats.org/drawingml/2006/main" name="Larissa-Design">
  <a:themeElements>
    <a:clrScheme name="IFX Neues Design 2015">
      <a:dk1>
        <a:srgbClr val="000000"/>
      </a:dk1>
      <a:lt1>
        <a:srgbClr val="FFFFFF"/>
      </a:lt1>
      <a:dk2>
        <a:srgbClr val="000000"/>
      </a:dk2>
      <a:lt2>
        <a:srgbClr val="928285"/>
      </a:lt2>
      <a:accent1>
        <a:srgbClr val="E30034"/>
      </a:accent1>
      <a:accent2>
        <a:srgbClr val="E9E6E6"/>
      </a:accent2>
      <a:accent3>
        <a:srgbClr val="9BC3B7"/>
      </a:accent3>
      <a:accent4>
        <a:srgbClr val="AEC067"/>
      </a:accent4>
      <a:accent5>
        <a:srgbClr val="EE813C"/>
      </a:accent5>
      <a:accent6>
        <a:srgbClr val="AB377A"/>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Infineon_ColorTheme_2012">
      <a:dk1>
        <a:srgbClr val="00214A"/>
      </a:dk1>
      <a:lt1>
        <a:srgbClr val="FFFFFF"/>
      </a:lt1>
      <a:dk2>
        <a:srgbClr val="00214A"/>
      </a:dk2>
      <a:lt2>
        <a:srgbClr val="C8D8E6"/>
      </a:lt2>
      <a:accent1>
        <a:srgbClr val="B70D28"/>
      </a:accent1>
      <a:accent2>
        <a:srgbClr val="E3EBF2"/>
      </a:accent2>
      <a:accent3>
        <a:srgbClr val="005DA9"/>
      </a:accent3>
      <a:accent4>
        <a:srgbClr val="969696"/>
      </a:accent4>
      <a:accent5>
        <a:srgbClr val="FDC400"/>
      </a:accent5>
      <a:accent6>
        <a:srgbClr val="009651"/>
      </a:accent6>
      <a:hlink>
        <a:srgbClr val="1122CC"/>
      </a:hlink>
      <a:folHlink>
        <a:srgbClr val="1122CC"/>
      </a:folHlink>
    </a:clrScheme>
    <a:fontScheme name="Infineon Fonts">
      <a:majorFont>
        <a:latin typeface="Verdana"/>
        <a:ea typeface=""/>
        <a:cs typeface="Verdana"/>
      </a:majorFont>
      <a:minorFont>
        <a:latin typeface="Verdana"/>
        <a:ea typeface=""/>
        <a:cs typeface="Verdan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0</TotalTime>
  <Words>7115</Words>
  <Application>Microsoft Office PowerPoint</Application>
  <PresentationFormat>Bildschirmpräsentation (4:3)</PresentationFormat>
  <Paragraphs>780</Paragraphs>
  <Slides>53</Slides>
  <Notes>52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53</vt:i4>
      </vt:variant>
    </vt:vector>
  </HeadingPairs>
  <TitlesOfParts>
    <vt:vector size="61" baseType="lpstr">
      <vt:lpstr>Adobe Caslon Pro</vt:lpstr>
      <vt:lpstr>Arial</vt:lpstr>
      <vt:lpstr>Arial Narrow</vt:lpstr>
      <vt:lpstr>Calibri</vt:lpstr>
      <vt:lpstr>Verdana</vt:lpstr>
      <vt:lpstr>Webdings</vt:lpstr>
      <vt:lpstr>attac-Master</vt:lpstr>
      <vt:lpstr>1_attac-Master</vt:lpstr>
      <vt:lpstr>Kryptogeld</vt:lpstr>
      <vt:lpstr>Worum geht es?</vt:lpstr>
      <vt:lpstr>Philosophie des Krypto-Finanzwesens</vt:lpstr>
      <vt:lpstr>Kryptowerte nach Kreditwesengesetz</vt:lpstr>
      <vt:lpstr>Warum gibt es Krypto?</vt:lpstr>
      <vt:lpstr>Aktuelle Probleme von Krypto:</vt:lpstr>
      <vt:lpstr>Krypto-Welt:  Knapp 4 Milliarden Dollar Verlust durch Betrug </vt:lpstr>
      <vt:lpstr>Funktion des Geldes</vt:lpstr>
      <vt:lpstr>Schuldenerlass (ca. 2400 v. Chr.)  „… und vergib uns unsere Schuld …“</vt:lpstr>
      <vt:lpstr>Bisherige Geldformen</vt:lpstr>
      <vt:lpstr>Geld – Drei Erscheinungsformen</vt:lpstr>
      <vt:lpstr>Die Geldblume</vt:lpstr>
      <vt:lpstr>Aufbewahrung von Geld </vt:lpstr>
      <vt:lpstr>Kreditgeld</vt:lpstr>
      <vt:lpstr>Krypto-Geld</vt:lpstr>
      <vt:lpstr>IT-gestützte dezentrale Geldsysteme (DeFi)</vt:lpstr>
      <vt:lpstr>Krypto-Marktkapitalisierung</vt:lpstr>
      <vt:lpstr>Zahlungsverkehr (I):  Zwei Formen</vt:lpstr>
      <vt:lpstr>Zahlungsverkehr II:</vt:lpstr>
      <vt:lpstr>Bitcoin: Energieverbrauch</vt:lpstr>
      <vt:lpstr>Was ist ein Kredit? (1)</vt:lpstr>
      <vt:lpstr>Was ist ein Kredit? (2)</vt:lpstr>
      <vt:lpstr>Unser Geldsystem: Grundsatz</vt:lpstr>
      <vt:lpstr>Viele Krisenereignisse: Ein Problem</vt:lpstr>
      <vt:lpstr>Unterschied DeFi/Krypto (privates Geld) zur Währung (staatl. Geld)</vt:lpstr>
      <vt:lpstr>Privates Geld ohne Systeminstanz</vt:lpstr>
      <vt:lpstr>Systeminstanz in Aktion</vt:lpstr>
      <vt:lpstr>Stellungnahme BIS (Bank der Zentralbanken):</vt:lpstr>
      <vt:lpstr>Ist Krypto am Ende?</vt:lpstr>
      <vt:lpstr>Finanz- und Bezahlsektor vor dem Umbruch</vt:lpstr>
      <vt:lpstr>Krypto neu</vt:lpstr>
      <vt:lpstr>Krypto woanders</vt:lpstr>
      <vt:lpstr>Attac-Position Krypto-Geld</vt:lpstr>
      <vt:lpstr>Zentrale Forderung zur Reform</vt:lpstr>
      <vt:lpstr>Attac-Position: Währungssystem</vt:lpstr>
      <vt:lpstr>Rechtlicher Hintergrund</vt:lpstr>
      <vt:lpstr>Umwandlungsvorgang</vt:lpstr>
      <vt:lpstr>Vorteile</vt:lpstr>
      <vt:lpstr>PowerPoint-Präsentation</vt:lpstr>
      <vt:lpstr>Universe of Non-Bank Financial Intermediation</vt:lpstr>
      <vt:lpstr>Zahlungswege</vt:lpstr>
      <vt:lpstr>Geldformen</vt:lpstr>
      <vt:lpstr>Basistechnik Blockchain: Distributed Ledger</vt:lpstr>
      <vt:lpstr>Basistechnik Blockchain: Transaktionsstufen</vt:lpstr>
      <vt:lpstr>Basistechnik Blockchain: Problem Fork</vt:lpstr>
      <vt:lpstr>Basistechnik Blockchain: Triadisches Dilemma</vt:lpstr>
      <vt:lpstr>Basistechnik Blockchain: Transparenz</vt:lpstr>
      <vt:lpstr>Bitcoin (echtes Kryptogeld)</vt:lpstr>
      <vt:lpstr>Warum Libra</vt:lpstr>
      <vt:lpstr>Kryptogeld: Formen</vt:lpstr>
      <vt:lpstr>Definitionen</vt:lpstr>
      <vt:lpstr>Geldformen</vt:lpstr>
      <vt:lpstr>Die Geldblume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2004-03-02T21:24:15Z</cp:lastPrinted>
  <dcterms:created xsi:type="dcterms:W3CDTF">2015-08-23T07:06:47Z</dcterms:created>
  <dcterms:modified xsi:type="dcterms:W3CDTF">2023-02-15T09:23:38Z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Version">
    <vt:lpwstr>v.02.00.01-2015-07-22</vt:lpwstr>
  </property>
  <property fmtid="{D5CDD505-2E9C-101B-9397-08002B2CF9AE}" pid="3" name="TemplateCompany">
    <vt:lpwstr>IFX</vt:lpwstr>
  </property>
</Properties>
</file>