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15" r:id="rId1"/>
  </p:sldMasterIdLst>
  <p:notesMasterIdLst>
    <p:notesMasterId r:id="rId56"/>
  </p:notesMasterIdLst>
  <p:handoutMasterIdLst>
    <p:handoutMasterId r:id="rId57"/>
  </p:handoutMasterIdLst>
  <p:sldIdLst>
    <p:sldId id="350" r:id="rId2"/>
    <p:sldId id="530" r:id="rId3"/>
    <p:sldId id="532" r:id="rId4"/>
    <p:sldId id="584" r:id="rId5"/>
    <p:sldId id="545" r:id="rId6"/>
    <p:sldId id="559" r:id="rId7"/>
    <p:sldId id="500" r:id="rId8"/>
    <p:sldId id="560" r:id="rId9"/>
    <p:sldId id="516" r:id="rId10"/>
    <p:sldId id="567" r:id="rId11"/>
    <p:sldId id="568" r:id="rId12"/>
    <p:sldId id="534" r:id="rId13"/>
    <p:sldId id="583" r:id="rId14"/>
    <p:sldId id="578" r:id="rId15"/>
    <p:sldId id="590" r:id="rId16"/>
    <p:sldId id="588" r:id="rId17"/>
    <p:sldId id="413" r:id="rId18"/>
    <p:sldId id="551" r:id="rId19"/>
    <p:sldId id="575" r:id="rId20"/>
    <p:sldId id="585" r:id="rId21"/>
    <p:sldId id="552" r:id="rId22"/>
    <p:sldId id="562" r:id="rId23"/>
    <p:sldId id="561" r:id="rId24"/>
    <p:sldId id="574" r:id="rId25"/>
    <p:sldId id="565" r:id="rId26"/>
    <p:sldId id="557" r:id="rId27"/>
    <p:sldId id="502" r:id="rId28"/>
    <p:sldId id="564" r:id="rId29"/>
    <p:sldId id="587" r:id="rId30"/>
    <p:sldId id="569" r:id="rId31"/>
    <p:sldId id="572" r:id="rId32"/>
    <p:sldId id="571" r:id="rId33"/>
    <p:sldId id="573" r:id="rId34"/>
    <p:sldId id="570" r:id="rId35"/>
    <p:sldId id="576" r:id="rId36"/>
    <p:sldId id="579" r:id="rId37"/>
    <p:sldId id="381" r:id="rId38"/>
    <p:sldId id="543" r:id="rId39"/>
    <p:sldId id="400" r:id="rId40"/>
    <p:sldId id="548" r:id="rId41"/>
    <p:sldId id="538" r:id="rId42"/>
    <p:sldId id="544" r:id="rId43"/>
    <p:sldId id="586" r:id="rId44"/>
    <p:sldId id="394" r:id="rId45"/>
    <p:sldId id="555" r:id="rId46"/>
    <p:sldId id="558" r:id="rId47"/>
    <p:sldId id="523" r:id="rId48"/>
    <p:sldId id="553" r:id="rId49"/>
    <p:sldId id="582" r:id="rId50"/>
    <p:sldId id="526" r:id="rId51"/>
    <p:sldId id="589" r:id="rId52"/>
    <p:sldId id="507" r:id="rId53"/>
    <p:sldId id="556" r:id="rId54"/>
    <p:sldId id="577" r:id="rId55"/>
  </p:sldIdLst>
  <p:sldSz cx="9144000" cy="6858000" type="screen4x3"/>
  <p:notesSz cx="6797675" cy="9928225"/>
  <p:custDataLst>
    <p:tags r:id="rId58"/>
  </p:custDataLst>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Verdana" panose="020B0604030504040204" pitchFamily="34" charset="0"/>
        <a:cs typeface="Verdana" panose="020B060403050404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Verdana" panose="020B0604030504040204" pitchFamily="34" charset="0"/>
        <a:cs typeface="Verdana" panose="020B060403050404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286000" algn="l" defTabSz="914400" rtl="0" eaLnBrk="1" latinLnBrk="0" hangingPunct="1">
      <a:defRPr sz="2400" kern="12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743200" algn="l" defTabSz="914400" rtl="0" eaLnBrk="1" latinLnBrk="0" hangingPunct="1">
      <a:defRPr sz="2400" kern="12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200400" algn="l" defTabSz="914400" rtl="0" eaLnBrk="1" latinLnBrk="0" hangingPunct="1">
      <a:defRPr sz="2400" kern="12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657600" algn="l" defTabSz="914400" rtl="0" eaLnBrk="1" latinLnBrk="0" hangingPunct="1">
      <a:defRPr sz="2400" kern="1200">
        <a:solidFill>
          <a:schemeClr val="tx1"/>
        </a:solidFill>
        <a:latin typeface="Arial" panose="020B0604020202020204" pitchFamily="34" charset="0"/>
        <a:ea typeface="Verdana" panose="020B0604030504040204" pitchFamily="34" charset="0"/>
        <a:cs typeface="Verdana" panose="020B0604030504040204" pitchFamily="34" charset="0"/>
      </a:defRPr>
    </a:lvl9pPr>
  </p:defaultTextStyle>
  <p:extLst>
    <p:ext uri="{EFAFB233-063F-42B5-8137-9DF3F51BA10A}">
      <p15:sldGuideLst xmlns:p15="http://schemas.microsoft.com/office/powerpoint/2012/main">
        <p15:guide id="1" orient="horz" pos="799">
          <p15:clr>
            <a:srgbClr val="A4A3A4"/>
          </p15:clr>
        </p15:guide>
        <p15:guide id="2" orient="horz" pos="4020">
          <p15:clr>
            <a:srgbClr val="A4A3A4"/>
          </p15:clr>
        </p15:guide>
        <p15:guide id="3" pos="158">
          <p15:clr>
            <a:srgbClr val="A4A3A4"/>
          </p15:clr>
        </p15:guide>
        <p15:guide id="4" pos="5602">
          <p15:clr>
            <a:srgbClr val="A4A3A4"/>
          </p15:clr>
        </p15:guide>
      </p15:sldGuideLst>
    </p:ext>
    <p:ext uri="{2D200454-40CA-4A62-9FC3-DE9A4176ACB9}">
      <p15:notesGuideLst xmlns:p15="http://schemas.microsoft.com/office/powerpoint/2012/main">
        <p15:guide id="1" orient="horz" pos="181" userDrawn="1">
          <p15:clr>
            <a:srgbClr val="A4A3A4"/>
          </p15:clr>
        </p15:guide>
        <p15:guide id="2" orient="horz" pos="619" userDrawn="1">
          <p15:clr>
            <a:srgbClr val="A4A3A4"/>
          </p15:clr>
        </p15:guide>
        <p15:guide id="3" orient="horz" pos="439" userDrawn="1">
          <p15:clr>
            <a:srgbClr val="A4A3A4"/>
          </p15:clr>
        </p15:guide>
        <p15:guide id="4" orient="horz" pos="6075" userDrawn="1">
          <p15:clr>
            <a:srgbClr val="A4A3A4"/>
          </p15:clr>
        </p15:guide>
        <p15:guide id="5" pos="4008" userDrawn="1">
          <p15:clr>
            <a:srgbClr val="A4A3A4"/>
          </p15:clr>
        </p15:guide>
        <p15:guide id="6" pos="274" userDrawn="1">
          <p15:clr>
            <a:srgbClr val="A4A3A4"/>
          </p15:clr>
        </p15:guide>
        <p15:guide id="7" pos="795" userDrawn="1">
          <p15:clr>
            <a:srgbClr val="A4A3A4"/>
          </p15:clr>
        </p15:guide>
        <p15:guide id="8" pos="37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D3FD"/>
    <a:srgbClr val="F3F1F1"/>
    <a:srgbClr val="D8D2D2"/>
    <a:srgbClr val="EAEAEA"/>
    <a:srgbClr val="E1E1FF"/>
    <a:srgbClr val="FB8F19"/>
    <a:srgbClr val="FC6F18"/>
    <a:srgbClr val="FD8A17"/>
    <a:srgbClr val="FD9F17"/>
    <a:srgbClr val="DE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54" autoAdjust="0"/>
    <p:restoredTop sz="96607" autoAdjust="0"/>
  </p:normalViewPr>
  <p:slideViewPr>
    <p:cSldViewPr snapToObjects="1">
      <p:cViewPr varScale="1">
        <p:scale>
          <a:sx n="157" d="100"/>
          <a:sy n="157" d="100"/>
        </p:scale>
        <p:origin x="1728" y="76"/>
      </p:cViewPr>
      <p:guideLst>
        <p:guide orient="horz" pos="799"/>
        <p:guide orient="horz" pos="4020"/>
        <p:guide pos="158"/>
        <p:guide pos="5602"/>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Objects="1">
      <p:cViewPr varScale="1">
        <p:scale>
          <a:sx n="110" d="100"/>
          <a:sy n="110" d="100"/>
        </p:scale>
        <p:origin x="4352" y="68"/>
      </p:cViewPr>
      <p:guideLst>
        <p:guide orient="horz" pos="181"/>
        <p:guide orient="horz" pos="619"/>
        <p:guide orient="horz" pos="439"/>
        <p:guide orient="horz" pos="6075"/>
        <p:guide pos="4008"/>
        <p:guide pos="274"/>
        <p:guide pos="795"/>
        <p:guide pos="370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BD20C081-3A30-453E-8EF5-94F45FC772D1}"/>
              </a:ext>
            </a:extLst>
          </p:cNvPr>
          <p:cNvSpPr>
            <a:spLocks noGrp="1"/>
          </p:cNvSpPr>
          <p:nvPr>
            <p:ph type="ftr" sz="quarter" idx="2"/>
          </p:nvPr>
        </p:nvSpPr>
        <p:spPr>
          <a:xfrm>
            <a:off x="1261644" y="9646409"/>
            <a:ext cx="4619440" cy="172477"/>
          </a:xfrm>
          <a:prstGeom prst="rect">
            <a:avLst/>
          </a:prstGeom>
        </p:spPr>
        <p:txBody>
          <a:bodyPr vert="horz" lIns="88224" tIns="44111" rIns="88224" bIns="44111" rtlCol="0" anchor="ctr"/>
          <a:lstStyle>
            <a:lvl1pPr algn="ctr" eaLnBrk="1" hangingPunct="1">
              <a:defRPr sz="800">
                <a:latin typeface="Verdana" pitchFamily="34" charset="0"/>
              </a:defRPr>
            </a:lvl1pPr>
          </a:lstStyle>
          <a:p>
            <a:pPr>
              <a:defRPr/>
            </a:pPr>
            <a:r>
              <a:rPr lang="en-US" dirty="0"/>
              <a:t>Alfred Eibl</a:t>
            </a:r>
          </a:p>
        </p:txBody>
      </p:sp>
      <p:sp>
        <p:nvSpPr>
          <p:cNvPr id="9" name="Date Placeholder 8">
            <a:extLst>
              <a:ext uri="{FF2B5EF4-FFF2-40B4-BE49-F238E27FC236}">
                <a16:creationId xmlns:a16="http://schemas.microsoft.com/office/drawing/2014/main" id="{64C00CB2-B0E9-42A2-AF6E-08E4C9FC7102}"/>
              </a:ext>
            </a:extLst>
          </p:cNvPr>
          <p:cNvSpPr>
            <a:spLocks noGrp="1"/>
          </p:cNvSpPr>
          <p:nvPr>
            <p:ph type="dt" sz="quarter" idx="1"/>
          </p:nvPr>
        </p:nvSpPr>
        <p:spPr>
          <a:xfrm>
            <a:off x="434735" y="9646409"/>
            <a:ext cx="826909" cy="172477"/>
          </a:xfrm>
          <a:prstGeom prst="rect">
            <a:avLst/>
          </a:prstGeom>
        </p:spPr>
        <p:txBody>
          <a:bodyPr vert="horz" lIns="88224" tIns="44111" rIns="88224" bIns="44111" rtlCol="0" anchor="ctr"/>
          <a:lstStyle>
            <a:lvl1pPr algn="l" eaLnBrk="1" hangingPunct="1">
              <a:defRPr sz="800">
                <a:latin typeface="Verdana" pitchFamily="34" charset="0"/>
              </a:defRPr>
            </a:lvl1pPr>
          </a:lstStyle>
          <a:p>
            <a:pPr>
              <a:defRPr/>
            </a:pPr>
            <a:r>
              <a:rPr lang="de-DE"/>
              <a:t>24.10.2018</a:t>
            </a:r>
            <a:endParaRPr lang="en-US" dirty="0"/>
          </a:p>
        </p:txBody>
      </p:sp>
      <p:sp>
        <p:nvSpPr>
          <p:cNvPr id="10" name="Slide Number Placeholder 9">
            <a:extLst>
              <a:ext uri="{FF2B5EF4-FFF2-40B4-BE49-F238E27FC236}">
                <a16:creationId xmlns:a16="http://schemas.microsoft.com/office/drawing/2014/main" id="{FBB6D38D-8CC8-46CD-9835-7EE0A894ACCD}"/>
              </a:ext>
            </a:extLst>
          </p:cNvPr>
          <p:cNvSpPr>
            <a:spLocks noGrp="1"/>
          </p:cNvSpPr>
          <p:nvPr>
            <p:ph type="sldNum" sz="quarter" idx="3"/>
          </p:nvPr>
        </p:nvSpPr>
        <p:spPr>
          <a:xfrm>
            <a:off x="5881084" y="9646409"/>
            <a:ext cx="430174" cy="172477"/>
          </a:xfrm>
          <a:prstGeom prst="rect">
            <a:avLst/>
          </a:prstGeom>
        </p:spPr>
        <p:txBody>
          <a:bodyPr vert="horz" lIns="88224" tIns="44111" rIns="88224" bIns="44111" rtlCol="0" anchor="ctr"/>
          <a:lstStyle>
            <a:lvl1pPr algn="r" eaLnBrk="1" hangingPunct="1">
              <a:defRPr sz="800">
                <a:latin typeface="Verdana" pitchFamily="34" charset="0"/>
              </a:defRPr>
            </a:lvl1pPr>
          </a:lstStyle>
          <a:p>
            <a:pPr>
              <a:defRPr/>
            </a:pPr>
            <a:fld id="{EE1CC52B-DDE2-4646-843A-6A023E84FE05}" type="slidenum">
              <a:rPr lang="en-US"/>
              <a:pPr>
                <a:defRPr/>
              </a:pPr>
              <a:t>‹Nr.›</a:t>
            </a:fld>
            <a:endParaRPr lang="en-US" dirty="0"/>
          </a:p>
        </p:txBody>
      </p:sp>
      <p:pic>
        <p:nvPicPr>
          <p:cNvPr id="14341" name="Grafik 7">
            <a:extLst>
              <a:ext uri="{FF2B5EF4-FFF2-40B4-BE49-F238E27FC236}">
                <a16:creationId xmlns:a16="http://schemas.microsoft.com/office/drawing/2014/main" id="{8B879555-8BF2-4EA0-8610-1BA456C9C2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6318"/>
            <a:ext cx="6790075" cy="683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9" name="Grafik 8">
            <a:extLst>
              <a:ext uri="{FF2B5EF4-FFF2-40B4-BE49-F238E27FC236}">
                <a16:creationId xmlns:a16="http://schemas.microsoft.com/office/drawing/2014/main" id="{E5CCF657-552D-42ED-93C3-386CCA960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6318"/>
            <a:ext cx="6790075" cy="683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Rectangle 4">
            <a:extLst>
              <a:ext uri="{FF2B5EF4-FFF2-40B4-BE49-F238E27FC236}">
                <a16:creationId xmlns:a16="http://schemas.microsoft.com/office/drawing/2014/main" id="{0096676C-457B-46B6-AB2B-47B230845928}"/>
              </a:ext>
            </a:extLst>
          </p:cNvPr>
          <p:cNvSpPr>
            <a:spLocks noGrp="1" noRot="1" noChangeAspect="1" noChangeArrowheads="1" noTextEdit="1"/>
          </p:cNvSpPr>
          <p:nvPr>
            <p:ph type="sldImg" idx="2"/>
          </p:nvPr>
        </p:nvSpPr>
        <p:spPr bwMode="auto">
          <a:xfrm>
            <a:off x="396875" y="982663"/>
            <a:ext cx="6003925" cy="4503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7" name="Rectangle 5">
            <a:extLst>
              <a:ext uri="{FF2B5EF4-FFF2-40B4-BE49-F238E27FC236}">
                <a16:creationId xmlns:a16="http://schemas.microsoft.com/office/drawing/2014/main" id="{31A1096A-E956-43C7-A1AB-8CCCD4FF27B0}"/>
              </a:ext>
            </a:extLst>
          </p:cNvPr>
          <p:cNvSpPr>
            <a:spLocks noGrp="1" noChangeArrowheads="1"/>
          </p:cNvSpPr>
          <p:nvPr>
            <p:ph type="body" sz="quarter" idx="3"/>
          </p:nvPr>
        </p:nvSpPr>
        <p:spPr bwMode="auto">
          <a:xfrm>
            <a:off x="434735" y="5693292"/>
            <a:ext cx="5928205" cy="35619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noProof="0" dirty="0"/>
              <a:t>Enter Notes</a:t>
            </a:r>
          </a:p>
        </p:txBody>
      </p:sp>
      <p:sp>
        <p:nvSpPr>
          <p:cNvPr id="10" name="Footer Placeholder 9">
            <a:extLst>
              <a:ext uri="{FF2B5EF4-FFF2-40B4-BE49-F238E27FC236}">
                <a16:creationId xmlns:a16="http://schemas.microsoft.com/office/drawing/2014/main" id="{3FFA55A6-D7E8-4A45-BA88-2A6021458629}"/>
              </a:ext>
            </a:extLst>
          </p:cNvPr>
          <p:cNvSpPr>
            <a:spLocks noGrp="1"/>
          </p:cNvSpPr>
          <p:nvPr>
            <p:ph type="ftr" sz="quarter" idx="4"/>
          </p:nvPr>
        </p:nvSpPr>
        <p:spPr>
          <a:xfrm>
            <a:off x="1261644" y="9643330"/>
            <a:ext cx="4619440" cy="140138"/>
          </a:xfrm>
          <a:prstGeom prst="rect">
            <a:avLst/>
          </a:prstGeom>
        </p:spPr>
        <p:txBody>
          <a:bodyPr vert="horz" lIns="88224" tIns="44111" rIns="88224" bIns="44111" rtlCol="0" anchor="ctr"/>
          <a:lstStyle>
            <a:lvl1pPr algn="ctr" eaLnBrk="1" hangingPunct="1">
              <a:defRPr sz="800">
                <a:latin typeface="Verdana" pitchFamily="34" charset="0"/>
                <a:ea typeface="Verdana" pitchFamily="34" charset="0"/>
                <a:cs typeface="Verdana" pitchFamily="34" charset="0"/>
              </a:defRPr>
            </a:lvl1pPr>
          </a:lstStyle>
          <a:p>
            <a:pPr>
              <a:defRPr/>
            </a:pPr>
            <a:r>
              <a:rPr lang="en-US" dirty="0"/>
              <a:t>Alfred Eibl</a:t>
            </a:r>
          </a:p>
        </p:txBody>
      </p:sp>
      <p:sp>
        <p:nvSpPr>
          <p:cNvPr id="11" name="Date Placeholder 10">
            <a:extLst>
              <a:ext uri="{FF2B5EF4-FFF2-40B4-BE49-F238E27FC236}">
                <a16:creationId xmlns:a16="http://schemas.microsoft.com/office/drawing/2014/main" id="{29C5048D-9256-4AD2-A781-9CCC191E0D60}"/>
              </a:ext>
            </a:extLst>
          </p:cNvPr>
          <p:cNvSpPr>
            <a:spLocks noGrp="1"/>
          </p:cNvSpPr>
          <p:nvPr>
            <p:ph type="dt" idx="1"/>
          </p:nvPr>
        </p:nvSpPr>
        <p:spPr>
          <a:xfrm>
            <a:off x="434735" y="9643330"/>
            <a:ext cx="826909" cy="140138"/>
          </a:xfrm>
          <a:prstGeom prst="rect">
            <a:avLst/>
          </a:prstGeom>
        </p:spPr>
        <p:txBody>
          <a:bodyPr vert="horz" lIns="88224" tIns="44111" rIns="88224" bIns="44111" rtlCol="0" anchor="ctr"/>
          <a:lstStyle>
            <a:lvl1pPr algn="l" eaLnBrk="1" hangingPunct="1">
              <a:defRPr sz="800">
                <a:latin typeface="Verdana" pitchFamily="34" charset="0"/>
                <a:ea typeface="Verdana" pitchFamily="34" charset="0"/>
                <a:cs typeface="Verdana" pitchFamily="34" charset="0"/>
              </a:defRPr>
            </a:lvl1pPr>
          </a:lstStyle>
          <a:p>
            <a:pPr>
              <a:defRPr/>
            </a:pPr>
            <a:r>
              <a:rPr lang="de-DE"/>
              <a:t>24.10.2018</a:t>
            </a:r>
            <a:endParaRPr lang="en-US" dirty="0"/>
          </a:p>
        </p:txBody>
      </p:sp>
      <p:sp>
        <p:nvSpPr>
          <p:cNvPr id="12" name="Slide Number Placeholder 11">
            <a:extLst>
              <a:ext uri="{FF2B5EF4-FFF2-40B4-BE49-F238E27FC236}">
                <a16:creationId xmlns:a16="http://schemas.microsoft.com/office/drawing/2014/main" id="{86AEE247-FAC8-4A0B-A3FD-C83DB7FEB848}"/>
              </a:ext>
            </a:extLst>
          </p:cNvPr>
          <p:cNvSpPr>
            <a:spLocks noGrp="1"/>
          </p:cNvSpPr>
          <p:nvPr>
            <p:ph type="sldNum" sz="quarter" idx="5"/>
          </p:nvPr>
        </p:nvSpPr>
        <p:spPr>
          <a:xfrm>
            <a:off x="5881084" y="9643330"/>
            <a:ext cx="481856" cy="140138"/>
          </a:xfrm>
          <a:prstGeom prst="rect">
            <a:avLst/>
          </a:prstGeom>
        </p:spPr>
        <p:txBody>
          <a:bodyPr vert="horz" lIns="88224" tIns="44111" rIns="88224" bIns="44111" rtlCol="0" anchor="ctr"/>
          <a:lstStyle>
            <a:lvl1pPr algn="r" eaLnBrk="1" hangingPunct="1">
              <a:defRPr sz="800">
                <a:latin typeface="Verdana" pitchFamily="34" charset="0"/>
                <a:ea typeface="Verdana" pitchFamily="34" charset="0"/>
                <a:cs typeface="Verdana" pitchFamily="34" charset="0"/>
              </a:defRPr>
            </a:lvl1pPr>
          </a:lstStyle>
          <a:p>
            <a:pPr>
              <a:defRPr/>
            </a:pPr>
            <a:fld id="{68EEA205-BB13-435E-86DF-B2AFC8E9ABA1}" type="slidenum">
              <a:rPr lang="en-US"/>
              <a:pPr>
                <a:defRPr/>
              </a:pPr>
              <a:t>‹Nr.›</a:t>
            </a:fld>
            <a:endParaRPr lang="en-US"/>
          </a:p>
        </p:txBody>
      </p:sp>
      <p:sp>
        <p:nvSpPr>
          <p:cNvPr id="2" name="Textfeld 1">
            <a:extLst>
              <a:ext uri="{FF2B5EF4-FFF2-40B4-BE49-F238E27FC236}">
                <a16:creationId xmlns:a16="http://schemas.microsoft.com/office/drawing/2014/main" id="{4DB57B7E-9F37-4195-844B-D1377797C7BF}"/>
              </a:ext>
            </a:extLst>
          </p:cNvPr>
          <p:cNvSpPr txBox="1"/>
          <p:nvPr/>
        </p:nvSpPr>
        <p:spPr>
          <a:xfrm>
            <a:off x="434735" y="319497"/>
            <a:ext cx="2688996" cy="388132"/>
          </a:xfrm>
          <a:prstGeom prst="rect">
            <a:avLst/>
          </a:prstGeom>
          <a:noFill/>
        </p:spPr>
        <p:txBody>
          <a:bodyPr wrap="square" lIns="88230" tIns="44115" rIns="88230" bIns="44115" rtlCol="0">
            <a:spAutoFit/>
          </a:bodyPr>
          <a:lstStyle/>
          <a:p>
            <a:r>
              <a:rPr lang="de-DE" sz="1900" dirty="0">
                <a:latin typeface="+mn-lt"/>
              </a:rPr>
              <a:t>Notizen</a:t>
            </a:r>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rgbClr val="00214A"/>
        </a:solidFill>
        <a:latin typeface="Verdana" pitchFamily="34" charset="0"/>
        <a:ea typeface="Verdana" panose="020B0604030504040204" pitchFamily="34" charset="0"/>
        <a:cs typeface="+mn-cs"/>
      </a:defRPr>
    </a:lvl1pPr>
    <a:lvl2pPr marL="742950" indent="-285750" algn="l" rtl="0" eaLnBrk="0" fontAlgn="base" hangingPunct="0">
      <a:spcBef>
        <a:spcPct val="30000"/>
      </a:spcBef>
      <a:spcAft>
        <a:spcPct val="0"/>
      </a:spcAft>
      <a:defRPr sz="1200" kern="1200">
        <a:solidFill>
          <a:srgbClr val="00214A"/>
        </a:solidFill>
        <a:latin typeface="Verdana" pitchFamily="34" charset="0"/>
        <a:ea typeface="Verdana" panose="020B0604030504040204" pitchFamily="34" charset="0"/>
        <a:cs typeface="+mn-cs"/>
      </a:defRPr>
    </a:lvl2pPr>
    <a:lvl3pPr marL="1143000" indent="-228600" algn="l" rtl="0" eaLnBrk="0" fontAlgn="base" hangingPunct="0">
      <a:spcBef>
        <a:spcPct val="30000"/>
      </a:spcBef>
      <a:spcAft>
        <a:spcPct val="0"/>
      </a:spcAft>
      <a:defRPr sz="1200" kern="1200">
        <a:solidFill>
          <a:srgbClr val="00214A"/>
        </a:solidFill>
        <a:latin typeface="Verdana" pitchFamily="34" charset="0"/>
        <a:ea typeface="Verdana" panose="020B0604030504040204" pitchFamily="34" charset="0"/>
        <a:cs typeface="+mn-cs"/>
      </a:defRPr>
    </a:lvl3pPr>
    <a:lvl4pPr marL="1600200" indent="-228600" algn="l" rtl="0" eaLnBrk="0" fontAlgn="base" hangingPunct="0">
      <a:spcBef>
        <a:spcPct val="30000"/>
      </a:spcBef>
      <a:spcAft>
        <a:spcPct val="0"/>
      </a:spcAft>
      <a:defRPr sz="1200" kern="1200">
        <a:solidFill>
          <a:srgbClr val="00214A"/>
        </a:solidFill>
        <a:latin typeface="Verdana" pitchFamily="34" charset="0"/>
        <a:ea typeface="Verdana" panose="020B0604030504040204" pitchFamily="34" charset="0"/>
        <a:cs typeface="+mn-cs"/>
      </a:defRPr>
    </a:lvl4pPr>
    <a:lvl5pPr marL="2057400" indent="-228600" algn="l" rtl="0" eaLnBrk="0" fontAlgn="base" hangingPunct="0">
      <a:spcBef>
        <a:spcPct val="30000"/>
      </a:spcBef>
      <a:spcAft>
        <a:spcPct val="0"/>
      </a:spcAft>
      <a:defRPr sz="1200" kern="1200">
        <a:solidFill>
          <a:srgbClr val="00214A"/>
        </a:solidFill>
        <a:latin typeface="Verdana" pitchFamily="34" charset="0"/>
        <a:ea typeface="Verdana" panose="020B0604030504040204" pitchFamily="34"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a:extLst>
              <a:ext uri="{FF2B5EF4-FFF2-40B4-BE49-F238E27FC236}">
                <a16:creationId xmlns:a16="http://schemas.microsoft.com/office/drawing/2014/main" id="{3DDCA403-9C4F-4C73-8BFF-FBAA387DA0E3}"/>
              </a:ext>
            </a:extLst>
          </p:cNvPr>
          <p:cNvSpPr>
            <a:spLocks noGrp="1" noRot="1" noChangeAspect="1" noChangeArrowheads="1" noTextEdit="1"/>
          </p:cNvSpPr>
          <p:nvPr>
            <p:ph type="sldImg"/>
          </p:nvPr>
        </p:nvSpPr>
        <p:spPr>
          <a:ln/>
        </p:spPr>
      </p:sp>
      <p:sp>
        <p:nvSpPr>
          <p:cNvPr id="16387" name="Notizenplatzhalter 2">
            <a:extLst>
              <a:ext uri="{FF2B5EF4-FFF2-40B4-BE49-F238E27FC236}">
                <a16:creationId xmlns:a16="http://schemas.microsoft.com/office/drawing/2014/main" id="{97446518-31CE-4D14-A804-2ADE2B209E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p>
        </p:txBody>
      </p:sp>
      <p:sp>
        <p:nvSpPr>
          <p:cNvPr id="16388" name="Fußzeilenplatzhalter 3">
            <a:extLst>
              <a:ext uri="{FF2B5EF4-FFF2-40B4-BE49-F238E27FC236}">
                <a16:creationId xmlns:a16="http://schemas.microsoft.com/office/drawing/2014/main" id="{5437F5C9-C8F9-4466-A216-8123BD86D4AF}"/>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rgbClr val="00214A"/>
                </a:solidFill>
                <a:latin typeface="Verdana" panose="020B0604030504040204" pitchFamily="34" charset="0"/>
                <a:ea typeface="Verdana" panose="020B0604030504040204" pitchFamily="34" charset="0"/>
                <a:cs typeface="Verdana" panose="020B0604030504040204" pitchFamily="34" charset="0"/>
              </a:defRPr>
            </a:lvl1pPr>
            <a:lvl2pPr marL="741363" indent="-284163">
              <a:spcBef>
                <a:spcPct val="30000"/>
              </a:spcBef>
              <a:defRPr sz="1200">
                <a:solidFill>
                  <a:srgbClr val="00214A"/>
                </a:solidFill>
                <a:latin typeface="Verdana" panose="020B0604030504040204" pitchFamily="34" charset="0"/>
                <a:ea typeface="Verdana" panose="020B0604030504040204" pitchFamily="34" charset="0"/>
                <a:cs typeface="Verdana" panose="020B0604030504040204" pitchFamily="34" charset="0"/>
              </a:defRPr>
            </a:lvl2pPr>
            <a:lvl3pPr marL="1141413" indent="-227013">
              <a:spcBef>
                <a:spcPct val="30000"/>
              </a:spcBef>
              <a:defRPr sz="1200">
                <a:solidFill>
                  <a:srgbClr val="00214A"/>
                </a:solidFill>
                <a:latin typeface="Verdana" panose="020B0604030504040204" pitchFamily="34" charset="0"/>
                <a:ea typeface="Verdana" panose="020B0604030504040204" pitchFamily="34" charset="0"/>
                <a:cs typeface="Verdana" panose="020B0604030504040204" pitchFamily="34" charset="0"/>
              </a:defRPr>
            </a:lvl3pPr>
            <a:lvl4pPr marL="1598613" indent="-227013">
              <a:spcBef>
                <a:spcPct val="30000"/>
              </a:spcBef>
              <a:defRPr sz="1200">
                <a:solidFill>
                  <a:srgbClr val="00214A"/>
                </a:solidFill>
                <a:latin typeface="Verdana" panose="020B0604030504040204" pitchFamily="34" charset="0"/>
                <a:ea typeface="Verdana" panose="020B0604030504040204" pitchFamily="34" charset="0"/>
                <a:cs typeface="Verdana" panose="020B0604030504040204" pitchFamily="34" charset="0"/>
              </a:defRPr>
            </a:lvl4pPr>
            <a:lvl5pPr marL="2055813" indent="-227013">
              <a:spcBef>
                <a:spcPct val="30000"/>
              </a:spcBef>
              <a:defRPr sz="1200">
                <a:solidFill>
                  <a:srgbClr val="00214A"/>
                </a:solidFill>
                <a:latin typeface="Verdana" panose="020B0604030504040204" pitchFamily="34" charset="0"/>
                <a:ea typeface="Verdana" panose="020B0604030504040204" pitchFamily="34" charset="0"/>
                <a:cs typeface="Verdana" panose="020B0604030504040204" pitchFamily="34" charset="0"/>
              </a:defRPr>
            </a:lvl5pPr>
            <a:lvl6pPr marL="2513013" indent="-227013" eaLnBrk="0" fontAlgn="base" hangingPunct="0">
              <a:spcBef>
                <a:spcPct val="30000"/>
              </a:spcBef>
              <a:spcAft>
                <a:spcPct val="0"/>
              </a:spcAft>
              <a:defRPr sz="1200">
                <a:solidFill>
                  <a:srgbClr val="00214A"/>
                </a:solidFill>
                <a:latin typeface="Verdana" panose="020B0604030504040204" pitchFamily="34" charset="0"/>
                <a:ea typeface="Verdana" panose="020B0604030504040204" pitchFamily="34" charset="0"/>
                <a:cs typeface="Verdana" panose="020B0604030504040204" pitchFamily="34" charset="0"/>
              </a:defRPr>
            </a:lvl6pPr>
            <a:lvl7pPr marL="2970213" indent="-227013" eaLnBrk="0" fontAlgn="base" hangingPunct="0">
              <a:spcBef>
                <a:spcPct val="30000"/>
              </a:spcBef>
              <a:spcAft>
                <a:spcPct val="0"/>
              </a:spcAft>
              <a:defRPr sz="1200">
                <a:solidFill>
                  <a:srgbClr val="00214A"/>
                </a:solidFill>
                <a:latin typeface="Verdana" panose="020B0604030504040204" pitchFamily="34" charset="0"/>
                <a:ea typeface="Verdana" panose="020B0604030504040204" pitchFamily="34" charset="0"/>
                <a:cs typeface="Verdana" panose="020B0604030504040204" pitchFamily="34" charset="0"/>
              </a:defRPr>
            </a:lvl7pPr>
            <a:lvl8pPr marL="3427413" indent="-227013" eaLnBrk="0" fontAlgn="base" hangingPunct="0">
              <a:spcBef>
                <a:spcPct val="30000"/>
              </a:spcBef>
              <a:spcAft>
                <a:spcPct val="0"/>
              </a:spcAft>
              <a:defRPr sz="1200">
                <a:solidFill>
                  <a:srgbClr val="00214A"/>
                </a:solidFill>
                <a:latin typeface="Verdana" panose="020B0604030504040204" pitchFamily="34" charset="0"/>
                <a:ea typeface="Verdana" panose="020B0604030504040204" pitchFamily="34" charset="0"/>
                <a:cs typeface="Verdana" panose="020B0604030504040204" pitchFamily="34" charset="0"/>
              </a:defRPr>
            </a:lvl8pPr>
            <a:lvl9pPr marL="3884613" indent="-227013" eaLnBrk="0" fontAlgn="base" hangingPunct="0">
              <a:spcBef>
                <a:spcPct val="30000"/>
              </a:spcBef>
              <a:spcAft>
                <a:spcPct val="0"/>
              </a:spcAft>
              <a:defRPr sz="1200">
                <a:solidFill>
                  <a:srgbClr val="00214A"/>
                </a:solidFill>
                <a:latin typeface="Verdana" panose="020B0604030504040204" pitchFamily="34" charset="0"/>
                <a:ea typeface="Verdana" panose="020B0604030504040204" pitchFamily="34" charset="0"/>
                <a:cs typeface="Verdana" panose="020B0604030504040204" pitchFamily="34" charset="0"/>
              </a:defRPr>
            </a:lvl9pPr>
          </a:lstStyle>
          <a:p>
            <a:pPr>
              <a:spcBef>
                <a:spcPct val="0"/>
              </a:spcBef>
            </a:pPr>
            <a:r>
              <a:rPr lang="en-US" altLang="de-DE" sz="800" dirty="0">
                <a:solidFill>
                  <a:schemeClr val="tx1"/>
                </a:solidFill>
              </a:rPr>
              <a:t>Alfred Eibl</a:t>
            </a:r>
          </a:p>
        </p:txBody>
      </p:sp>
      <p:sp>
        <p:nvSpPr>
          <p:cNvPr id="16389" name="Datumsplatzhalter 4">
            <a:extLst>
              <a:ext uri="{FF2B5EF4-FFF2-40B4-BE49-F238E27FC236}">
                <a16:creationId xmlns:a16="http://schemas.microsoft.com/office/drawing/2014/main" id="{36E7D6F6-6EB8-49B1-97F2-7A17AFFF2333}"/>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rgbClr val="00214A"/>
                </a:solidFill>
                <a:latin typeface="Verdana" panose="020B0604030504040204" pitchFamily="34" charset="0"/>
                <a:ea typeface="Verdana" panose="020B0604030504040204" pitchFamily="34" charset="0"/>
                <a:cs typeface="Verdana" panose="020B0604030504040204" pitchFamily="34" charset="0"/>
              </a:defRPr>
            </a:lvl1pPr>
            <a:lvl2pPr marL="741363" indent="-284163">
              <a:spcBef>
                <a:spcPct val="30000"/>
              </a:spcBef>
              <a:defRPr sz="1200">
                <a:solidFill>
                  <a:srgbClr val="00214A"/>
                </a:solidFill>
                <a:latin typeface="Verdana" panose="020B0604030504040204" pitchFamily="34" charset="0"/>
                <a:ea typeface="Verdana" panose="020B0604030504040204" pitchFamily="34" charset="0"/>
                <a:cs typeface="Verdana" panose="020B0604030504040204" pitchFamily="34" charset="0"/>
              </a:defRPr>
            </a:lvl2pPr>
            <a:lvl3pPr marL="1141413" indent="-227013">
              <a:spcBef>
                <a:spcPct val="30000"/>
              </a:spcBef>
              <a:defRPr sz="1200">
                <a:solidFill>
                  <a:srgbClr val="00214A"/>
                </a:solidFill>
                <a:latin typeface="Verdana" panose="020B0604030504040204" pitchFamily="34" charset="0"/>
                <a:ea typeface="Verdana" panose="020B0604030504040204" pitchFamily="34" charset="0"/>
                <a:cs typeface="Verdana" panose="020B0604030504040204" pitchFamily="34" charset="0"/>
              </a:defRPr>
            </a:lvl3pPr>
            <a:lvl4pPr marL="1598613" indent="-227013">
              <a:spcBef>
                <a:spcPct val="30000"/>
              </a:spcBef>
              <a:defRPr sz="1200">
                <a:solidFill>
                  <a:srgbClr val="00214A"/>
                </a:solidFill>
                <a:latin typeface="Verdana" panose="020B0604030504040204" pitchFamily="34" charset="0"/>
                <a:ea typeface="Verdana" panose="020B0604030504040204" pitchFamily="34" charset="0"/>
                <a:cs typeface="Verdana" panose="020B0604030504040204" pitchFamily="34" charset="0"/>
              </a:defRPr>
            </a:lvl4pPr>
            <a:lvl5pPr marL="2055813" indent="-227013">
              <a:spcBef>
                <a:spcPct val="30000"/>
              </a:spcBef>
              <a:defRPr sz="1200">
                <a:solidFill>
                  <a:srgbClr val="00214A"/>
                </a:solidFill>
                <a:latin typeface="Verdana" panose="020B0604030504040204" pitchFamily="34" charset="0"/>
                <a:ea typeface="Verdana" panose="020B0604030504040204" pitchFamily="34" charset="0"/>
                <a:cs typeface="Verdana" panose="020B0604030504040204" pitchFamily="34" charset="0"/>
              </a:defRPr>
            </a:lvl5pPr>
            <a:lvl6pPr marL="2513013" indent="-227013" eaLnBrk="0" fontAlgn="base" hangingPunct="0">
              <a:spcBef>
                <a:spcPct val="30000"/>
              </a:spcBef>
              <a:spcAft>
                <a:spcPct val="0"/>
              </a:spcAft>
              <a:defRPr sz="1200">
                <a:solidFill>
                  <a:srgbClr val="00214A"/>
                </a:solidFill>
                <a:latin typeface="Verdana" panose="020B0604030504040204" pitchFamily="34" charset="0"/>
                <a:ea typeface="Verdana" panose="020B0604030504040204" pitchFamily="34" charset="0"/>
                <a:cs typeface="Verdana" panose="020B0604030504040204" pitchFamily="34" charset="0"/>
              </a:defRPr>
            </a:lvl6pPr>
            <a:lvl7pPr marL="2970213" indent="-227013" eaLnBrk="0" fontAlgn="base" hangingPunct="0">
              <a:spcBef>
                <a:spcPct val="30000"/>
              </a:spcBef>
              <a:spcAft>
                <a:spcPct val="0"/>
              </a:spcAft>
              <a:defRPr sz="1200">
                <a:solidFill>
                  <a:srgbClr val="00214A"/>
                </a:solidFill>
                <a:latin typeface="Verdana" panose="020B0604030504040204" pitchFamily="34" charset="0"/>
                <a:ea typeface="Verdana" panose="020B0604030504040204" pitchFamily="34" charset="0"/>
                <a:cs typeface="Verdana" panose="020B0604030504040204" pitchFamily="34" charset="0"/>
              </a:defRPr>
            </a:lvl7pPr>
            <a:lvl8pPr marL="3427413" indent="-227013" eaLnBrk="0" fontAlgn="base" hangingPunct="0">
              <a:spcBef>
                <a:spcPct val="30000"/>
              </a:spcBef>
              <a:spcAft>
                <a:spcPct val="0"/>
              </a:spcAft>
              <a:defRPr sz="1200">
                <a:solidFill>
                  <a:srgbClr val="00214A"/>
                </a:solidFill>
                <a:latin typeface="Verdana" panose="020B0604030504040204" pitchFamily="34" charset="0"/>
                <a:ea typeface="Verdana" panose="020B0604030504040204" pitchFamily="34" charset="0"/>
                <a:cs typeface="Verdana" panose="020B0604030504040204" pitchFamily="34" charset="0"/>
              </a:defRPr>
            </a:lvl8pPr>
            <a:lvl9pPr marL="3884613" indent="-227013" eaLnBrk="0" fontAlgn="base" hangingPunct="0">
              <a:spcBef>
                <a:spcPct val="30000"/>
              </a:spcBef>
              <a:spcAft>
                <a:spcPct val="0"/>
              </a:spcAft>
              <a:defRPr sz="1200">
                <a:solidFill>
                  <a:srgbClr val="00214A"/>
                </a:solidFill>
                <a:latin typeface="Verdana" panose="020B0604030504040204" pitchFamily="34" charset="0"/>
                <a:ea typeface="Verdana" panose="020B0604030504040204" pitchFamily="34" charset="0"/>
                <a:cs typeface="Verdana" panose="020B0604030504040204" pitchFamily="34" charset="0"/>
              </a:defRPr>
            </a:lvl9pPr>
          </a:lstStyle>
          <a:p>
            <a:pPr>
              <a:spcBef>
                <a:spcPct val="0"/>
              </a:spcBef>
            </a:pPr>
            <a:r>
              <a:rPr lang="de-DE" altLang="de-DE" sz="800">
                <a:solidFill>
                  <a:schemeClr val="tx1"/>
                </a:solidFill>
              </a:rPr>
              <a:t>24.10.2018</a:t>
            </a:r>
            <a:endParaRPr lang="en-US" altLang="de-DE" sz="800">
              <a:solidFill>
                <a:schemeClr val="tx1"/>
              </a:solidFill>
            </a:endParaRPr>
          </a:p>
        </p:txBody>
      </p:sp>
      <p:sp>
        <p:nvSpPr>
          <p:cNvPr id="16390" name="Foliennummernplatzhalter 5">
            <a:extLst>
              <a:ext uri="{FF2B5EF4-FFF2-40B4-BE49-F238E27FC236}">
                <a16:creationId xmlns:a16="http://schemas.microsoft.com/office/drawing/2014/main" id="{991C4671-5896-4C04-A1FE-8CFDEE34F4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rgbClr val="00214A"/>
                </a:solidFill>
                <a:latin typeface="Verdana" panose="020B0604030504040204" pitchFamily="34" charset="0"/>
                <a:ea typeface="Verdana" panose="020B0604030504040204" pitchFamily="34" charset="0"/>
                <a:cs typeface="Verdana" panose="020B0604030504040204" pitchFamily="34" charset="0"/>
              </a:defRPr>
            </a:lvl1pPr>
            <a:lvl2pPr marL="741363" indent="-284163">
              <a:spcBef>
                <a:spcPct val="30000"/>
              </a:spcBef>
              <a:defRPr sz="1200">
                <a:solidFill>
                  <a:srgbClr val="00214A"/>
                </a:solidFill>
                <a:latin typeface="Verdana" panose="020B0604030504040204" pitchFamily="34" charset="0"/>
                <a:ea typeface="Verdana" panose="020B0604030504040204" pitchFamily="34" charset="0"/>
                <a:cs typeface="Verdana" panose="020B0604030504040204" pitchFamily="34" charset="0"/>
              </a:defRPr>
            </a:lvl2pPr>
            <a:lvl3pPr marL="1141413" indent="-227013">
              <a:spcBef>
                <a:spcPct val="30000"/>
              </a:spcBef>
              <a:defRPr sz="1200">
                <a:solidFill>
                  <a:srgbClr val="00214A"/>
                </a:solidFill>
                <a:latin typeface="Verdana" panose="020B0604030504040204" pitchFamily="34" charset="0"/>
                <a:ea typeface="Verdana" panose="020B0604030504040204" pitchFamily="34" charset="0"/>
                <a:cs typeface="Verdana" panose="020B0604030504040204" pitchFamily="34" charset="0"/>
              </a:defRPr>
            </a:lvl3pPr>
            <a:lvl4pPr marL="1598613" indent="-227013">
              <a:spcBef>
                <a:spcPct val="30000"/>
              </a:spcBef>
              <a:defRPr sz="1200">
                <a:solidFill>
                  <a:srgbClr val="00214A"/>
                </a:solidFill>
                <a:latin typeface="Verdana" panose="020B0604030504040204" pitchFamily="34" charset="0"/>
                <a:ea typeface="Verdana" panose="020B0604030504040204" pitchFamily="34" charset="0"/>
                <a:cs typeface="Verdana" panose="020B0604030504040204" pitchFamily="34" charset="0"/>
              </a:defRPr>
            </a:lvl4pPr>
            <a:lvl5pPr marL="2055813" indent="-227013">
              <a:spcBef>
                <a:spcPct val="30000"/>
              </a:spcBef>
              <a:defRPr sz="1200">
                <a:solidFill>
                  <a:srgbClr val="00214A"/>
                </a:solidFill>
                <a:latin typeface="Verdana" panose="020B0604030504040204" pitchFamily="34" charset="0"/>
                <a:ea typeface="Verdana" panose="020B0604030504040204" pitchFamily="34" charset="0"/>
                <a:cs typeface="Verdana" panose="020B0604030504040204" pitchFamily="34" charset="0"/>
              </a:defRPr>
            </a:lvl5pPr>
            <a:lvl6pPr marL="2513013" indent="-227013" eaLnBrk="0" fontAlgn="base" hangingPunct="0">
              <a:spcBef>
                <a:spcPct val="30000"/>
              </a:spcBef>
              <a:spcAft>
                <a:spcPct val="0"/>
              </a:spcAft>
              <a:defRPr sz="1200">
                <a:solidFill>
                  <a:srgbClr val="00214A"/>
                </a:solidFill>
                <a:latin typeface="Verdana" panose="020B0604030504040204" pitchFamily="34" charset="0"/>
                <a:ea typeface="Verdana" panose="020B0604030504040204" pitchFamily="34" charset="0"/>
                <a:cs typeface="Verdana" panose="020B0604030504040204" pitchFamily="34" charset="0"/>
              </a:defRPr>
            </a:lvl6pPr>
            <a:lvl7pPr marL="2970213" indent="-227013" eaLnBrk="0" fontAlgn="base" hangingPunct="0">
              <a:spcBef>
                <a:spcPct val="30000"/>
              </a:spcBef>
              <a:spcAft>
                <a:spcPct val="0"/>
              </a:spcAft>
              <a:defRPr sz="1200">
                <a:solidFill>
                  <a:srgbClr val="00214A"/>
                </a:solidFill>
                <a:latin typeface="Verdana" panose="020B0604030504040204" pitchFamily="34" charset="0"/>
                <a:ea typeface="Verdana" panose="020B0604030504040204" pitchFamily="34" charset="0"/>
                <a:cs typeface="Verdana" panose="020B0604030504040204" pitchFamily="34" charset="0"/>
              </a:defRPr>
            </a:lvl7pPr>
            <a:lvl8pPr marL="3427413" indent="-227013" eaLnBrk="0" fontAlgn="base" hangingPunct="0">
              <a:spcBef>
                <a:spcPct val="30000"/>
              </a:spcBef>
              <a:spcAft>
                <a:spcPct val="0"/>
              </a:spcAft>
              <a:defRPr sz="1200">
                <a:solidFill>
                  <a:srgbClr val="00214A"/>
                </a:solidFill>
                <a:latin typeface="Verdana" panose="020B0604030504040204" pitchFamily="34" charset="0"/>
                <a:ea typeface="Verdana" panose="020B0604030504040204" pitchFamily="34" charset="0"/>
                <a:cs typeface="Verdana" panose="020B0604030504040204" pitchFamily="34" charset="0"/>
              </a:defRPr>
            </a:lvl8pPr>
            <a:lvl9pPr marL="3884613" indent="-227013" eaLnBrk="0" fontAlgn="base" hangingPunct="0">
              <a:spcBef>
                <a:spcPct val="30000"/>
              </a:spcBef>
              <a:spcAft>
                <a:spcPct val="0"/>
              </a:spcAft>
              <a:defRPr sz="1200">
                <a:solidFill>
                  <a:srgbClr val="00214A"/>
                </a:solidFill>
                <a:latin typeface="Verdana" panose="020B0604030504040204" pitchFamily="34" charset="0"/>
                <a:ea typeface="Verdana" panose="020B0604030504040204" pitchFamily="34" charset="0"/>
                <a:cs typeface="Verdana" panose="020B0604030504040204" pitchFamily="34" charset="0"/>
              </a:defRPr>
            </a:lvl9pPr>
          </a:lstStyle>
          <a:p>
            <a:pPr>
              <a:spcBef>
                <a:spcPct val="0"/>
              </a:spcBef>
            </a:pPr>
            <a:fld id="{AE9DB5DF-9073-4BF9-B78A-CA90624337CB}" type="slidenum">
              <a:rPr lang="en-US" altLang="de-DE" sz="800" smtClean="0">
                <a:solidFill>
                  <a:schemeClr val="tx1"/>
                </a:solidFill>
              </a:rPr>
              <a:pPr>
                <a:spcBef>
                  <a:spcPct val="0"/>
                </a:spcBef>
              </a:pPr>
              <a:t>1</a:t>
            </a:fld>
            <a:endParaRPr lang="en-US" altLang="de-DE" sz="80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96875" y="982663"/>
            <a:ext cx="6003925" cy="4503737"/>
          </a:xfrm>
        </p:spPr>
      </p:sp>
      <p:sp>
        <p:nvSpPr>
          <p:cNvPr id="3" name="Notizenplatzhalter 2"/>
          <p:cNvSpPr>
            <a:spLocks noGrp="1"/>
          </p:cNvSpPr>
          <p:nvPr>
            <p:ph type="body" idx="1"/>
          </p:nvPr>
        </p:nvSpPr>
        <p:spPr/>
        <p:txBody>
          <a:bodyPr/>
          <a:lstStyle/>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10</a:t>
            </a:fld>
            <a:endParaRPr lang="en-US"/>
          </a:p>
        </p:txBody>
      </p:sp>
    </p:spTree>
    <p:extLst>
      <p:ext uri="{BB962C8B-B14F-4D97-AF65-F5344CB8AC3E}">
        <p14:creationId xmlns:p14="http://schemas.microsoft.com/office/powerpoint/2010/main" val="2577992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54025" y="1012825"/>
            <a:ext cx="6191250" cy="4643438"/>
          </a:xfrm>
        </p:spPr>
      </p:sp>
      <p:sp>
        <p:nvSpPr>
          <p:cNvPr id="3" name="Notizenplatzhalter 2"/>
          <p:cNvSpPr>
            <a:spLocks noGrp="1"/>
          </p:cNvSpPr>
          <p:nvPr>
            <p:ph type="body" idx="1"/>
          </p:nvPr>
        </p:nvSpPr>
        <p:spPr/>
        <p:txBody>
          <a:bodyPr/>
          <a:lstStyle/>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12</a:t>
            </a:fld>
            <a:endParaRPr lang="en-US"/>
          </a:p>
        </p:txBody>
      </p:sp>
    </p:spTree>
    <p:extLst>
      <p:ext uri="{BB962C8B-B14F-4D97-AF65-F5344CB8AC3E}">
        <p14:creationId xmlns:p14="http://schemas.microsoft.com/office/powerpoint/2010/main" val="1975334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54025" y="1012825"/>
            <a:ext cx="6191250" cy="4643438"/>
          </a:xfrm>
        </p:spPr>
      </p:sp>
      <p:sp>
        <p:nvSpPr>
          <p:cNvPr id="3" name="Notizenplatzhalter 2"/>
          <p:cNvSpPr>
            <a:spLocks noGrp="1"/>
          </p:cNvSpPr>
          <p:nvPr>
            <p:ph type="body" idx="1"/>
          </p:nvPr>
        </p:nvSpPr>
        <p:spPr/>
        <p:txBody>
          <a:bodyPr/>
          <a:lstStyle/>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13</a:t>
            </a:fld>
            <a:endParaRPr lang="en-US"/>
          </a:p>
        </p:txBody>
      </p:sp>
    </p:spTree>
    <p:extLst>
      <p:ext uri="{BB962C8B-B14F-4D97-AF65-F5344CB8AC3E}">
        <p14:creationId xmlns:p14="http://schemas.microsoft.com/office/powerpoint/2010/main" val="3628323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54025" y="1012825"/>
            <a:ext cx="6191250" cy="4643438"/>
          </a:xfrm>
        </p:spPr>
      </p:sp>
      <p:sp>
        <p:nvSpPr>
          <p:cNvPr id="3" name="Notizenplatzhalter 2"/>
          <p:cNvSpPr>
            <a:spLocks noGrp="1"/>
          </p:cNvSpPr>
          <p:nvPr>
            <p:ph type="body" idx="1"/>
          </p:nvPr>
        </p:nvSpPr>
        <p:spPr/>
        <p:txBody>
          <a:bodyPr/>
          <a:lstStyle/>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14</a:t>
            </a:fld>
            <a:endParaRPr lang="en-US"/>
          </a:p>
        </p:txBody>
      </p:sp>
    </p:spTree>
    <p:extLst>
      <p:ext uri="{BB962C8B-B14F-4D97-AF65-F5344CB8AC3E}">
        <p14:creationId xmlns:p14="http://schemas.microsoft.com/office/powerpoint/2010/main" val="1547289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96875" y="982663"/>
            <a:ext cx="6003925" cy="4503737"/>
          </a:xfrm>
        </p:spPr>
      </p:sp>
      <p:sp>
        <p:nvSpPr>
          <p:cNvPr id="3" name="Notizenplatzhalter 2"/>
          <p:cNvSpPr>
            <a:spLocks noGrp="1"/>
          </p:cNvSpPr>
          <p:nvPr>
            <p:ph type="body" idx="1"/>
          </p:nvPr>
        </p:nvSpPr>
        <p:spPr/>
        <p:txBody>
          <a:bodyPr/>
          <a:lstStyle/>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15</a:t>
            </a:fld>
            <a:endParaRPr lang="en-US"/>
          </a:p>
        </p:txBody>
      </p:sp>
    </p:spTree>
    <p:extLst>
      <p:ext uri="{BB962C8B-B14F-4D97-AF65-F5344CB8AC3E}">
        <p14:creationId xmlns:p14="http://schemas.microsoft.com/office/powerpoint/2010/main" val="2437062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54025" y="1012825"/>
            <a:ext cx="6191250" cy="4643438"/>
          </a:xfrm>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a:xfrm>
            <a:off x="454025" y="295163"/>
            <a:ext cx="4422857" cy="419422"/>
          </a:xfrm>
          <a:prstGeom prst="rect">
            <a:avLst/>
          </a:prstGeom>
        </p:spPr>
        <p:txBody>
          <a:bodyPr/>
          <a:lstStyle/>
          <a:p>
            <a:endParaRPr lang="en-US" dirty="0">
              <a:solidFill>
                <a:srgbClr val="00214A"/>
              </a:solidFill>
            </a:endParaRPr>
          </a:p>
        </p:txBody>
      </p:sp>
      <p:sp>
        <p:nvSpPr>
          <p:cNvPr id="5" name="Fußzeilenplatzhalter 4"/>
          <p:cNvSpPr>
            <a:spLocks noGrp="1"/>
          </p:cNvSpPr>
          <p:nvPr>
            <p:ph type="ftr" sz="quarter" idx="11"/>
          </p:nvPr>
        </p:nvSpPr>
        <p:spPr/>
        <p:txBody>
          <a:bodyPr/>
          <a:lstStyle/>
          <a:p>
            <a:r>
              <a:rPr lang="en-US"/>
              <a:t>Copyright © Infineon Technologies AG 2015. All rights reserved.</a:t>
            </a:r>
            <a:endParaRPr lang="en-US" dirty="0"/>
          </a:p>
        </p:txBody>
      </p:sp>
      <p:sp>
        <p:nvSpPr>
          <p:cNvPr id="6" name="Datumsplatzhalter 5"/>
          <p:cNvSpPr>
            <a:spLocks noGrp="1"/>
          </p:cNvSpPr>
          <p:nvPr>
            <p:ph type="dt" idx="12"/>
          </p:nvPr>
        </p:nvSpPr>
        <p:spPr/>
        <p:txBody>
          <a:bodyPr/>
          <a:lstStyle/>
          <a:p>
            <a:r>
              <a:rPr lang="de-DE"/>
              <a:t>24.10.2016</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17</a:t>
            </a:fld>
            <a:endParaRPr lang="en-US"/>
          </a:p>
        </p:txBody>
      </p:sp>
    </p:spTree>
    <p:extLst>
      <p:ext uri="{BB962C8B-B14F-4D97-AF65-F5344CB8AC3E}">
        <p14:creationId xmlns:p14="http://schemas.microsoft.com/office/powerpoint/2010/main" val="1089558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96875" y="982663"/>
            <a:ext cx="6003925" cy="4503737"/>
          </a:xfrm>
        </p:spPr>
      </p:sp>
      <p:sp>
        <p:nvSpPr>
          <p:cNvPr id="3" name="Notizenplatzhalter 2"/>
          <p:cNvSpPr>
            <a:spLocks noGrp="1"/>
          </p:cNvSpPr>
          <p:nvPr>
            <p:ph type="body" idx="1"/>
          </p:nvPr>
        </p:nvSpPr>
        <p:spPr/>
        <p:txBody>
          <a:bodyPr/>
          <a:lstStyle/>
          <a:p>
            <a:r>
              <a:rPr lang="de-DE" sz="1000" b="1" dirty="0"/>
              <a:t>Von allen drei Komponenten geht ein Teil in Renten:</a:t>
            </a:r>
          </a:p>
          <a:p>
            <a:pPr marL="165432" indent="-165432">
              <a:buFontTx/>
              <a:buChar char="-"/>
            </a:pPr>
            <a:r>
              <a:rPr lang="de-DE" sz="1000" dirty="0"/>
              <a:t>Arbeitnehmerrenten aus Lohneinkommen</a:t>
            </a:r>
          </a:p>
          <a:p>
            <a:pPr marL="165432" indent="-165432">
              <a:buFontTx/>
              <a:buChar char="-"/>
            </a:pPr>
            <a:r>
              <a:rPr lang="de-DE" sz="1000" dirty="0"/>
              <a:t>Unternehmer/Selbständige in Rente aus Kapitaleinkommen.</a:t>
            </a:r>
          </a:p>
          <a:p>
            <a:pPr marL="165432" indent="-165432">
              <a:buFontTx/>
              <a:buChar char="-"/>
            </a:pPr>
            <a:r>
              <a:rPr lang="de-DE" sz="1000" dirty="0"/>
              <a:t>Pensionen für Beamte werden aus Steuereinnahmen gezahlt</a:t>
            </a:r>
          </a:p>
          <a:p>
            <a:pPr marL="165432" indent="-165432">
              <a:buFontTx/>
              <a:buChar char="-"/>
            </a:pPr>
            <a:r>
              <a:rPr lang="de-DE" sz="1000" b="1" dirty="0"/>
              <a:t>Kapitaldeckung ist eine Mär: </a:t>
            </a:r>
          </a:p>
          <a:p>
            <a:pPr marL="165432" indent="-165432">
              <a:buFontTx/>
              <a:buChar char="-"/>
            </a:pPr>
            <a:r>
              <a:rPr lang="de-DE" sz="1000" dirty="0"/>
              <a:t>Renten werden aus den laufenden Einnahmen gezahlt. Kapital arbeitet nicht sondern lässt arbeiten. Und die Arbeitsergebnisse werden aufgeteilt: AN – Kapital - Staat</a:t>
            </a:r>
          </a:p>
          <a:p>
            <a:pPr marL="165432" indent="-165432">
              <a:buFontTx/>
              <a:buChar char="-"/>
            </a:pPr>
            <a:r>
              <a:rPr lang="de-DE" sz="1000" b="1" dirty="0"/>
              <a:t>Mit mehr Kapital mehr Rente? </a:t>
            </a:r>
            <a:r>
              <a:rPr lang="de-DE" sz="1000" dirty="0"/>
              <a:t>Also Fehlt Kapital?:</a:t>
            </a:r>
          </a:p>
          <a:p>
            <a:pPr marL="165432" indent="-165432">
              <a:buFontTx/>
              <a:buChar char="-"/>
            </a:pPr>
            <a:r>
              <a:rPr lang="de-DE" sz="1000" dirty="0"/>
              <a:t>Auch das nicht: Zu viel Kapital sucht profitable Anlagemöglichkeiten. </a:t>
            </a:r>
          </a:p>
          <a:p>
            <a:pPr marL="165432" indent="-165432">
              <a:buFontTx/>
              <a:buChar char="-"/>
            </a:pPr>
            <a:r>
              <a:rPr lang="de-DE" sz="1000" dirty="0"/>
              <a:t>Wir haben den viel beschriebenen „Anlagenotstand“</a:t>
            </a:r>
          </a:p>
          <a:p>
            <a:pPr marL="165432" indent="-165432">
              <a:buFontTx/>
              <a:buChar char="-"/>
            </a:pPr>
            <a:r>
              <a:rPr lang="de-DE" sz="1000" dirty="0"/>
              <a:t>Unternehmen geben über Aktienrückkäufe Kapital an Eigentümer zurück</a:t>
            </a:r>
          </a:p>
          <a:p>
            <a:pPr marL="165432" indent="-165432">
              <a:buFontTx/>
              <a:buChar char="-"/>
            </a:pPr>
            <a:r>
              <a:rPr lang="de-DE" sz="1000" dirty="0"/>
              <a:t>Investmentgesellschaften wie BlackRock drängen auf Privatisierung gesellschaftlicher Einrichtungen um neue Anlagemöglichkeiten zu erhalten.</a:t>
            </a:r>
          </a:p>
          <a:p>
            <a:pPr marL="165432" indent="-165432">
              <a:buFontTx/>
              <a:buChar char="-"/>
            </a:pPr>
            <a:r>
              <a:rPr lang="de-DE" sz="1000" b="1" dirty="0"/>
              <a:t>Demografie:</a:t>
            </a:r>
          </a:p>
          <a:p>
            <a:pPr marL="165432" indent="-165432">
              <a:buFontTx/>
              <a:buChar char="-"/>
            </a:pPr>
            <a:r>
              <a:rPr lang="de-DE" sz="1000" dirty="0"/>
              <a:t>Klage seit </a:t>
            </a:r>
            <a:r>
              <a:rPr lang="de-DE" sz="1000" dirty="0" err="1"/>
              <a:t>Bismarckszeiten</a:t>
            </a:r>
            <a:r>
              <a:rPr lang="de-DE" sz="1000" dirty="0"/>
              <a:t> – berechtigt: Menschen werden immer älter</a:t>
            </a:r>
          </a:p>
          <a:p>
            <a:pPr marL="165432" indent="-165432">
              <a:buFontTx/>
              <a:buChar char="-"/>
            </a:pPr>
            <a:r>
              <a:rPr lang="de-DE" sz="1000" dirty="0"/>
              <a:t>Aber wir werden auch immer produktiver, </a:t>
            </a:r>
            <a:br>
              <a:rPr lang="de-DE" sz="1000" dirty="0"/>
            </a:br>
            <a:r>
              <a:rPr lang="de-DE" sz="1000" dirty="0"/>
              <a:t>insbesondere wenn Arbeitskräfte weltweit knapp werden</a:t>
            </a:r>
          </a:p>
          <a:p>
            <a:pPr marL="165432" indent="-165432">
              <a:buFontTx/>
              <a:buChar char="-"/>
            </a:pPr>
            <a:r>
              <a:rPr lang="de-DE" sz="1000" dirty="0"/>
              <a:t>In Corona haben wir viele Wirtschaftsaktivitäten eingestellt oder reduziert – keiner ist verhungert. </a:t>
            </a:r>
          </a:p>
        </p:txBody>
      </p:sp>
      <p:sp>
        <p:nvSpPr>
          <p:cNvPr id="5" name="Datumsplatzhalter 4"/>
          <p:cNvSpPr>
            <a:spLocks noGrp="1"/>
          </p:cNvSpPr>
          <p:nvPr>
            <p:ph type="dt" idx="11"/>
          </p:nvPr>
        </p:nvSpPr>
        <p:spPr/>
        <p:txBody>
          <a:bodyPr/>
          <a:lstStyle/>
          <a:p>
            <a:r>
              <a:rPr lang="de-DE"/>
              <a:t>24.10.2018</a:t>
            </a:r>
            <a:endParaRPr lang="en-US"/>
          </a:p>
        </p:txBody>
      </p:sp>
      <p:sp>
        <p:nvSpPr>
          <p:cNvPr id="6" name="Foliennummernplatzhalter 5"/>
          <p:cNvSpPr>
            <a:spLocks noGrp="1"/>
          </p:cNvSpPr>
          <p:nvPr>
            <p:ph type="sldNum" sz="quarter" idx="12"/>
          </p:nvPr>
        </p:nvSpPr>
        <p:spPr/>
        <p:txBody>
          <a:bodyPr/>
          <a:lstStyle/>
          <a:p>
            <a:fld id="{1A5E1CB4-6977-43BF-ACA9-CC28B9D6A559}" type="slidenum">
              <a:rPr lang="en-US" smtClean="0"/>
              <a:pPr/>
              <a:t>18</a:t>
            </a:fld>
            <a:endParaRPr lang="en-US"/>
          </a:p>
        </p:txBody>
      </p:sp>
    </p:spTree>
    <p:extLst>
      <p:ext uri="{BB962C8B-B14F-4D97-AF65-F5344CB8AC3E}">
        <p14:creationId xmlns:p14="http://schemas.microsoft.com/office/powerpoint/2010/main" val="2466079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54025" y="1012825"/>
            <a:ext cx="6191250" cy="4643438"/>
          </a:xfrm>
        </p:spPr>
      </p:sp>
      <p:sp>
        <p:nvSpPr>
          <p:cNvPr id="3" name="Notizenplatzhalter 2"/>
          <p:cNvSpPr>
            <a:spLocks noGrp="1"/>
          </p:cNvSpPr>
          <p:nvPr>
            <p:ph type="body" idx="1"/>
          </p:nvPr>
        </p:nvSpPr>
        <p:spPr/>
        <p:txBody>
          <a:bodyPr/>
          <a:lstStyle/>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20</a:t>
            </a:fld>
            <a:endParaRPr lang="en-US"/>
          </a:p>
        </p:txBody>
      </p:sp>
    </p:spTree>
    <p:extLst>
      <p:ext uri="{BB962C8B-B14F-4D97-AF65-F5344CB8AC3E}">
        <p14:creationId xmlns:p14="http://schemas.microsoft.com/office/powerpoint/2010/main" val="1475307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96875" y="982663"/>
            <a:ext cx="6003925" cy="4503737"/>
          </a:xfrm>
        </p:spPr>
      </p:sp>
      <p:sp>
        <p:nvSpPr>
          <p:cNvPr id="3" name="Notizenplatzhalter 2"/>
          <p:cNvSpPr>
            <a:spLocks noGrp="1"/>
          </p:cNvSpPr>
          <p:nvPr>
            <p:ph type="body" idx="1"/>
          </p:nvPr>
        </p:nvSpPr>
        <p:spPr/>
        <p:txBody>
          <a:bodyPr/>
          <a:lstStyle/>
          <a:p>
            <a:endParaRPr lang="de-DE"/>
          </a:p>
        </p:txBody>
      </p:sp>
      <p:sp>
        <p:nvSpPr>
          <p:cNvPr id="5" name="Datumsplatzhalter 4"/>
          <p:cNvSpPr>
            <a:spLocks noGrp="1"/>
          </p:cNvSpPr>
          <p:nvPr>
            <p:ph type="dt" idx="11"/>
          </p:nvPr>
        </p:nvSpPr>
        <p:spPr/>
        <p:txBody>
          <a:bodyPr/>
          <a:lstStyle/>
          <a:p>
            <a:r>
              <a:rPr lang="de-DE"/>
              <a:t>24.10.2018</a:t>
            </a:r>
            <a:endParaRPr lang="en-US"/>
          </a:p>
        </p:txBody>
      </p:sp>
      <p:sp>
        <p:nvSpPr>
          <p:cNvPr id="6" name="Foliennummernplatzhalter 5"/>
          <p:cNvSpPr>
            <a:spLocks noGrp="1"/>
          </p:cNvSpPr>
          <p:nvPr>
            <p:ph type="sldNum" sz="quarter" idx="12"/>
          </p:nvPr>
        </p:nvSpPr>
        <p:spPr/>
        <p:txBody>
          <a:bodyPr/>
          <a:lstStyle/>
          <a:p>
            <a:fld id="{1A5E1CB4-6977-43BF-ACA9-CC28B9D6A559}" type="slidenum">
              <a:rPr lang="en-US" smtClean="0"/>
              <a:pPr/>
              <a:t>21</a:t>
            </a:fld>
            <a:endParaRPr lang="en-US"/>
          </a:p>
        </p:txBody>
      </p:sp>
    </p:spTree>
    <p:extLst>
      <p:ext uri="{BB962C8B-B14F-4D97-AF65-F5344CB8AC3E}">
        <p14:creationId xmlns:p14="http://schemas.microsoft.com/office/powerpoint/2010/main" val="1751082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96875" y="982663"/>
            <a:ext cx="6003925" cy="4503737"/>
          </a:xfrm>
        </p:spPr>
      </p:sp>
      <p:sp>
        <p:nvSpPr>
          <p:cNvPr id="3" name="Notizenplatzhalter 2"/>
          <p:cNvSpPr>
            <a:spLocks noGrp="1"/>
          </p:cNvSpPr>
          <p:nvPr>
            <p:ph type="body" idx="1"/>
          </p:nvPr>
        </p:nvSpPr>
        <p:spPr/>
        <p:txBody>
          <a:bodyPr/>
          <a:lstStyle/>
          <a:p>
            <a:endParaRPr lang="de-DE"/>
          </a:p>
        </p:txBody>
      </p:sp>
      <p:sp>
        <p:nvSpPr>
          <p:cNvPr id="5" name="Datumsplatzhalter 4"/>
          <p:cNvSpPr>
            <a:spLocks noGrp="1"/>
          </p:cNvSpPr>
          <p:nvPr>
            <p:ph type="dt" idx="11"/>
          </p:nvPr>
        </p:nvSpPr>
        <p:spPr/>
        <p:txBody>
          <a:bodyPr/>
          <a:lstStyle/>
          <a:p>
            <a:r>
              <a:rPr lang="de-DE"/>
              <a:t>24.10.2018</a:t>
            </a:r>
            <a:endParaRPr lang="en-US"/>
          </a:p>
        </p:txBody>
      </p:sp>
      <p:sp>
        <p:nvSpPr>
          <p:cNvPr id="6" name="Foliennummernplatzhalter 5"/>
          <p:cNvSpPr>
            <a:spLocks noGrp="1"/>
          </p:cNvSpPr>
          <p:nvPr>
            <p:ph type="sldNum" sz="quarter" idx="12"/>
          </p:nvPr>
        </p:nvSpPr>
        <p:spPr/>
        <p:txBody>
          <a:bodyPr/>
          <a:lstStyle/>
          <a:p>
            <a:fld id="{1A5E1CB4-6977-43BF-ACA9-CC28B9D6A559}" type="slidenum">
              <a:rPr lang="en-US" smtClean="0"/>
              <a:pPr/>
              <a:t>22</a:t>
            </a:fld>
            <a:endParaRPr lang="en-US"/>
          </a:p>
        </p:txBody>
      </p:sp>
    </p:spTree>
    <p:extLst>
      <p:ext uri="{BB962C8B-B14F-4D97-AF65-F5344CB8AC3E}">
        <p14:creationId xmlns:p14="http://schemas.microsoft.com/office/powerpoint/2010/main" val="157835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54025" y="1012825"/>
            <a:ext cx="6191250" cy="4643438"/>
          </a:xfrm>
        </p:spPr>
      </p:sp>
      <p:sp>
        <p:nvSpPr>
          <p:cNvPr id="3" name="Notizenplatzhalter 2"/>
          <p:cNvSpPr>
            <a:spLocks noGrp="1"/>
          </p:cNvSpPr>
          <p:nvPr>
            <p:ph type="body" idx="1"/>
          </p:nvPr>
        </p:nvSpPr>
        <p:spPr/>
        <p:txBody>
          <a:bodyPr/>
          <a:lstStyle/>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2</a:t>
            </a:fld>
            <a:endParaRPr lang="en-US"/>
          </a:p>
        </p:txBody>
      </p:sp>
    </p:spTree>
    <p:extLst>
      <p:ext uri="{BB962C8B-B14F-4D97-AF65-F5344CB8AC3E}">
        <p14:creationId xmlns:p14="http://schemas.microsoft.com/office/powerpoint/2010/main" val="2676737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96875" y="982663"/>
            <a:ext cx="6003925" cy="4503737"/>
          </a:xfrm>
        </p:spPr>
      </p:sp>
      <p:sp>
        <p:nvSpPr>
          <p:cNvPr id="3" name="Notizenplatzhalter 2"/>
          <p:cNvSpPr>
            <a:spLocks noGrp="1"/>
          </p:cNvSpPr>
          <p:nvPr>
            <p:ph type="body" idx="1"/>
          </p:nvPr>
        </p:nvSpPr>
        <p:spPr/>
        <p:txBody>
          <a:bodyPr/>
          <a:lstStyle/>
          <a:p>
            <a:endParaRPr lang="de-DE"/>
          </a:p>
        </p:txBody>
      </p:sp>
      <p:sp>
        <p:nvSpPr>
          <p:cNvPr id="5" name="Datumsplatzhalter 4"/>
          <p:cNvSpPr>
            <a:spLocks noGrp="1"/>
          </p:cNvSpPr>
          <p:nvPr>
            <p:ph type="dt" idx="11"/>
          </p:nvPr>
        </p:nvSpPr>
        <p:spPr/>
        <p:txBody>
          <a:bodyPr/>
          <a:lstStyle/>
          <a:p>
            <a:r>
              <a:rPr lang="de-DE"/>
              <a:t>24.10.2018</a:t>
            </a:r>
            <a:endParaRPr lang="en-US"/>
          </a:p>
        </p:txBody>
      </p:sp>
      <p:sp>
        <p:nvSpPr>
          <p:cNvPr id="6" name="Foliennummernplatzhalter 5"/>
          <p:cNvSpPr>
            <a:spLocks noGrp="1"/>
          </p:cNvSpPr>
          <p:nvPr>
            <p:ph type="sldNum" sz="quarter" idx="12"/>
          </p:nvPr>
        </p:nvSpPr>
        <p:spPr/>
        <p:txBody>
          <a:bodyPr/>
          <a:lstStyle/>
          <a:p>
            <a:fld id="{1A5E1CB4-6977-43BF-ACA9-CC28B9D6A559}" type="slidenum">
              <a:rPr lang="en-US" smtClean="0"/>
              <a:pPr/>
              <a:t>23</a:t>
            </a:fld>
            <a:endParaRPr lang="en-US"/>
          </a:p>
        </p:txBody>
      </p:sp>
    </p:spTree>
    <p:extLst>
      <p:ext uri="{BB962C8B-B14F-4D97-AF65-F5344CB8AC3E}">
        <p14:creationId xmlns:p14="http://schemas.microsoft.com/office/powerpoint/2010/main" val="1171573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96875" y="982663"/>
            <a:ext cx="6003925" cy="4503737"/>
          </a:xfrm>
        </p:spPr>
      </p:sp>
      <p:sp>
        <p:nvSpPr>
          <p:cNvPr id="3" name="Notizenplatzhalter 2"/>
          <p:cNvSpPr>
            <a:spLocks noGrp="1"/>
          </p:cNvSpPr>
          <p:nvPr>
            <p:ph type="body" idx="1"/>
          </p:nvPr>
        </p:nvSpPr>
        <p:spPr/>
        <p:txBody>
          <a:bodyPr/>
          <a:lstStyle/>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24</a:t>
            </a:fld>
            <a:endParaRPr lang="en-US"/>
          </a:p>
        </p:txBody>
      </p:sp>
    </p:spTree>
    <p:extLst>
      <p:ext uri="{BB962C8B-B14F-4D97-AF65-F5344CB8AC3E}">
        <p14:creationId xmlns:p14="http://schemas.microsoft.com/office/powerpoint/2010/main" val="1143798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96875" y="982663"/>
            <a:ext cx="6003925" cy="4503737"/>
          </a:xfrm>
        </p:spPr>
      </p:sp>
      <p:sp>
        <p:nvSpPr>
          <p:cNvPr id="3" name="Notizenplatzhalter 2"/>
          <p:cNvSpPr>
            <a:spLocks noGrp="1"/>
          </p:cNvSpPr>
          <p:nvPr>
            <p:ph type="body" idx="1"/>
          </p:nvPr>
        </p:nvSpPr>
        <p:spPr/>
        <p:txBody>
          <a:bodyPr/>
          <a:lstStyle/>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25</a:t>
            </a:fld>
            <a:endParaRPr lang="en-US"/>
          </a:p>
        </p:txBody>
      </p:sp>
    </p:spTree>
    <p:extLst>
      <p:ext uri="{BB962C8B-B14F-4D97-AF65-F5344CB8AC3E}">
        <p14:creationId xmlns:p14="http://schemas.microsoft.com/office/powerpoint/2010/main" val="2996756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96875" y="982663"/>
            <a:ext cx="6003925" cy="4503737"/>
          </a:xfrm>
        </p:spPr>
      </p:sp>
      <p:sp>
        <p:nvSpPr>
          <p:cNvPr id="3" name="Notizenplatzhalter 2"/>
          <p:cNvSpPr>
            <a:spLocks noGrp="1"/>
          </p:cNvSpPr>
          <p:nvPr>
            <p:ph type="body" idx="1"/>
          </p:nvPr>
        </p:nvSpPr>
        <p:spPr/>
        <p:txBody>
          <a:bodyPr/>
          <a:lstStyle/>
          <a:p>
            <a:pPr algn="l"/>
            <a:endParaRPr lang="de-DE" sz="1800" b="0" i="0" u="none" strike="noStrike" baseline="0" dirty="0">
              <a:solidFill>
                <a:srgbClr val="000000"/>
              </a:solidFill>
            </a:endParaRPr>
          </a:p>
          <a:p>
            <a:r>
              <a:rPr lang="de-DE" b="0" i="0" u="none" strike="noStrike" baseline="0" dirty="0">
                <a:solidFill>
                  <a:srgbClr val="000000"/>
                </a:solidFill>
              </a:rPr>
              <a:t>Die Verringerung der Zins- und Steuerausgaben war für ein ganzes Drittel des gesamten Gewinnwachstums der S&amp;P 500 Nicht-Finanzunternehmen in den letzten zwei Jahrzehnten verantwortlich. </a:t>
            </a:r>
          </a:p>
          <a:p>
            <a:r>
              <a:rPr lang="de-DE" dirty="0">
                <a:solidFill>
                  <a:srgbClr val="000000"/>
                </a:solidFill>
              </a:rPr>
              <a:t>D</a:t>
            </a:r>
            <a:r>
              <a:rPr lang="de-DE" b="0" i="0" u="none" strike="noStrike" baseline="0" dirty="0">
                <a:solidFill>
                  <a:srgbClr val="000000"/>
                </a:solidFill>
              </a:rPr>
              <a:t>ie Steigerung der Unternehmensgewinne durch niedrigere Zins- und Steuerkosten wird wahrscheinlich nicht anhalten. </a:t>
            </a:r>
            <a:br>
              <a:rPr lang="de-DE" b="0" i="0" u="none" strike="noStrike" baseline="0" dirty="0">
                <a:solidFill>
                  <a:srgbClr val="000000"/>
                </a:solidFill>
              </a:rPr>
            </a:br>
            <a:r>
              <a:rPr lang="de-DE" dirty="0">
                <a:solidFill>
                  <a:srgbClr val="000000"/>
                </a:solidFill>
              </a:rPr>
              <a:t>(OECD Mindestbesteuerung)</a:t>
            </a:r>
          </a:p>
          <a:p>
            <a:r>
              <a:rPr lang="de-DE" dirty="0">
                <a:solidFill>
                  <a:srgbClr val="000000"/>
                </a:solidFill>
              </a:rPr>
              <a:t>Demografie verbessert Arbeitnehmerstatus</a:t>
            </a:r>
          </a:p>
          <a:p>
            <a:r>
              <a:rPr lang="de-DE" b="0" i="0" u="none" strike="noStrike" baseline="0" dirty="0">
                <a:solidFill>
                  <a:srgbClr val="000000"/>
                </a:solidFill>
              </a:rPr>
              <a:t>Deutlich geringeres Gewinnwachstum und damit auf niedrigere Aktienrenditen in der Zukunft hindeutet. </a:t>
            </a:r>
            <a:r>
              <a:rPr lang="de-DE" sz="1800" b="0" i="0" u="none" strike="noStrike" baseline="0" dirty="0">
                <a:solidFill>
                  <a:srgbClr val="000000"/>
                </a:solidFill>
              </a:rPr>
              <a:t>	</a:t>
            </a:r>
          </a:p>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26</a:t>
            </a:fld>
            <a:endParaRPr lang="en-US"/>
          </a:p>
        </p:txBody>
      </p:sp>
    </p:spTree>
    <p:extLst>
      <p:ext uri="{BB962C8B-B14F-4D97-AF65-F5344CB8AC3E}">
        <p14:creationId xmlns:p14="http://schemas.microsoft.com/office/powerpoint/2010/main" val="3346662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54025" y="1012825"/>
            <a:ext cx="6191250" cy="4643438"/>
          </a:xfrm>
        </p:spPr>
      </p:sp>
      <p:sp>
        <p:nvSpPr>
          <p:cNvPr id="3" name="Notizenplatzhalter 2"/>
          <p:cNvSpPr>
            <a:spLocks noGrp="1"/>
          </p:cNvSpPr>
          <p:nvPr>
            <p:ph type="body" idx="1"/>
          </p:nvPr>
        </p:nvSpPr>
        <p:spPr/>
        <p:txBody>
          <a:bodyPr/>
          <a:lstStyle/>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27</a:t>
            </a:fld>
            <a:endParaRPr lang="en-US"/>
          </a:p>
        </p:txBody>
      </p:sp>
    </p:spTree>
    <p:extLst>
      <p:ext uri="{BB962C8B-B14F-4D97-AF65-F5344CB8AC3E}">
        <p14:creationId xmlns:p14="http://schemas.microsoft.com/office/powerpoint/2010/main" val="776805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96875" y="982663"/>
            <a:ext cx="6003925" cy="4503737"/>
          </a:xfrm>
        </p:spPr>
      </p:sp>
      <p:sp>
        <p:nvSpPr>
          <p:cNvPr id="3" name="Notizenplatzhalter 2"/>
          <p:cNvSpPr>
            <a:spLocks noGrp="1"/>
          </p:cNvSpPr>
          <p:nvPr>
            <p:ph type="body" idx="1"/>
          </p:nvPr>
        </p:nvSpPr>
        <p:spPr/>
        <p:txBody>
          <a:bodyPr/>
          <a:lstStyle/>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28</a:t>
            </a:fld>
            <a:endParaRPr lang="en-US"/>
          </a:p>
        </p:txBody>
      </p:sp>
    </p:spTree>
    <p:extLst>
      <p:ext uri="{BB962C8B-B14F-4D97-AF65-F5344CB8AC3E}">
        <p14:creationId xmlns:p14="http://schemas.microsoft.com/office/powerpoint/2010/main" val="3849695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96875" y="982663"/>
            <a:ext cx="6003925" cy="4503737"/>
          </a:xfrm>
        </p:spPr>
      </p:sp>
      <p:sp>
        <p:nvSpPr>
          <p:cNvPr id="3" name="Notizenplatzhalter 2"/>
          <p:cNvSpPr>
            <a:spLocks noGrp="1"/>
          </p:cNvSpPr>
          <p:nvPr>
            <p:ph type="body" idx="1"/>
          </p:nvPr>
        </p:nvSpPr>
        <p:spPr/>
        <p:txBody>
          <a:bodyPr/>
          <a:lstStyle/>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29</a:t>
            </a:fld>
            <a:endParaRPr lang="en-US"/>
          </a:p>
        </p:txBody>
      </p:sp>
    </p:spTree>
    <p:extLst>
      <p:ext uri="{BB962C8B-B14F-4D97-AF65-F5344CB8AC3E}">
        <p14:creationId xmlns:p14="http://schemas.microsoft.com/office/powerpoint/2010/main" val="904298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96875" y="982663"/>
            <a:ext cx="6003925" cy="4503737"/>
          </a:xfrm>
        </p:spPr>
      </p:sp>
      <p:sp>
        <p:nvSpPr>
          <p:cNvPr id="3" name="Notizenplatzhalter 2"/>
          <p:cNvSpPr>
            <a:spLocks noGrp="1"/>
          </p:cNvSpPr>
          <p:nvPr>
            <p:ph type="body" idx="1"/>
          </p:nvPr>
        </p:nvSpPr>
        <p:spPr/>
        <p:txBody>
          <a:bodyPr/>
          <a:lstStyle/>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30</a:t>
            </a:fld>
            <a:endParaRPr lang="en-US"/>
          </a:p>
        </p:txBody>
      </p:sp>
    </p:spTree>
    <p:extLst>
      <p:ext uri="{BB962C8B-B14F-4D97-AF65-F5344CB8AC3E}">
        <p14:creationId xmlns:p14="http://schemas.microsoft.com/office/powerpoint/2010/main" val="2485829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96875" y="982663"/>
            <a:ext cx="6003925" cy="4503737"/>
          </a:xfrm>
        </p:spPr>
      </p:sp>
      <p:sp>
        <p:nvSpPr>
          <p:cNvPr id="3" name="Notizenplatzhalter 2"/>
          <p:cNvSpPr>
            <a:spLocks noGrp="1"/>
          </p:cNvSpPr>
          <p:nvPr>
            <p:ph type="body" idx="1"/>
          </p:nvPr>
        </p:nvSpPr>
        <p:spPr/>
        <p:txBody>
          <a:bodyPr/>
          <a:lstStyle/>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31</a:t>
            </a:fld>
            <a:endParaRPr lang="en-US"/>
          </a:p>
        </p:txBody>
      </p:sp>
    </p:spTree>
    <p:extLst>
      <p:ext uri="{BB962C8B-B14F-4D97-AF65-F5344CB8AC3E}">
        <p14:creationId xmlns:p14="http://schemas.microsoft.com/office/powerpoint/2010/main" val="13262575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96875" y="982663"/>
            <a:ext cx="6003925" cy="4503737"/>
          </a:xfrm>
        </p:spPr>
      </p:sp>
      <p:sp>
        <p:nvSpPr>
          <p:cNvPr id="3" name="Notizenplatzhalter 2"/>
          <p:cNvSpPr>
            <a:spLocks noGrp="1"/>
          </p:cNvSpPr>
          <p:nvPr>
            <p:ph type="body" idx="1"/>
          </p:nvPr>
        </p:nvSpPr>
        <p:spPr/>
        <p:txBody>
          <a:bodyPr/>
          <a:lstStyle/>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32</a:t>
            </a:fld>
            <a:endParaRPr lang="en-US"/>
          </a:p>
        </p:txBody>
      </p:sp>
    </p:spTree>
    <p:extLst>
      <p:ext uri="{BB962C8B-B14F-4D97-AF65-F5344CB8AC3E}">
        <p14:creationId xmlns:p14="http://schemas.microsoft.com/office/powerpoint/2010/main" val="2853727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54025" y="1012825"/>
            <a:ext cx="6191250" cy="4643438"/>
          </a:xfrm>
        </p:spPr>
      </p:sp>
      <p:sp>
        <p:nvSpPr>
          <p:cNvPr id="3" name="Notizenplatzhalter 2"/>
          <p:cNvSpPr>
            <a:spLocks noGrp="1"/>
          </p:cNvSpPr>
          <p:nvPr>
            <p:ph type="body" idx="1"/>
          </p:nvPr>
        </p:nvSpPr>
        <p:spPr/>
        <p:txBody>
          <a:bodyPr/>
          <a:lstStyle/>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3</a:t>
            </a:fld>
            <a:endParaRPr lang="en-US"/>
          </a:p>
        </p:txBody>
      </p:sp>
    </p:spTree>
    <p:extLst>
      <p:ext uri="{BB962C8B-B14F-4D97-AF65-F5344CB8AC3E}">
        <p14:creationId xmlns:p14="http://schemas.microsoft.com/office/powerpoint/2010/main" val="1338633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96875" y="982663"/>
            <a:ext cx="6003925" cy="4503737"/>
          </a:xfrm>
        </p:spPr>
      </p:sp>
      <p:sp>
        <p:nvSpPr>
          <p:cNvPr id="3" name="Notizenplatzhalter 2"/>
          <p:cNvSpPr>
            <a:spLocks noGrp="1"/>
          </p:cNvSpPr>
          <p:nvPr>
            <p:ph type="body" idx="1"/>
          </p:nvPr>
        </p:nvSpPr>
        <p:spPr/>
        <p:txBody>
          <a:bodyPr/>
          <a:lstStyle/>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33</a:t>
            </a:fld>
            <a:endParaRPr lang="en-US"/>
          </a:p>
        </p:txBody>
      </p:sp>
    </p:spTree>
    <p:extLst>
      <p:ext uri="{BB962C8B-B14F-4D97-AF65-F5344CB8AC3E}">
        <p14:creationId xmlns:p14="http://schemas.microsoft.com/office/powerpoint/2010/main" val="2460753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96875" y="982663"/>
            <a:ext cx="6003925" cy="4503737"/>
          </a:xfrm>
        </p:spPr>
      </p:sp>
      <p:sp>
        <p:nvSpPr>
          <p:cNvPr id="3" name="Notizenplatzhalter 2"/>
          <p:cNvSpPr>
            <a:spLocks noGrp="1"/>
          </p:cNvSpPr>
          <p:nvPr>
            <p:ph type="body" idx="1"/>
          </p:nvPr>
        </p:nvSpPr>
        <p:spPr/>
        <p:txBody>
          <a:bodyPr/>
          <a:lstStyle/>
          <a:p>
            <a:r>
              <a:rPr lang="de-DE" sz="1200" dirty="0"/>
              <a:t>Durchschnittliche Rentensteigerung:  	2,2%</a:t>
            </a:r>
            <a:br>
              <a:rPr lang="de-DE" sz="1200" dirty="0"/>
            </a:br>
            <a:r>
              <a:rPr lang="de-DE" sz="1200" dirty="0"/>
              <a:t>(Steigerung „aktueller Rentenwert“:</a:t>
            </a:r>
            <a:br>
              <a:rPr lang="de-DE" sz="1200" dirty="0"/>
            </a:br>
            <a:r>
              <a:rPr lang="de-DE" sz="1200" dirty="0"/>
              <a:t>1981: 14,56; 2020: 34,19)</a:t>
            </a:r>
          </a:p>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34</a:t>
            </a:fld>
            <a:endParaRPr lang="en-US"/>
          </a:p>
        </p:txBody>
      </p:sp>
    </p:spTree>
    <p:extLst>
      <p:ext uri="{BB962C8B-B14F-4D97-AF65-F5344CB8AC3E}">
        <p14:creationId xmlns:p14="http://schemas.microsoft.com/office/powerpoint/2010/main" val="893876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96875" y="982663"/>
            <a:ext cx="6003925" cy="4503737"/>
          </a:xfrm>
        </p:spPr>
      </p:sp>
      <p:sp>
        <p:nvSpPr>
          <p:cNvPr id="3" name="Notizenplatzhalter 2"/>
          <p:cNvSpPr>
            <a:spLocks noGrp="1"/>
          </p:cNvSpPr>
          <p:nvPr>
            <p:ph type="body" idx="1"/>
          </p:nvPr>
        </p:nvSpPr>
        <p:spPr/>
        <p:txBody>
          <a:bodyPr/>
          <a:lstStyle/>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35</a:t>
            </a:fld>
            <a:endParaRPr lang="en-US"/>
          </a:p>
        </p:txBody>
      </p:sp>
    </p:spTree>
    <p:extLst>
      <p:ext uri="{BB962C8B-B14F-4D97-AF65-F5344CB8AC3E}">
        <p14:creationId xmlns:p14="http://schemas.microsoft.com/office/powerpoint/2010/main" val="30981319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96875" y="982663"/>
            <a:ext cx="6003925" cy="4503737"/>
          </a:xfrm>
        </p:spPr>
      </p:sp>
      <p:sp>
        <p:nvSpPr>
          <p:cNvPr id="3" name="Notizenplatzhalter 2"/>
          <p:cNvSpPr>
            <a:spLocks noGrp="1"/>
          </p:cNvSpPr>
          <p:nvPr>
            <p:ph type="body" idx="1"/>
          </p:nvPr>
        </p:nvSpPr>
        <p:spPr/>
        <p:txBody>
          <a:bodyPr/>
          <a:lstStyle/>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36</a:t>
            </a:fld>
            <a:endParaRPr lang="en-US"/>
          </a:p>
        </p:txBody>
      </p:sp>
    </p:spTree>
    <p:extLst>
      <p:ext uri="{BB962C8B-B14F-4D97-AF65-F5344CB8AC3E}">
        <p14:creationId xmlns:p14="http://schemas.microsoft.com/office/powerpoint/2010/main" val="28798530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54025" y="1012825"/>
            <a:ext cx="6191250" cy="4643438"/>
          </a:xfrm>
        </p:spPr>
      </p:sp>
      <p:sp>
        <p:nvSpPr>
          <p:cNvPr id="3" name="Notizenplatzhalter 2"/>
          <p:cNvSpPr>
            <a:spLocks noGrp="1"/>
          </p:cNvSpPr>
          <p:nvPr>
            <p:ph type="body" idx="1"/>
          </p:nvPr>
        </p:nvSpPr>
        <p:spPr/>
        <p:txBody>
          <a:bodyPr/>
          <a:lstStyle/>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37</a:t>
            </a:fld>
            <a:endParaRPr lang="en-US"/>
          </a:p>
        </p:txBody>
      </p:sp>
    </p:spTree>
    <p:extLst>
      <p:ext uri="{BB962C8B-B14F-4D97-AF65-F5344CB8AC3E}">
        <p14:creationId xmlns:p14="http://schemas.microsoft.com/office/powerpoint/2010/main" val="98154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54025" y="1012825"/>
            <a:ext cx="6191250" cy="4643438"/>
          </a:xfrm>
        </p:spPr>
      </p:sp>
      <p:sp>
        <p:nvSpPr>
          <p:cNvPr id="3" name="Notizenplatzhalter 2"/>
          <p:cNvSpPr>
            <a:spLocks noGrp="1"/>
          </p:cNvSpPr>
          <p:nvPr>
            <p:ph type="body" idx="1"/>
          </p:nvPr>
        </p:nvSpPr>
        <p:spPr/>
        <p:txBody>
          <a:bodyPr/>
          <a:lstStyle/>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38</a:t>
            </a:fld>
            <a:endParaRPr lang="en-US"/>
          </a:p>
        </p:txBody>
      </p:sp>
    </p:spTree>
    <p:extLst>
      <p:ext uri="{BB962C8B-B14F-4D97-AF65-F5344CB8AC3E}">
        <p14:creationId xmlns:p14="http://schemas.microsoft.com/office/powerpoint/2010/main" val="11186962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4"/>
          </p:nvPr>
        </p:nvSpPr>
        <p:spPr/>
        <p:txBody>
          <a:bodyPr/>
          <a:lstStyle/>
          <a:p>
            <a:pPr>
              <a:defRPr/>
            </a:pPr>
            <a:r>
              <a:rPr lang="en-US"/>
              <a:t>Alfred Eibl</a:t>
            </a:r>
            <a:endParaRPr lang="en-US" dirty="0"/>
          </a:p>
        </p:txBody>
      </p:sp>
      <p:sp>
        <p:nvSpPr>
          <p:cNvPr id="5" name="Datumsplatzhalter 4"/>
          <p:cNvSpPr>
            <a:spLocks noGrp="1"/>
          </p:cNvSpPr>
          <p:nvPr>
            <p:ph type="dt" idx="1"/>
          </p:nvPr>
        </p:nvSpPr>
        <p:spPr/>
        <p:txBody>
          <a:bodyPr/>
          <a:lstStyle/>
          <a:p>
            <a:pPr>
              <a:defRPr/>
            </a:pPr>
            <a:r>
              <a:rPr lang="de-DE"/>
              <a:t>24.10.2018</a:t>
            </a:r>
            <a:endParaRPr lang="en-US" dirty="0"/>
          </a:p>
        </p:txBody>
      </p:sp>
      <p:sp>
        <p:nvSpPr>
          <p:cNvPr id="6" name="Foliennummernplatzhalter 5"/>
          <p:cNvSpPr>
            <a:spLocks noGrp="1"/>
          </p:cNvSpPr>
          <p:nvPr>
            <p:ph type="sldNum" sz="quarter" idx="5"/>
          </p:nvPr>
        </p:nvSpPr>
        <p:spPr/>
        <p:txBody>
          <a:bodyPr/>
          <a:lstStyle/>
          <a:p>
            <a:pPr>
              <a:defRPr/>
            </a:pPr>
            <a:fld id="{68EEA205-BB13-435E-86DF-B2AFC8E9ABA1}" type="slidenum">
              <a:rPr lang="en-US" smtClean="0"/>
              <a:pPr>
                <a:defRPr/>
              </a:pPr>
              <a:t>39</a:t>
            </a:fld>
            <a:endParaRPr lang="en-US"/>
          </a:p>
        </p:txBody>
      </p:sp>
    </p:spTree>
    <p:extLst>
      <p:ext uri="{BB962C8B-B14F-4D97-AF65-F5344CB8AC3E}">
        <p14:creationId xmlns:p14="http://schemas.microsoft.com/office/powerpoint/2010/main" val="25725515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4"/>
          </p:nvPr>
        </p:nvSpPr>
        <p:spPr/>
        <p:txBody>
          <a:bodyPr/>
          <a:lstStyle/>
          <a:p>
            <a:pPr>
              <a:defRPr/>
            </a:pPr>
            <a:r>
              <a:rPr lang="en-US"/>
              <a:t>Alfred Eibl</a:t>
            </a:r>
            <a:endParaRPr lang="en-US" dirty="0"/>
          </a:p>
        </p:txBody>
      </p:sp>
      <p:sp>
        <p:nvSpPr>
          <p:cNvPr id="5" name="Datumsplatzhalter 4"/>
          <p:cNvSpPr>
            <a:spLocks noGrp="1"/>
          </p:cNvSpPr>
          <p:nvPr>
            <p:ph type="dt" idx="1"/>
          </p:nvPr>
        </p:nvSpPr>
        <p:spPr/>
        <p:txBody>
          <a:bodyPr/>
          <a:lstStyle/>
          <a:p>
            <a:pPr>
              <a:defRPr/>
            </a:pPr>
            <a:r>
              <a:rPr lang="de-DE"/>
              <a:t>24.10.2018</a:t>
            </a:r>
            <a:endParaRPr lang="en-US" dirty="0"/>
          </a:p>
        </p:txBody>
      </p:sp>
      <p:sp>
        <p:nvSpPr>
          <p:cNvPr id="6" name="Foliennummernplatzhalter 5"/>
          <p:cNvSpPr>
            <a:spLocks noGrp="1"/>
          </p:cNvSpPr>
          <p:nvPr>
            <p:ph type="sldNum" sz="quarter" idx="5"/>
          </p:nvPr>
        </p:nvSpPr>
        <p:spPr/>
        <p:txBody>
          <a:bodyPr/>
          <a:lstStyle/>
          <a:p>
            <a:pPr>
              <a:defRPr/>
            </a:pPr>
            <a:fld id="{68EEA205-BB13-435E-86DF-B2AFC8E9ABA1}" type="slidenum">
              <a:rPr lang="en-US" smtClean="0"/>
              <a:pPr>
                <a:defRPr/>
              </a:pPr>
              <a:t>40</a:t>
            </a:fld>
            <a:endParaRPr lang="en-US"/>
          </a:p>
        </p:txBody>
      </p:sp>
    </p:spTree>
    <p:extLst>
      <p:ext uri="{BB962C8B-B14F-4D97-AF65-F5344CB8AC3E}">
        <p14:creationId xmlns:p14="http://schemas.microsoft.com/office/powerpoint/2010/main" val="2981389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4"/>
          </p:nvPr>
        </p:nvSpPr>
        <p:spPr/>
        <p:txBody>
          <a:bodyPr/>
          <a:lstStyle/>
          <a:p>
            <a:pPr>
              <a:defRPr/>
            </a:pPr>
            <a:r>
              <a:rPr lang="en-US"/>
              <a:t>Alfred Eibl</a:t>
            </a:r>
            <a:endParaRPr lang="en-US" dirty="0"/>
          </a:p>
        </p:txBody>
      </p:sp>
      <p:sp>
        <p:nvSpPr>
          <p:cNvPr id="5" name="Datumsplatzhalter 4"/>
          <p:cNvSpPr>
            <a:spLocks noGrp="1"/>
          </p:cNvSpPr>
          <p:nvPr>
            <p:ph type="dt" idx="1"/>
          </p:nvPr>
        </p:nvSpPr>
        <p:spPr/>
        <p:txBody>
          <a:bodyPr/>
          <a:lstStyle/>
          <a:p>
            <a:pPr>
              <a:defRPr/>
            </a:pPr>
            <a:r>
              <a:rPr lang="de-DE"/>
              <a:t>24.10.2018</a:t>
            </a:r>
            <a:endParaRPr lang="en-US" dirty="0"/>
          </a:p>
        </p:txBody>
      </p:sp>
      <p:sp>
        <p:nvSpPr>
          <p:cNvPr id="6" name="Foliennummernplatzhalter 5"/>
          <p:cNvSpPr>
            <a:spLocks noGrp="1"/>
          </p:cNvSpPr>
          <p:nvPr>
            <p:ph type="sldNum" sz="quarter" idx="5"/>
          </p:nvPr>
        </p:nvSpPr>
        <p:spPr/>
        <p:txBody>
          <a:bodyPr/>
          <a:lstStyle/>
          <a:p>
            <a:pPr>
              <a:defRPr/>
            </a:pPr>
            <a:fld id="{68EEA205-BB13-435E-86DF-B2AFC8E9ABA1}" type="slidenum">
              <a:rPr lang="en-US" smtClean="0"/>
              <a:pPr>
                <a:defRPr/>
              </a:pPr>
              <a:t>41</a:t>
            </a:fld>
            <a:endParaRPr lang="en-US"/>
          </a:p>
        </p:txBody>
      </p:sp>
    </p:spTree>
    <p:extLst>
      <p:ext uri="{BB962C8B-B14F-4D97-AF65-F5344CB8AC3E}">
        <p14:creationId xmlns:p14="http://schemas.microsoft.com/office/powerpoint/2010/main" val="15150898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54025" y="1012825"/>
            <a:ext cx="6191250" cy="4643438"/>
          </a:xfrm>
        </p:spPr>
      </p:sp>
      <p:sp>
        <p:nvSpPr>
          <p:cNvPr id="3" name="Notizenplatzhalter 2"/>
          <p:cNvSpPr>
            <a:spLocks noGrp="1"/>
          </p:cNvSpPr>
          <p:nvPr>
            <p:ph type="body" idx="1"/>
          </p:nvPr>
        </p:nvSpPr>
        <p:spPr/>
        <p:txBody>
          <a:bodyPr/>
          <a:lstStyle/>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42</a:t>
            </a:fld>
            <a:endParaRPr lang="en-US"/>
          </a:p>
        </p:txBody>
      </p:sp>
    </p:spTree>
    <p:extLst>
      <p:ext uri="{BB962C8B-B14F-4D97-AF65-F5344CB8AC3E}">
        <p14:creationId xmlns:p14="http://schemas.microsoft.com/office/powerpoint/2010/main" val="4251965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54025" y="1012825"/>
            <a:ext cx="6191250" cy="4643438"/>
          </a:xfrm>
        </p:spPr>
      </p:sp>
      <p:sp>
        <p:nvSpPr>
          <p:cNvPr id="3" name="Notizenplatzhalter 2"/>
          <p:cNvSpPr>
            <a:spLocks noGrp="1"/>
          </p:cNvSpPr>
          <p:nvPr>
            <p:ph type="body" idx="1"/>
          </p:nvPr>
        </p:nvSpPr>
        <p:spPr/>
        <p:txBody>
          <a:bodyPr/>
          <a:lstStyle/>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4</a:t>
            </a:fld>
            <a:endParaRPr lang="en-US"/>
          </a:p>
        </p:txBody>
      </p:sp>
    </p:spTree>
    <p:extLst>
      <p:ext uri="{BB962C8B-B14F-4D97-AF65-F5344CB8AC3E}">
        <p14:creationId xmlns:p14="http://schemas.microsoft.com/office/powerpoint/2010/main" val="39873215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54025" y="1012825"/>
            <a:ext cx="6191250" cy="4643438"/>
          </a:xfrm>
        </p:spPr>
      </p:sp>
      <p:sp>
        <p:nvSpPr>
          <p:cNvPr id="3" name="Notizenplatzhalter 2"/>
          <p:cNvSpPr>
            <a:spLocks noGrp="1"/>
          </p:cNvSpPr>
          <p:nvPr>
            <p:ph type="body" idx="1"/>
          </p:nvPr>
        </p:nvSpPr>
        <p:spPr/>
        <p:txBody>
          <a:bodyPr/>
          <a:lstStyle/>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43</a:t>
            </a:fld>
            <a:endParaRPr lang="en-US"/>
          </a:p>
        </p:txBody>
      </p:sp>
    </p:spTree>
    <p:extLst>
      <p:ext uri="{BB962C8B-B14F-4D97-AF65-F5344CB8AC3E}">
        <p14:creationId xmlns:p14="http://schemas.microsoft.com/office/powerpoint/2010/main" val="21782518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96875" y="982663"/>
            <a:ext cx="6003925" cy="4503737"/>
          </a:xfrm>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r>
              <a:rPr lang="en-US"/>
              <a:t>Alfred Eibl</a:t>
            </a:r>
            <a:endParaRPr lang="en-US" dirty="0"/>
          </a:p>
        </p:txBody>
      </p:sp>
      <p:sp>
        <p:nvSpPr>
          <p:cNvPr id="5" name="Datumsplatzhalter 4"/>
          <p:cNvSpPr>
            <a:spLocks noGrp="1"/>
          </p:cNvSpPr>
          <p:nvPr>
            <p:ph type="dt" idx="11"/>
          </p:nvPr>
        </p:nvSpPr>
        <p:spPr/>
        <p:txBody>
          <a:bodyPr/>
          <a:lstStyle/>
          <a:p>
            <a:r>
              <a:rPr lang="de-DE"/>
              <a:t>03.07.2019</a:t>
            </a:r>
            <a:endParaRPr lang="en-US"/>
          </a:p>
        </p:txBody>
      </p:sp>
      <p:sp>
        <p:nvSpPr>
          <p:cNvPr id="6" name="Foliennummernplatzhalter 5"/>
          <p:cNvSpPr>
            <a:spLocks noGrp="1"/>
          </p:cNvSpPr>
          <p:nvPr>
            <p:ph type="sldNum" sz="quarter" idx="12"/>
          </p:nvPr>
        </p:nvSpPr>
        <p:spPr/>
        <p:txBody>
          <a:bodyPr/>
          <a:lstStyle/>
          <a:p>
            <a:fld id="{1A5E1CB4-6977-43BF-ACA9-CC28B9D6A559}" type="slidenum">
              <a:rPr lang="en-US" smtClean="0"/>
              <a:pPr/>
              <a:t>44</a:t>
            </a:fld>
            <a:endParaRPr lang="en-US"/>
          </a:p>
        </p:txBody>
      </p:sp>
    </p:spTree>
    <p:extLst>
      <p:ext uri="{BB962C8B-B14F-4D97-AF65-F5344CB8AC3E}">
        <p14:creationId xmlns:p14="http://schemas.microsoft.com/office/powerpoint/2010/main" val="12149082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96875" y="982663"/>
            <a:ext cx="6003925" cy="4503737"/>
          </a:xfrm>
        </p:spPr>
      </p:sp>
      <p:sp>
        <p:nvSpPr>
          <p:cNvPr id="3" name="Notizenplatzhalter 2"/>
          <p:cNvSpPr>
            <a:spLocks noGrp="1"/>
          </p:cNvSpPr>
          <p:nvPr>
            <p:ph type="body" idx="1"/>
          </p:nvPr>
        </p:nvSpPr>
        <p:spPr/>
        <p:txBody>
          <a:bodyPr/>
          <a:lstStyle/>
          <a:p>
            <a:r>
              <a:rPr lang="de-DE" sz="1000" b="1" dirty="0"/>
              <a:t>Von allen drei Komponenten geht ein Teil in Renten:</a:t>
            </a:r>
          </a:p>
          <a:p>
            <a:pPr marL="165432" indent="-165432">
              <a:buFontTx/>
              <a:buChar char="-"/>
            </a:pPr>
            <a:r>
              <a:rPr lang="de-DE" sz="1000" dirty="0"/>
              <a:t>Arbeitnehmerrenten aus Lohneinkommen</a:t>
            </a:r>
          </a:p>
          <a:p>
            <a:pPr marL="165432" indent="-165432">
              <a:buFontTx/>
              <a:buChar char="-"/>
            </a:pPr>
            <a:r>
              <a:rPr lang="de-DE" sz="1000" dirty="0"/>
              <a:t>Unternehmer/Selbständige in Rente aus Kapitaleinkommen.</a:t>
            </a:r>
          </a:p>
          <a:p>
            <a:pPr marL="165432" indent="-165432">
              <a:buFontTx/>
              <a:buChar char="-"/>
            </a:pPr>
            <a:r>
              <a:rPr lang="de-DE" sz="1000" dirty="0"/>
              <a:t>Pensionen für Beamte werden aus Steuereinnahmen gezahlt</a:t>
            </a:r>
          </a:p>
          <a:p>
            <a:pPr marL="165432" indent="-165432">
              <a:buFontTx/>
              <a:buChar char="-"/>
            </a:pPr>
            <a:r>
              <a:rPr lang="de-DE" sz="1000" b="1" dirty="0"/>
              <a:t>Kapitaldeckung ist eine Mär: </a:t>
            </a:r>
          </a:p>
          <a:p>
            <a:pPr marL="165432" indent="-165432">
              <a:buFontTx/>
              <a:buChar char="-"/>
            </a:pPr>
            <a:r>
              <a:rPr lang="de-DE" sz="1000" dirty="0"/>
              <a:t>Renten werden aus den laufenden Einnahmen gezahlt. Kapital arbeitet nicht sondern lässt arbeiten. Und die Arbeitsergebnisse werden aufgeteilt: AN – Kapital - Staat</a:t>
            </a:r>
          </a:p>
          <a:p>
            <a:pPr marL="165432" indent="-165432">
              <a:buFontTx/>
              <a:buChar char="-"/>
            </a:pPr>
            <a:r>
              <a:rPr lang="de-DE" sz="1000" b="1" dirty="0"/>
              <a:t>Mit mehr Kapital mehr Rente? </a:t>
            </a:r>
            <a:r>
              <a:rPr lang="de-DE" sz="1000" dirty="0"/>
              <a:t>Also Fehlt Kapital?:</a:t>
            </a:r>
          </a:p>
          <a:p>
            <a:pPr marL="165432" indent="-165432">
              <a:buFontTx/>
              <a:buChar char="-"/>
            </a:pPr>
            <a:r>
              <a:rPr lang="de-DE" sz="1000" dirty="0"/>
              <a:t>Auch das nicht: Zu viel Kapital sucht profitable Anlagemöglichkeiten. </a:t>
            </a:r>
          </a:p>
          <a:p>
            <a:pPr marL="165432" indent="-165432">
              <a:buFontTx/>
              <a:buChar char="-"/>
            </a:pPr>
            <a:r>
              <a:rPr lang="de-DE" sz="1000" dirty="0"/>
              <a:t>Wir haben den viel beschriebenen „Anlagenotstand“</a:t>
            </a:r>
          </a:p>
          <a:p>
            <a:pPr marL="165432" indent="-165432">
              <a:buFontTx/>
              <a:buChar char="-"/>
            </a:pPr>
            <a:r>
              <a:rPr lang="de-DE" sz="1000" dirty="0"/>
              <a:t>Unternehmen geben über Aktienrückkäufe Kapital an Eigentümer zurück</a:t>
            </a:r>
          </a:p>
          <a:p>
            <a:pPr marL="165432" indent="-165432">
              <a:buFontTx/>
              <a:buChar char="-"/>
            </a:pPr>
            <a:r>
              <a:rPr lang="de-DE" sz="1000" dirty="0"/>
              <a:t>Investmentgesellschaften wie BlackRock drängen auf Privatisierung gesellschaftlicher Einrichtungen um neue Anlagemöglichkeiten zu erhalten.</a:t>
            </a:r>
          </a:p>
          <a:p>
            <a:pPr marL="165432" indent="-165432">
              <a:buFontTx/>
              <a:buChar char="-"/>
            </a:pPr>
            <a:r>
              <a:rPr lang="de-DE" sz="1000" b="1" dirty="0"/>
              <a:t>Demografie:</a:t>
            </a:r>
          </a:p>
          <a:p>
            <a:pPr marL="165432" indent="-165432">
              <a:buFontTx/>
              <a:buChar char="-"/>
            </a:pPr>
            <a:r>
              <a:rPr lang="de-DE" sz="1000" dirty="0"/>
              <a:t>Klage seit </a:t>
            </a:r>
            <a:r>
              <a:rPr lang="de-DE" sz="1000" dirty="0" err="1"/>
              <a:t>Bismarckszeiten</a:t>
            </a:r>
            <a:r>
              <a:rPr lang="de-DE" sz="1000" dirty="0"/>
              <a:t> – berechtigt: Menschen werden immer älter</a:t>
            </a:r>
          </a:p>
          <a:p>
            <a:pPr marL="165432" indent="-165432">
              <a:buFontTx/>
              <a:buChar char="-"/>
            </a:pPr>
            <a:r>
              <a:rPr lang="de-DE" sz="1000" dirty="0"/>
              <a:t>Aber wir werden auch immer produktiver, </a:t>
            </a:r>
            <a:br>
              <a:rPr lang="de-DE" sz="1000" dirty="0"/>
            </a:br>
            <a:r>
              <a:rPr lang="de-DE" sz="1000" dirty="0"/>
              <a:t>insbesondere wenn Arbeitskräfte weltweit knapp werden</a:t>
            </a:r>
          </a:p>
          <a:p>
            <a:pPr marL="165432" indent="-165432">
              <a:buFontTx/>
              <a:buChar char="-"/>
            </a:pPr>
            <a:r>
              <a:rPr lang="de-DE" sz="1000" dirty="0"/>
              <a:t>In Corona haben wir viele Wirtschaftsaktivitäten eingestellt oder reduziert – keiner ist verhungert. </a:t>
            </a:r>
          </a:p>
        </p:txBody>
      </p:sp>
      <p:sp>
        <p:nvSpPr>
          <p:cNvPr id="5" name="Datumsplatzhalter 4"/>
          <p:cNvSpPr>
            <a:spLocks noGrp="1"/>
          </p:cNvSpPr>
          <p:nvPr>
            <p:ph type="dt" idx="11"/>
          </p:nvPr>
        </p:nvSpPr>
        <p:spPr/>
        <p:txBody>
          <a:bodyPr/>
          <a:lstStyle/>
          <a:p>
            <a:r>
              <a:rPr lang="de-DE"/>
              <a:t>24.10.2018</a:t>
            </a:r>
            <a:endParaRPr lang="en-US"/>
          </a:p>
        </p:txBody>
      </p:sp>
      <p:sp>
        <p:nvSpPr>
          <p:cNvPr id="6" name="Foliennummernplatzhalter 5"/>
          <p:cNvSpPr>
            <a:spLocks noGrp="1"/>
          </p:cNvSpPr>
          <p:nvPr>
            <p:ph type="sldNum" sz="quarter" idx="12"/>
          </p:nvPr>
        </p:nvSpPr>
        <p:spPr/>
        <p:txBody>
          <a:bodyPr/>
          <a:lstStyle/>
          <a:p>
            <a:fld id="{1A5E1CB4-6977-43BF-ACA9-CC28B9D6A559}" type="slidenum">
              <a:rPr lang="en-US" smtClean="0"/>
              <a:pPr/>
              <a:t>45</a:t>
            </a:fld>
            <a:endParaRPr lang="en-US"/>
          </a:p>
        </p:txBody>
      </p:sp>
    </p:spTree>
    <p:extLst>
      <p:ext uri="{BB962C8B-B14F-4D97-AF65-F5344CB8AC3E}">
        <p14:creationId xmlns:p14="http://schemas.microsoft.com/office/powerpoint/2010/main" val="15955093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96875" y="982663"/>
            <a:ext cx="6003925" cy="4503737"/>
          </a:xfrm>
        </p:spPr>
      </p:sp>
      <p:sp>
        <p:nvSpPr>
          <p:cNvPr id="3" name="Notizenplatzhalter 2"/>
          <p:cNvSpPr>
            <a:spLocks noGrp="1"/>
          </p:cNvSpPr>
          <p:nvPr>
            <p:ph type="body" idx="1"/>
          </p:nvPr>
        </p:nvSpPr>
        <p:spPr/>
        <p:txBody>
          <a:bodyPr/>
          <a:lstStyle/>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46</a:t>
            </a:fld>
            <a:endParaRPr lang="en-US"/>
          </a:p>
        </p:txBody>
      </p:sp>
    </p:spTree>
    <p:extLst>
      <p:ext uri="{BB962C8B-B14F-4D97-AF65-F5344CB8AC3E}">
        <p14:creationId xmlns:p14="http://schemas.microsoft.com/office/powerpoint/2010/main" val="33549316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54025" y="1012825"/>
            <a:ext cx="6191250" cy="4643438"/>
          </a:xfrm>
        </p:spPr>
      </p:sp>
      <p:sp>
        <p:nvSpPr>
          <p:cNvPr id="3" name="Notizenplatzhalter 2"/>
          <p:cNvSpPr>
            <a:spLocks noGrp="1"/>
          </p:cNvSpPr>
          <p:nvPr>
            <p:ph type="body" idx="1"/>
          </p:nvPr>
        </p:nvSpPr>
        <p:spPr/>
        <p:txBody>
          <a:bodyPr/>
          <a:lstStyle/>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47</a:t>
            </a:fld>
            <a:endParaRPr lang="en-US"/>
          </a:p>
        </p:txBody>
      </p:sp>
    </p:spTree>
    <p:extLst>
      <p:ext uri="{BB962C8B-B14F-4D97-AF65-F5344CB8AC3E}">
        <p14:creationId xmlns:p14="http://schemas.microsoft.com/office/powerpoint/2010/main" val="27853411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96875" y="982663"/>
            <a:ext cx="6003925" cy="4503737"/>
          </a:xfrm>
        </p:spPr>
      </p:sp>
      <p:sp>
        <p:nvSpPr>
          <p:cNvPr id="3" name="Notizenplatzhalter 2"/>
          <p:cNvSpPr>
            <a:spLocks noGrp="1"/>
          </p:cNvSpPr>
          <p:nvPr>
            <p:ph type="body" idx="1"/>
          </p:nvPr>
        </p:nvSpPr>
        <p:spPr/>
        <p:txBody>
          <a:bodyPr/>
          <a:lstStyle/>
          <a:p>
            <a:endParaRPr lang="de-DE"/>
          </a:p>
        </p:txBody>
      </p:sp>
      <p:sp>
        <p:nvSpPr>
          <p:cNvPr id="5" name="Datumsplatzhalter 4"/>
          <p:cNvSpPr>
            <a:spLocks noGrp="1"/>
          </p:cNvSpPr>
          <p:nvPr>
            <p:ph type="dt" idx="11"/>
          </p:nvPr>
        </p:nvSpPr>
        <p:spPr/>
        <p:txBody>
          <a:bodyPr/>
          <a:lstStyle/>
          <a:p>
            <a:r>
              <a:rPr lang="de-DE"/>
              <a:t>24.10.2018</a:t>
            </a:r>
            <a:endParaRPr lang="en-US"/>
          </a:p>
        </p:txBody>
      </p:sp>
      <p:sp>
        <p:nvSpPr>
          <p:cNvPr id="6" name="Foliennummernplatzhalter 5"/>
          <p:cNvSpPr>
            <a:spLocks noGrp="1"/>
          </p:cNvSpPr>
          <p:nvPr>
            <p:ph type="sldNum" sz="quarter" idx="12"/>
          </p:nvPr>
        </p:nvSpPr>
        <p:spPr/>
        <p:txBody>
          <a:bodyPr/>
          <a:lstStyle/>
          <a:p>
            <a:fld id="{1A5E1CB4-6977-43BF-ACA9-CC28B9D6A559}" type="slidenum">
              <a:rPr lang="en-US" smtClean="0"/>
              <a:pPr/>
              <a:t>48</a:t>
            </a:fld>
            <a:endParaRPr lang="en-US"/>
          </a:p>
        </p:txBody>
      </p:sp>
    </p:spTree>
    <p:extLst>
      <p:ext uri="{BB962C8B-B14F-4D97-AF65-F5344CB8AC3E}">
        <p14:creationId xmlns:p14="http://schemas.microsoft.com/office/powerpoint/2010/main" val="28781054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54025" y="1012825"/>
            <a:ext cx="6191250" cy="4643438"/>
          </a:xfrm>
        </p:spPr>
      </p:sp>
      <p:sp>
        <p:nvSpPr>
          <p:cNvPr id="3" name="Notizenplatzhalter 2"/>
          <p:cNvSpPr>
            <a:spLocks noGrp="1"/>
          </p:cNvSpPr>
          <p:nvPr>
            <p:ph type="body" idx="1"/>
          </p:nvPr>
        </p:nvSpPr>
        <p:spPr/>
        <p:txBody>
          <a:bodyPr/>
          <a:lstStyle/>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49</a:t>
            </a:fld>
            <a:endParaRPr lang="en-US"/>
          </a:p>
        </p:txBody>
      </p:sp>
    </p:spTree>
    <p:extLst>
      <p:ext uri="{BB962C8B-B14F-4D97-AF65-F5344CB8AC3E}">
        <p14:creationId xmlns:p14="http://schemas.microsoft.com/office/powerpoint/2010/main" val="31596594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54025" y="1012825"/>
            <a:ext cx="6191250" cy="4643438"/>
          </a:xfrm>
        </p:spPr>
      </p:sp>
      <p:sp>
        <p:nvSpPr>
          <p:cNvPr id="3" name="Notizenplatzhalter 2"/>
          <p:cNvSpPr>
            <a:spLocks noGrp="1"/>
          </p:cNvSpPr>
          <p:nvPr>
            <p:ph type="body" idx="1"/>
          </p:nvPr>
        </p:nvSpPr>
        <p:spPr/>
        <p:txBody>
          <a:bodyPr/>
          <a:lstStyle/>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50</a:t>
            </a:fld>
            <a:endParaRPr lang="en-US"/>
          </a:p>
        </p:txBody>
      </p:sp>
    </p:spTree>
    <p:extLst>
      <p:ext uri="{BB962C8B-B14F-4D97-AF65-F5344CB8AC3E}">
        <p14:creationId xmlns:p14="http://schemas.microsoft.com/office/powerpoint/2010/main" val="17352842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96875" y="982663"/>
            <a:ext cx="6003925" cy="4503737"/>
          </a:xfrm>
        </p:spPr>
      </p:sp>
      <p:sp>
        <p:nvSpPr>
          <p:cNvPr id="3" name="Notizenplatzhalter 2"/>
          <p:cNvSpPr>
            <a:spLocks noGrp="1"/>
          </p:cNvSpPr>
          <p:nvPr>
            <p:ph type="body" idx="1"/>
          </p:nvPr>
        </p:nvSpPr>
        <p:spPr/>
        <p:txBody>
          <a:bodyPr/>
          <a:lstStyle/>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51</a:t>
            </a:fld>
            <a:endParaRPr lang="en-US"/>
          </a:p>
        </p:txBody>
      </p:sp>
    </p:spTree>
    <p:extLst>
      <p:ext uri="{BB962C8B-B14F-4D97-AF65-F5344CB8AC3E}">
        <p14:creationId xmlns:p14="http://schemas.microsoft.com/office/powerpoint/2010/main" val="42288193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54025" y="1012825"/>
            <a:ext cx="6191250" cy="4643438"/>
          </a:xfrm>
        </p:spPr>
      </p:sp>
      <p:sp>
        <p:nvSpPr>
          <p:cNvPr id="3" name="Notizenplatzhalter 2"/>
          <p:cNvSpPr>
            <a:spLocks noGrp="1"/>
          </p:cNvSpPr>
          <p:nvPr>
            <p:ph type="body" idx="1"/>
          </p:nvPr>
        </p:nvSpPr>
        <p:spPr/>
        <p:txBody>
          <a:bodyPr/>
          <a:lstStyle/>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52</a:t>
            </a:fld>
            <a:endParaRPr lang="en-US"/>
          </a:p>
        </p:txBody>
      </p:sp>
    </p:spTree>
    <p:extLst>
      <p:ext uri="{BB962C8B-B14F-4D97-AF65-F5344CB8AC3E}">
        <p14:creationId xmlns:p14="http://schemas.microsoft.com/office/powerpoint/2010/main" val="999425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54025" y="1012825"/>
            <a:ext cx="6191250" cy="4643438"/>
          </a:xfrm>
        </p:spPr>
      </p:sp>
      <p:sp>
        <p:nvSpPr>
          <p:cNvPr id="3" name="Notizenplatzhalter 2"/>
          <p:cNvSpPr>
            <a:spLocks noGrp="1"/>
          </p:cNvSpPr>
          <p:nvPr>
            <p:ph type="body" idx="1"/>
          </p:nvPr>
        </p:nvSpPr>
        <p:spPr/>
        <p:txBody>
          <a:bodyPr/>
          <a:lstStyle/>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5</a:t>
            </a:fld>
            <a:endParaRPr lang="en-US"/>
          </a:p>
        </p:txBody>
      </p:sp>
    </p:spTree>
    <p:extLst>
      <p:ext uri="{BB962C8B-B14F-4D97-AF65-F5344CB8AC3E}">
        <p14:creationId xmlns:p14="http://schemas.microsoft.com/office/powerpoint/2010/main" val="24311181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96875" y="982663"/>
            <a:ext cx="6003925" cy="4503737"/>
          </a:xfrm>
        </p:spPr>
      </p:sp>
      <p:sp>
        <p:nvSpPr>
          <p:cNvPr id="3" name="Notizenplatzhalter 2"/>
          <p:cNvSpPr>
            <a:spLocks noGrp="1"/>
          </p:cNvSpPr>
          <p:nvPr>
            <p:ph type="body" idx="1"/>
          </p:nvPr>
        </p:nvSpPr>
        <p:spPr/>
        <p:txBody>
          <a:bodyPr/>
          <a:lstStyle/>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53</a:t>
            </a:fld>
            <a:endParaRPr lang="en-US"/>
          </a:p>
        </p:txBody>
      </p:sp>
    </p:spTree>
    <p:extLst>
      <p:ext uri="{BB962C8B-B14F-4D97-AF65-F5344CB8AC3E}">
        <p14:creationId xmlns:p14="http://schemas.microsoft.com/office/powerpoint/2010/main" val="23578240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96875" y="982663"/>
            <a:ext cx="6003925" cy="4503737"/>
          </a:xfrm>
        </p:spPr>
      </p:sp>
      <p:sp>
        <p:nvSpPr>
          <p:cNvPr id="3" name="Notizenplatzhalter 2"/>
          <p:cNvSpPr>
            <a:spLocks noGrp="1"/>
          </p:cNvSpPr>
          <p:nvPr>
            <p:ph type="body" idx="1"/>
          </p:nvPr>
        </p:nvSpPr>
        <p:spPr/>
        <p:txBody>
          <a:bodyPr/>
          <a:lstStyle/>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54</a:t>
            </a:fld>
            <a:endParaRPr lang="en-US"/>
          </a:p>
        </p:txBody>
      </p:sp>
    </p:spTree>
    <p:extLst>
      <p:ext uri="{BB962C8B-B14F-4D97-AF65-F5344CB8AC3E}">
        <p14:creationId xmlns:p14="http://schemas.microsoft.com/office/powerpoint/2010/main" val="207183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96875" y="982663"/>
            <a:ext cx="6003925" cy="4503737"/>
          </a:xfrm>
        </p:spPr>
      </p:sp>
      <p:sp>
        <p:nvSpPr>
          <p:cNvPr id="3" name="Notizenplatzhalter 2"/>
          <p:cNvSpPr>
            <a:spLocks noGrp="1"/>
          </p:cNvSpPr>
          <p:nvPr>
            <p:ph type="body" idx="1"/>
          </p:nvPr>
        </p:nvSpPr>
        <p:spPr/>
        <p:txBody>
          <a:bodyPr/>
          <a:lstStyle/>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6</a:t>
            </a:fld>
            <a:endParaRPr lang="en-US"/>
          </a:p>
        </p:txBody>
      </p:sp>
    </p:spTree>
    <p:extLst>
      <p:ext uri="{BB962C8B-B14F-4D97-AF65-F5344CB8AC3E}">
        <p14:creationId xmlns:p14="http://schemas.microsoft.com/office/powerpoint/2010/main" val="2953195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96875" y="982663"/>
            <a:ext cx="6003925" cy="4503737"/>
          </a:xfrm>
        </p:spPr>
      </p:sp>
      <p:sp>
        <p:nvSpPr>
          <p:cNvPr id="3" name="Notizenplatzhalter 2"/>
          <p:cNvSpPr>
            <a:spLocks noGrp="1"/>
          </p:cNvSpPr>
          <p:nvPr>
            <p:ph type="body" idx="1"/>
          </p:nvPr>
        </p:nvSpPr>
        <p:spPr/>
        <p:txBody>
          <a:bodyPr/>
          <a:lstStyle/>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7</a:t>
            </a:fld>
            <a:endParaRPr lang="en-US"/>
          </a:p>
        </p:txBody>
      </p:sp>
    </p:spTree>
    <p:extLst>
      <p:ext uri="{BB962C8B-B14F-4D97-AF65-F5344CB8AC3E}">
        <p14:creationId xmlns:p14="http://schemas.microsoft.com/office/powerpoint/2010/main" val="2074254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96875" y="982663"/>
            <a:ext cx="6003925" cy="4503737"/>
          </a:xfrm>
        </p:spPr>
      </p:sp>
      <p:sp>
        <p:nvSpPr>
          <p:cNvPr id="3" name="Notizenplatzhalter 2"/>
          <p:cNvSpPr>
            <a:spLocks noGrp="1"/>
          </p:cNvSpPr>
          <p:nvPr>
            <p:ph type="body" idx="1"/>
          </p:nvPr>
        </p:nvSpPr>
        <p:spPr/>
        <p:txBody>
          <a:bodyPr/>
          <a:lstStyle/>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8</a:t>
            </a:fld>
            <a:endParaRPr lang="en-US"/>
          </a:p>
        </p:txBody>
      </p:sp>
    </p:spTree>
    <p:extLst>
      <p:ext uri="{BB962C8B-B14F-4D97-AF65-F5344CB8AC3E}">
        <p14:creationId xmlns:p14="http://schemas.microsoft.com/office/powerpoint/2010/main" val="712814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96875" y="982663"/>
            <a:ext cx="6003925" cy="4503737"/>
          </a:xfrm>
        </p:spPr>
      </p:sp>
      <p:sp>
        <p:nvSpPr>
          <p:cNvPr id="3" name="Notizenplatzhalter 2"/>
          <p:cNvSpPr>
            <a:spLocks noGrp="1"/>
          </p:cNvSpPr>
          <p:nvPr>
            <p:ph type="body" idx="1"/>
          </p:nvPr>
        </p:nvSpPr>
        <p:spPr/>
        <p:txBody>
          <a:bodyPr/>
          <a:lstStyle/>
          <a:p>
            <a:endParaRPr lang="de-DE" dirty="0"/>
          </a:p>
        </p:txBody>
      </p:sp>
      <p:sp>
        <p:nvSpPr>
          <p:cNvPr id="6" name="Datumsplatzhalter 5"/>
          <p:cNvSpPr>
            <a:spLocks noGrp="1"/>
          </p:cNvSpPr>
          <p:nvPr>
            <p:ph type="dt" idx="12"/>
          </p:nvPr>
        </p:nvSpPr>
        <p:spPr/>
        <p:txBody>
          <a:bodyPr/>
          <a:lstStyle/>
          <a:p>
            <a:r>
              <a:rPr lang="de-DE"/>
              <a:t>24.10.2018</a:t>
            </a:r>
            <a:endParaRPr lang="en-US"/>
          </a:p>
        </p:txBody>
      </p:sp>
      <p:sp>
        <p:nvSpPr>
          <p:cNvPr id="7" name="Foliennummernplatzhalter 6"/>
          <p:cNvSpPr>
            <a:spLocks noGrp="1"/>
          </p:cNvSpPr>
          <p:nvPr>
            <p:ph type="sldNum" sz="quarter" idx="13"/>
          </p:nvPr>
        </p:nvSpPr>
        <p:spPr/>
        <p:txBody>
          <a:bodyPr/>
          <a:lstStyle/>
          <a:p>
            <a:fld id="{1A5E1CB4-6977-43BF-ACA9-CC28B9D6A559}" type="slidenum">
              <a:rPr lang="en-US" smtClean="0"/>
              <a:pPr/>
              <a:t>9</a:t>
            </a:fld>
            <a:endParaRPr lang="en-US"/>
          </a:p>
        </p:txBody>
      </p:sp>
    </p:spTree>
    <p:extLst>
      <p:ext uri="{BB962C8B-B14F-4D97-AF65-F5344CB8AC3E}">
        <p14:creationId xmlns:p14="http://schemas.microsoft.com/office/powerpoint/2010/main" val="3907575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ttac_ErsteSeite">
    <p:spTree>
      <p:nvGrpSpPr>
        <p:cNvPr id="1" name=""/>
        <p:cNvGrpSpPr/>
        <p:nvPr/>
      </p:nvGrpSpPr>
      <p:grpSpPr>
        <a:xfrm>
          <a:off x="0" y="0"/>
          <a:ext cx="0" cy="0"/>
          <a:chOff x="0" y="0"/>
          <a:chExt cx="0" cy="0"/>
        </a:xfrm>
      </p:grpSpPr>
      <p:pic>
        <p:nvPicPr>
          <p:cNvPr id="4" name="Grafik 10">
            <a:extLst>
              <a:ext uri="{FF2B5EF4-FFF2-40B4-BE49-F238E27FC236}">
                <a16:creationId xmlns:a16="http://schemas.microsoft.com/office/drawing/2014/main" id="{B341474B-D1B1-4C8C-8E53-ED6CD07AA8E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250825" y="1268413"/>
            <a:ext cx="7128390" cy="1440000"/>
          </a:xfrm>
        </p:spPr>
        <p:txBody>
          <a:bodyPr rtlCol="0">
            <a:noAutofit/>
          </a:bodyPr>
          <a:lstStyle>
            <a:lvl1pPr algn="l" rtl="0" eaLnBrk="1" fontAlgn="base" hangingPunct="1">
              <a:spcBef>
                <a:spcPct val="0"/>
              </a:spcBef>
              <a:spcAft>
                <a:spcPct val="0"/>
              </a:spcAft>
              <a:buClr>
                <a:schemeClr val="tx1"/>
              </a:buClr>
              <a:buFontTx/>
              <a:buNone/>
              <a:defRPr lang="en-GB" sz="4800" b="0" noProof="0" dirty="0" smtClean="0">
                <a:solidFill>
                  <a:schemeClr val="tx1"/>
                </a:solidFill>
                <a:latin typeface="Verdana" pitchFamily="34" charset="0"/>
                <a:ea typeface="+mj-ea"/>
                <a:cs typeface="+mj-cs"/>
              </a:defRPr>
            </a:lvl1pPr>
          </a:lstStyle>
          <a:p>
            <a:r>
              <a:rPr lang="en-GB" noProof="0" dirty="0" err="1"/>
              <a:t>Titel</a:t>
            </a:r>
            <a:endParaRPr lang="en-GB" dirty="0"/>
          </a:p>
        </p:txBody>
      </p:sp>
      <p:sp>
        <p:nvSpPr>
          <p:cNvPr id="10" name="Subtitle 2"/>
          <p:cNvSpPr>
            <a:spLocks noGrp="1"/>
          </p:cNvSpPr>
          <p:nvPr>
            <p:ph type="subTitle" idx="1"/>
          </p:nvPr>
        </p:nvSpPr>
        <p:spPr>
          <a:xfrm>
            <a:off x="235110" y="2961000"/>
            <a:ext cx="7128390" cy="936000"/>
          </a:xfrm>
          <a:prstGeom prst="rect">
            <a:avLst/>
          </a:prstGeom>
        </p:spPr>
        <p:txBody>
          <a:bodyPr rtlCol="0">
            <a:noAutofit/>
          </a:bodyPr>
          <a:lstStyle>
            <a:lvl1pPr marL="0" indent="0" algn="l">
              <a:spcAft>
                <a:spcPts val="0"/>
              </a:spcAft>
              <a:buNone/>
              <a:defRPr lang="en-GB" sz="2800" baseline="0" noProof="0" dirty="0" smtClean="0">
                <a:solidFill>
                  <a:schemeClr val="tx1"/>
                </a:solidFill>
                <a:latin typeface="Verdana"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de-DE" noProof="0"/>
              <a:t>Master-Untertitelformat bearbeiten</a:t>
            </a:r>
            <a:endParaRPr lang="en-GB" noProof="0" dirty="0"/>
          </a:p>
        </p:txBody>
      </p:sp>
      <p:pic>
        <p:nvPicPr>
          <p:cNvPr id="3" name="Grafik 2">
            <a:extLst>
              <a:ext uri="{FF2B5EF4-FFF2-40B4-BE49-F238E27FC236}">
                <a16:creationId xmlns:a16="http://schemas.microsoft.com/office/drawing/2014/main" id="{64C6B1D4-B935-35BA-2F0E-3A6F680F7B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05165" y="5589587"/>
            <a:ext cx="2757153" cy="973113"/>
          </a:xfrm>
          <a:prstGeom prst="rect">
            <a:avLst/>
          </a:prstGeom>
        </p:spPr>
      </p:pic>
    </p:spTree>
    <p:extLst>
      <p:ext uri="{BB962C8B-B14F-4D97-AF65-F5344CB8AC3E}">
        <p14:creationId xmlns:p14="http://schemas.microsoft.com/office/powerpoint/2010/main" val="160302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attac_NurTitelzei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520" y="188720"/>
            <a:ext cx="7223760" cy="720000"/>
          </a:xfrm>
          <a:prstGeom prst="rect">
            <a:avLst/>
          </a:prstGeom>
        </p:spPr>
        <p:txBody>
          <a:bodyPr/>
          <a:lstStyle/>
          <a:p>
            <a:r>
              <a:rPr lang="en-GB" dirty="0"/>
              <a:t>Click to edit title</a:t>
            </a:r>
          </a:p>
        </p:txBody>
      </p:sp>
      <p:sp>
        <p:nvSpPr>
          <p:cNvPr id="8" name="Foliennummernplatzhalter 1"/>
          <p:cNvSpPr>
            <a:spLocks noGrp="1"/>
          </p:cNvSpPr>
          <p:nvPr>
            <p:ph type="sldNum" sz="quarter" idx="4"/>
          </p:nvPr>
        </p:nvSpPr>
        <p:spPr>
          <a:xfrm>
            <a:off x="8316520" y="6551308"/>
            <a:ext cx="288036" cy="306692"/>
          </a:xfrm>
          <a:prstGeom prst="rect">
            <a:avLst/>
          </a:prstGeom>
        </p:spPr>
        <p:txBody>
          <a:bodyPr vert="horz" wrap="none" lIns="0" tIns="0" rIns="0" bIns="0" rtlCol="0" anchor="ctr" anchorCtr="0">
            <a:noAutofit/>
          </a:bodyPr>
          <a:lstStyle>
            <a:lvl1pPr algn="r" fontAlgn="t">
              <a:buClr>
                <a:schemeClr val="accent4"/>
              </a:buClr>
              <a:defRPr sz="1600" b="0">
                <a:solidFill>
                  <a:schemeClr val="bg1"/>
                </a:solidFill>
                <a:latin typeface="Verdana"/>
              </a:defRPr>
            </a:lvl1pPr>
          </a:lstStyle>
          <a:p>
            <a:r>
              <a:rPr lang="en-GB" dirty="0"/>
              <a:t> </a:t>
            </a:r>
            <a:fld id="{DC8B3668-E1AB-4560-B66B-CD4643A23BF9}" type="slidenum">
              <a:rPr lang="en-GB" smtClean="0"/>
              <a:pPr/>
              <a:t>‹Nr.›</a:t>
            </a:fld>
            <a:endParaRPr lang="en-GB" dirty="0"/>
          </a:p>
        </p:txBody>
      </p:sp>
      <p:sp>
        <p:nvSpPr>
          <p:cNvPr id="11" name="Datumsplatzhalter 2"/>
          <p:cNvSpPr>
            <a:spLocks noGrp="1"/>
          </p:cNvSpPr>
          <p:nvPr>
            <p:ph type="dt" sz="half" idx="2"/>
          </p:nvPr>
        </p:nvSpPr>
        <p:spPr>
          <a:xfrm>
            <a:off x="250824" y="6553200"/>
            <a:ext cx="288036" cy="304800"/>
          </a:xfrm>
          <a:prstGeom prst="rect">
            <a:avLst/>
          </a:prstGeom>
        </p:spPr>
        <p:txBody>
          <a:bodyPr vert="horz" wrap="none" lIns="0" tIns="0" rIns="0" bIns="0" rtlCol="0" anchor="ctr" anchorCtr="0">
            <a:noAutofit/>
          </a:bodyPr>
          <a:lstStyle>
            <a:lvl1pPr algn="l" fontAlgn="t">
              <a:buClr>
                <a:schemeClr val="accent4"/>
              </a:buClr>
              <a:defRPr sz="800" b="0">
                <a:solidFill>
                  <a:schemeClr val="accent2"/>
                </a:solidFill>
                <a:latin typeface="Verdana"/>
              </a:defRPr>
            </a:lvl1pPr>
          </a:lstStyle>
          <a:p>
            <a:r>
              <a:rPr lang="de-DE"/>
              <a:t>10.02.2023</a:t>
            </a:r>
            <a:endParaRPr lang="en-GB" dirty="0"/>
          </a:p>
        </p:txBody>
      </p:sp>
      <p:sp>
        <p:nvSpPr>
          <p:cNvPr id="12" name="Fußzeilenplatzhalter 3"/>
          <p:cNvSpPr>
            <a:spLocks noGrp="1"/>
          </p:cNvSpPr>
          <p:nvPr>
            <p:ph type="ftr" sz="quarter" idx="3"/>
          </p:nvPr>
        </p:nvSpPr>
        <p:spPr>
          <a:xfrm>
            <a:off x="4283964" y="6553200"/>
            <a:ext cx="576072" cy="304800"/>
          </a:xfrm>
          <a:prstGeom prst="rect">
            <a:avLst/>
          </a:prstGeom>
        </p:spPr>
        <p:txBody>
          <a:bodyPr vert="horz" wrap="none" lIns="0" tIns="0" rIns="0" bIns="0" rtlCol="0" anchor="ctr" anchorCtr="0">
            <a:noAutofit/>
          </a:bodyPr>
          <a:lstStyle>
            <a:lvl1pPr algn="ctr" fontAlgn="t">
              <a:buClr>
                <a:schemeClr val="accent4"/>
              </a:buClr>
              <a:defRPr sz="800" b="0">
                <a:solidFill>
                  <a:schemeClr val="accent2"/>
                </a:solidFill>
                <a:latin typeface="Verdana"/>
              </a:defRPr>
            </a:lvl1pPr>
          </a:lstStyle>
          <a:p>
            <a:r>
              <a:rPr lang="en-GB"/>
              <a:t>Alfred Eibl</a:t>
            </a:r>
            <a:endParaRPr lang="en-GB" dirty="0"/>
          </a:p>
        </p:txBody>
      </p:sp>
    </p:spTree>
    <p:extLst>
      <p:ext uri="{BB962C8B-B14F-4D97-AF65-F5344CB8AC3E}">
        <p14:creationId xmlns:p14="http://schemas.microsoft.com/office/powerpoint/2010/main" val="1910420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ttac-StandardFolie">
    <p:spTree>
      <p:nvGrpSpPr>
        <p:cNvPr id="1" name=""/>
        <p:cNvGrpSpPr/>
        <p:nvPr/>
      </p:nvGrpSpPr>
      <p:grpSpPr>
        <a:xfrm>
          <a:off x="0" y="0"/>
          <a:ext cx="0" cy="0"/>
          <a:chOff x="0" y="0"/>
          <a:chExt cx="0" cy="0"/>
        </a:xfrm>
      </p:grpSpPr>
      <p:sp>
        <p:nvSpPr>
          <p:cNvPr id="2" name="Title 1"/>
          <p:cNvSpPr>
            <a:spLocks noGrp="1"/>
          </p:cNvSpPr>
          <p:nvPr>
            <p:ph type="title"/>
          </p:nvPr>
        </p:nvSpPr>
        <p:spPr>
          <a:xfrm>
            <a:off x="251520" y="188720"/>
            <a:ext cx="7223760" cy="720000"/>
          </a:xfrm>
          <a:prstGeom prst="rect">
            <a:avLst/>
          </a:prstGeom>
        </p:spPr>
        <p:txBody>
          <a:bodyPr/>
          <a:lstStyle/>
          <a:p>
            <a:r>
              <a:rPr lang="de-DE"/>
              <a:t>Mastertitelformat bearbeiten</a:t>
            </a:r>
            <a:endParaRPr lang="en-GB" dirty="0"/>
          </a:p>
        </p:txBody>
      </p:sp>
      <p:sp>
        <p:nvSpPr>
          <p:cNvPr id="7" name="Content Placeholder 6"/>
          <p:cNvSpPr>
            <a:spLocks noGrp="1"/>
          </p:cNvSpPr>
          <p:nvPr>
            <p:ph sz="quarter" idx="13"/>
          </p:nvPr>
        </p:nvSpPr>
        <p:spPr>
          <a:xfrm>
            <a:off x="250824" y="1268413"/>
            <a:ext cx="8641655" cy="5113337"/>
          </a:xfrm>
          <a:prstGeom prst="rect">
            <a:avLst/>
          </a:prstGeom>
        </p:spPr>
        <p:txBody>
          <a:bodyPr/>
          <a:lstStyle>
            <a:lvl1pPr marL="360363" indent="-360363">
              <a:spcBef>
                <a:spcPts val="1200"/>
              </a:spcBef>
              <a:spcAft>
                <a:spcPts val="0"/>
              </a:spcAft>
              <a:defRPr sz="2200"/>
            </a:lvl1pPr>
            <a:lvl2pPr marL="630000" indent="-270000">
              <a:spcBef>
                <a:spcPts val="900"/>
              </a:spcBef>
              <a:spcAft>
                <a:spcPts val="0"/>
              </a:spcAft>
              <a:defRPr/>
            </a:lvl2pPr>
            <a:lvl3pPr marL="900000" indent="-270000">
              <a:spcBef>
                <a:spcPts val="600"/>
              </a:spcBef>
              <a:spcAft>
                <a:spcPts val="0"/>
              </a:spcAft>
              <a:defRPr/>
            </a:lvl3pPr>
            <a:lvl4pPr indent="-180000">
              <a:spcBef>
                <a:spcPts val="600"/>
              </a:spcBef>
              <a:spcAft>
                <a:spcPts val="0"/>
              </a:spcAft>
              <a:defRPr/>
            </a:lvl4pPr>
            <a:lvl5pPr marL="1260000" indent="-180000">
              <a:spcBef>
                <a:spcPts val="300"/>
              </a:spcBef>
              <a:spcAft>
                <a:spcPts val="0"/>
              </a:spcAft>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4" name="Foliennummernplatzhalter 1">
            <a:extLst>
              <a:ext uri="{FF2B5EF4-FFF2-40B4-BE49-F238E27FC236}">
                <a16:creationId xmlns:a16="http://schemas.microsoft.com/office/drawing/2014/main" id="{9C8A2E39-F906-498B-B7D9-42CB8616CD6A}"/>
              </a:ext>
            </a:extLst>
          </p:cNvPr>
          <p:cNvSpPr>
            <a:spLocks noGrp="1"/>
          </p:cNvSpPr>
          <p:nvPr>
            <p:ph type="sldNum" sz="quarter" idx="14"/>
          </p:nvPr>
        </p:nvSpPr>
        <p:spPr>
          <a:xfrm>
            <a:off x="8532813" y="6559550"/>
            <a:ext cx="287337" cy="306388"/>
          </a:xfrm>
        </p:spPr>
        <p:txBody>
          <a:bodyPr/>
          <a:lstStyle>
            <a:lvl1pPr algn="r" fontAlgn="t">
              <a:buClr>
                <a:schemeClr val="accent4"/>
              </a:buClr>
              <a:defRPr sz="1600" b="0">
                <a:solidFill>
                  <a:schemeClr val="bg1"/>
                </a:solidFill>
                <a:latin typeface="Verdana"/>
              </a:defRPr>
            </a:lvl1pPr>
          </a:lstStyle>
          <a:p>
            <a:pPr>
              <a:defRPr/>
            </a:pPr>
            <a:r>
              <a:rPr lang="en-GB"/>
              <a:t> </a:t>
            </a:r>
            <a:fld id="{E57986DC-0440-4DE9-BF80-CBEC8F03B096}" type="slidenum">
              <a:rPr lang="en-GB" smtClean="0"/>
              <a:pPr>
                <a:defRPr/>
              </a:pPr>
              <a:t>‹Nr.›</a:t>
            </a:fld>
            <a:endParaRPr lang="en-GB"/>
          </a:p>
        </p:txBody>
      </p:sp>
      <p:sp>
        <p:nvSpPr>
          <p:cNvPr id="5" name="Datumsplatzhalter 2">
            <a:extLst>
              <a:ext uri="{FF2B5EF4-FFF2-40B4-BE49-F238E27FC236}">
                <a16:creationId xmlns:a16="http://schemas.microsoft.com/office/drawing/2014/main" id="{2F6276A2-6B85-4BEA-8891-39A22E4412EE}"/>
              </a:ext>
            </a:extLst>
          </p:cNvPr>
          <p:cNvSpPr>
            <a:spLocks noGrp="1"/>
          </p:cNvSpPr>
          <p:nvPr>
            <p:ph type="dt" sz="half" idx="15"/>
          </p:nvPr>
        </p:nvSpPr>
        <p:spPr/>
        <p:txBody>
          <a:bodyPr/>
          <a:lstStyle>
            <a:lvl1pPr algn="l" fontAlgn="t">
              <a:buClr>
                <a:schemeClr val="accent4"/>
              </a:buClr>
              <a:defRPr sz="800" b="0">
                <a:solidFill>
                  <a:schemeClr val="accent2"/>
                </a:solidFill>
                <a:latin typeface="Verdana"/>
              </a:defRPr>
            </a:lvl1pPr>
          </a:lstStyle>
          <a:p>
            <a:pPr>
              <a:defRPr/>
            </a:pPr>
            <a:r>
              <a:rPr lang="de-DE"/>
              <a:t>10.02.2023</a:t>
            </a:r>
            <a:endParaRPr lang="en-GB" dirty="0"/>
          </a:p>
        </p:txBody>
      </p:sp>
      <p:sp>
        <p:nvSpPr>
          <p:cNvPr id="6" name="Fußzeilenplatzhalter 3">
            <a:extLst>
              <a:ext uri="{FF2B5EF4-FFF2-40B4-BE49-F238E27FC236}">
                <a16:creationId xmlns:a16="http://schemas.microsoft.com/office/drawing/2014/main" id="{06A21746-1A4F-4130-93BD-A3D79A4180D9}"/>
              </a:ext>
            </a:extLst>
          </p:cNvPr>
          <p:cNvSpPr>
            <a:spLocks noGrp="1"/>
          </p:cNvSpPr>
          <p:nvPr>
            <p:ph type="ftr" sz="quarter" idx="16"/>
          </p:nvPr>
        </p:nvSpPr>
        <p:spPr/>
        <p:txBody>
          <a:bodyPr/>
          <a:lstStyle>
            <a:lvl1pPr algn="ctr" fontAlgn="t">
              <a:buClr>
                <a:schemeClr val="accent4"/>
              </a:buClr>
              <a:defRPr sz="800" b="0">
                <a:solidFill>
                  <a:schemeClr val="accent2"/>
                </a:solidFill>
                <a:latin typeface="Verdana"/>
              </a:defRPr>
            </a:lvl1pPr>
          </a:lstStyle>
          <a:p>
            <a:pPr>
              <a:defRPr/>
            </a:pPr>
            <a:r>
              <a:rPr lang="en-GB"/>
              <a:t>Alfred Eibl</a:t>
            </a:r>
          </a:p>
        </p:txBody>
      </p:sp>
    </p:spTree>
    <p:extLst>
      <p:ext uri="{BB962C8B-B14F-4D97-AF65-F5344CB8AC3E}">
        <p14:creationId xmlns:p14="http://schemas.microsoft.com/office/powerpoint/2010/main" val="560832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ttac_2Blöcke">
    <p:spTree>
      <p:nvGrpSpPr>
        <p:cNvPr id="1" name=""/>
        <p:cNvGrpSpPr/>
        <p:nvPr/>
      </p:nvGrpSpPr>
      <p:grpSpPr>
        <a:xfrm>
          <a:off x="0" y="0"/>
          <a:ext cx="0" cy="0"/>
          <a:chOff x="0" y="0"/>
          <a:chExt cx="0" cy="0"/>
        </a:xfrm>
      </p:grpSpPr>
      <p:sp>
        <p:nvSpPr>
          <p:cNvPr id="2" name="Title 1"/>
          <p:cNvSpPr>
            <a:spLocks noGrp="1"/>
          </p:cNvSpPr>
          <p:nvPr>
            <p:ph type="title"/>
          </p:nvPr>
        </p:nvSpPr>
        <p:spPr>
          <a:xfrm>
            <a:off x="251520" y="188720"/>
            <a:ext cx="7223760" cy="720000"/>
          </a:xfrm>
          <a:prstGeom prst="rect">
            <a:avLst/>
          </a:prstGeom>
        </p:spPr>
        <p:txBody>
          <a:bodyPr/>
          <a:lstStyle/>
          <a:p>
            <a:r>
              <a:rPr lang="de-DE"/>
              <a:t>Mastertitelformat bearbeiten</a:t>
            </a:r>
            <a:endParaRPr lang="en-GB" dirty="0"/>
          </a:p>
        </p:txBody>
      </p:sp>
      <p:sp>
        <p:nvSpPr>
          <p:cNvPr id="7" name="Content Placeholder 6"/>
          <p:cNvSpPr>
            <a:spLocks noGrp="1"/>
          </p:cNvSpPr>
          <p:nvPr>
            <p:ph sz="quarter" idx="13"/>
          </p:nvPr>
        </p:nvSpPr>
        <p:spPr>
          <a:xfrm>
            <a:off x="250825" y="1268413"/>
            <a:ext cx="4248472" cy="5113337"/>
          </a:xfrm>
          <a:prstGeom prst="rect">
            <a:avLst/>
          </a:prstGeo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9" name="Content Placeholder 8"/>
          <p:cNvSpPr>
            <a:spLocks noGrp="1"/>
          </p:cNvSpPr>
          <p:nvPr>
            <p:ph sz="quarter" idx="14"/>
          </p:nvPr>
        </p:nvSpPr>
        <p:spPr>
          <a:xfrm>
            <a:off x="4643438" y="1268413"/>
            <a:ext cx="4249042" cy="5113337"/>
          </a:xfrm>
          <a:prstGeom prst="rect">
            <a:avLst/>
          </a:prstGeo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5" name="Foliennummernplatzhalter 1">
            <a:extLst>
              <a:ext uri="{FF2B5EF4-FFF2-40B4-BE49-F238E27FC236}">
                <a16:creationId xmlns:a16="http://schemas.microsoft.com/office/drawing/2014/main" id="{4459C6EF-3438-44CE-A19B-B8B39F8B7FA5}"/>
              </a:ext>
            </a:extLst>
          </p:cNvPr>
          <p:cNvSpPr>
            <a:spLocks noGrp="1"/>
          </p:cNvSpPr>
          <p:nvPr>
            <p:ph type="sldNum" sz="quarter" idx="15"/>
          </p:nvPr>
        </p:nvSpPr>
        <p:spPr>
          <a:xfrm>
            <a:off x="8316913" y="6551613"/>
            <a:ext cx="287337" cy="306387"/>
          </a:xfrm>
        </p:spPr>
        <p:txBody>
          <a:bodyPr/>
          <a:lstStyle>
            <a:lvl1pPr algn="r" fontAlgn="t">
              <a:buClr>
                <a:schemeClr val="accent4"/>
              </a:buClr>
              <a:defRPr sz="1600" b="0">
                <a:solidFill>
                  <a:schemeClr val="bg1"/>
                </a:solidFill>
                <a:latin typeface="Verdana"/>
              </a:defRPr>
            </a:lvl1pPr>
          </a:lstStyle>
          <a:p>
            <a:pPr>
              <a:defRPr/>
            </a:pPr>
            <a:r>
              <a:rPr lang="en-GB"/>
              <a:t> </a:t>
            </a:r>
            <a:fld id="{9DD13593-8379-4DBF-9F7C-0BC03F26C2E9}" type="slidenum">
              <a:rPr lang="en-GB" smtClean="0"/>
              <a:pPr>
                <a:defRPr/>
              </a:pPr>
              <a:t>‹Nr.›</a:t>
            </a:fld>
            <a:endParaRPr lang="en-GB"/>
          </a:p>
        </p:txBody>
      </p:sp>
      <p:sp>
        <p:nvSpPr>
          <p:cNvPr id="6" name="Datumsplatzhalter 2">
            <a:extLst>
              <a:ext uri="{FF2B5EF4-FFF2-40B4-BE49-F238E27FC236}">
                <a16:creationId xmlns:a16="http://schemas.microsoft.com/office/drawing/2014/main" id="{EB49A33E-9BC6-40C3-AE73-F0BCA7FC8894}"/>
              </a:ext>
            </a:extLst>
          </p:cNvPr>
          <p:cNvSpPr>
            <a:spLocks noGrp="1"/>
          </p:cNvSpPr>
          <p:nvPr>
            <p:ph type="dt" sz="half" idx="16"/>
          </p:nvPr>
        </p:nvSpPr>
        <p:spPr/>
        <p:txBody>
          <a:bodyPr/>
          <a:lstStyle>
            <a:lvl1pPr algn="l" fontAlgn="t">
              <a:buClr>
                <a:schemeClr val="accent4"/>
              </a:buClr>
              <a:defRPr sz="800" b="0">
                <a:solidFill>
                  <a:schemeClr val="accent2"/>
                </a:solidFill>
                <a:latin typeface="Verdana"/>
              </a:defRPr>
            </a:lvl1pPr>
          </a:lstStyle>
          <a:p>
            <a:pPr>
              <a:defRPr/>
            </a:pPr>
            <a:r>
              <a:rPr lang="de-DE"/>
              <a:t>10.02.2023</a:t>
            </a:r>
            <a:endParaRPr lang="en-GB" dirty="0"/>
          </a:p>
        </p:txBody>
      </p:sp>
      <p:sp>
        <p:nvSpPr>
          <p:cNvPr id="8" name="Fußzeilenplatzhalter 3">
            <a:extLst>
              <a:ext uri="{FF2B5EF4-FFF2-40B4-BE49-F238E27FC236}">
                <a16:creationId xmlns:a16="http://schemas.microsoft.com/office/drawing/2014/main" id="{B9D6E2DA-FD70-4BBC-8E79-52CAF265B527}"/>
              </a:ext>
            </a:extLst>
          </p:cNvPr>
          <p:cNvSpPr>
            <a:spLocks noGrp="1"/>
          </p:cNvSpPr>
          <p:nvPr>
            <p:ph type="ftr" sz="quarter" idx="17"/>
          </p:nvPr>
        </p:nvSpPr>
        <p:spPr/>
        <p:txBody>
          <a:bodyPr/>
          <a:lstStyle>
            <a:lvl1pPr algn="ctr" fontAlgn="t">
              <a:buClr>
                <a:schemeClr val="accent4"/>
              </a:buClr>
              <a:defRPr sz="800" b="0">
                <a:solidFill>
                  <a:schemeClr val="accent2"/>
                </a:solidFill>
                <a:latin typeface="Verdana"/>
              </a:defRPr>
            </a:lvl1pPr>
          </a:lstStyle>
          <a:p>
            <a:pPr>
              <a:defRPr/>
            </a:pPr>
            <a:r>
              <a:rPr lang="en-GB"/>
              <a:t>Alfred Eibl</a:t>
            </a:r>
            <a:endParaRPr lang="en-GB" dirty="0"/>
          </a:p>
        </p:txBody>
      </p:sp>
    </p:spTree>
    <p:extLst>
      <p:ext uri="{BB962C8B-B14F-4D97-AF65-F5344CB8AC3E}">
        <p14:creationId xmlns:p14="http://schemas.microsoft.com/office/powerpoint/2010/main" val="3525151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ttac_4Blöcke">
    <p:spTree>
      <p:nvGrpSpPr>
        <p:cNvPr id="1" name=""/>
        <p:cNvGrpSpPr/>
        <p:nvPr/>
      </p:nvGrpSpPr>
      <p:grpSpPr>
        <a:xfrm>
          <a:off x="0" y="0"/>
          <a:ext cx="0" cy="0"/>
          <a:chOff x="0" y="0"/>
          <a:chExt cx="0" cy="0"/>
        </a:xfrm>
      </p:grpSpPr>
      <p:sp>
        <p:nvSpPr>
          <p:cNvPr id="2" name="Title 1"/>
          <p:cNvSpPr>
            <a:spLocks noGrp="1"/>
          </p:cNvSpPr>
          <p:nvPr>
            <p:ph type="title"/>
          </p:nvPr>
        </p:nvSpPr>
        <p:spPr>
          <a:xfrm>
            <a:off x="251520" y="188720"/>
            <a:ext cx="7223760" cy="720000"/>
          </a:xfrm>
          <a:prstGeom prst="rect">
            <a:avLst/>
          </a:prstGeom>
        </p:spPr>
        <p:txBody>
          <a:bodyPr/>
          <a:lstStyle/>
          <a:p>
            <a:r>
              <a:rPr lang="de-DE"/>
              <a:t>Mastertitelformat bearbeiten</a:t>
            </a:r>
            <a:endParaRPr lang="en-GB" dirty="0"/>
          </a:p>
        </p:txBody>
      </p:sp>
      <p:sp>
        <p:nvSpPr>
          <p:cNvPr id="7" name="Content Placeholder 6"/>
          <p:cNvSpPr>
            <a:spLocks noGrp="1"/>
          </p:cNvSpPr>
          <p:nvPr>
            <p:ph sz="quarter" idx="13"/>
          </p:nvPr>
        </p:nvSpPr>
        <p:spPr>
          <a:xfrm>
            <a:off x="250825" y="1268412"/>
            <a:ext cx="4248472" cy="2316631"/>
          </a:xfrm>
          <a:prstGeom prst="rect">
            <a:avLst/>
          </a:prstGeo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9" name="Content Placeholder 8"/>
          <p:cNvSpPr>
            <a:spLocks noGrp="1"/>
          </p:cNvSpPr>
          <p:nvPr>
            <p:ph sz="quarter" idx="14"/>
          </p:nvPr>
        </p:nvSpPr>
        <p:spPr>
          <a:xfrm>
            <a:off x="4643438" y="1268413"/>
            <a:ext cx="4249042" cy="2316630"/>
          </a:xfrm>
          <a:prstGeom prst="rect">
            <a:avLst/>
          </a:prstGeo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11" name="Content Placeholder 10"/>
          <p:cNvSpPr>
            <a:spLocks noGrp="1"/>
          </p:cNvSpPr>
          <p:nvPr>
            <p:ph sz="quarter" idx="15"/>
          </p:nvPr>
        </p:nvSpPr>
        <p:spPr>
          <a:xfrm>
            <a:off x="250825" y="3860799"/>
            <a:ext cx="4248472" cy="2520951"/>
          </a:xfrm>
          <a:prstGeom prst="rect">
            <a:avLst/>
          </a:prstGeo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13" name="Content Placeholder 12"/>
          <p:cNvSpPr>
            <a:spLocks noGrp="1"/>
          </p:cNvSpPr>
          <p:nvPr>
            <p:ph sz="quarter" idx="16"/>
          </p:nvPr>
        </p:nvSpPr>
        <p:spPr>
          <a:xfrm>
            <a:off x="4643438" y="3860800"/>
            <a:ext cx="4249042" cy="2520950"/>
          </a:xfrm>
          <a:prstGeom prst="rect">
            <a:avLst/>
          </a:prstGeo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8" name="Foliennummernplatzhalter 1">
            <a:extLst>
              <a:ext uri="{FF2B5EF4-FFF2-40B4-BE49-F238E27FC236}">
                <a16:creationId xmlns:a16="http://schemas.microsoft.com/office/drawing/2014/main" id="{91A93515-B907-4F59-884E-54879276B8BA}"/>
              </a:ext>
            </a:extLst>
          </p:cNvPr>
          <p:cNvSpPr>
            <a:spLocks noGrp="1"/>
          </p:cNvSpPr>
          <p:nvPr>
            <p:ph type="sldNum" sz="quarter" idx="17"/>
          </p:nvPr>
        </p:nvSpPr>
        <p:spPr>
          <a:xfrm>
            <a:off x="8316913" y="6551613"/>
            <a:ext cx="287337" cy="306387"/>
          </a:xfrm>
        </p:spPr>
        <p:txBody>
          <a:bodyPr/>
          <a:lstStyle>
            <a:lvl1pPr algn="r" fontAlgn="t">
              <a:buClr>
                <a:schemeClr val="accent4"/>
              </a:buClr>
              <a:defRPr sz="1600" b="0">
                <a:solidFill>
                  <a:schemeClr val="bg1"/>
                </a:solidFill>
                <a:latin typeface="Verdana"/>
              </a:defRPr>
            </a:lvl1pPr>
          </a:lstStyle>
          <a:p>
            <a:pPr>
              <a:defRPr/>
            </a:pPr>
            <a:r>
              <a:rPr lang="en-GB"/>
              <a:t> </a:t>
            </a:r>
            <a:fld id="{2FA15EC8-3117-40D2-89FF-A067A5CFD363}" type="slidenum">
              <a:rPr lang="en-GB" smtClean="0"/>
              <a:pPr>
                <a:defRPr/>
              </a:pPr>
              <a:t>‹Nr.›</a:t>
            </a:fld>
            <a:endParaRPr lang="en-GB"/>
          </a:p>
        </p:txBody>
      </p:sp>
      <p:sp>
        <p:nvSpPr>
          <p:cNvPr id="10" name="Datumsplatzhalter 2">
            <a:extLst>
              <a:ext uri="{FF2B5EF4-FFF2-40B4-BE49-F238E27FC236}">
                <a16:creationId xmlns:a16="http://schemas.microsoft.com/office/drawing/2014/main" id="{41CCC784-FA9E-46D2-A502-964EE1CE5DF3}"/>
              </a:ext>
            </a:extLst>
          </p:cNvPr>
          <p:cNvSpPr>
            <a:spLocks noGrp="1"/>
          </p:cNvSpPr>
          <p:nvPr>
            <p:ph type="dt" sz="half" idx="18"/>
          </p:nvPr>
        </p:nvSpPr>
        <p:spPr/>
        <p:txBody>
          <a:bodyPr/>
          <a:lstStyle>
            <a:lvl1pPr algn="l" fontAlgn="t">
              <a:buClr>
                <a:schemeClr val="accent4"/>
              </a:buClr>
              <a:defRPr sz="800" b="0">
                <a:solidFill>
                  <a:schemeClr val="accent2"/>
                </a:solidFill>
                <a:latin typeface="Verdana"/>
              </a:defRPr>
            </a:lvl1pPr>
          </a:lstStyle>
          <a:p>
            <a:pPr>
              <a:defRPr/>
            </a:pPr>
            <a:r>
              <a:rPr lang="de-DE"/>
              <a:t>10.02.2023</a:t>
            </a:r>
            <a:endParaRPr lang="en-GB" dirty="0"/>
          </a:p>
        </p:txBody>
      </p:sp>
      <p:sp>
        <p:nvSpPr>
          <p:cNvPr id="12" name="Fußzeilenplatzhalter 3">
            <a:extLst>
              <a:ext uri="{FF2B5EF4-FFF2-40B4-BE49-F238E27FC236}">
                <a16:creationId xmlns:a16="http://schemas.microsoft.com/office/drawing/2014/main" id="{B7060C15-BD52-49DB-B841-F5A333BEDF7D}"/>
              </a:ext>
            </a:extLst>
          </p:cNvPr>
          <p:cNvSpPr>
            <a:spLocks noGrp="1"/>
          </p:cNvSpPr>
          <p:nvPr>
            <p:ph type="ftr" sz="quarter" idx="19"/>
          </p:nvPr>
        </p:nvSpPr>
        <p:spPr/>
        <p:txBody>
          <a:bodyPr/>
          <a:lstStyle>
            <a:lvl1pPr algn="ctr" fontAlgn="t">
              <a:buClr>
                <a:schemeClr val="accent4"/>
              </a:buClr>
              <a:defRPr sz="800" b="0">
                <a:solidFill>
                  <a:schemeClr val="accent2"/>
                </a:solidFill>
                <a:latin typeface="Verdana"/>
              </a:defRPr>
            </a:lvl1pPr>
          </a:lstStyle>
          <a:p>
            <a:pPr>
              <a:defRPr/>
            </a:pPr>
            <a:r>
              <a:rPr lang="en-GB"/>
              <a:t>Alfred Eibl</a:t>
            </a:r>
            <a:endParaRPr lang="en-GB" dirty="0"/>
          </a:p>
        </p:txBody>
      </p:sp>
    </p:spTree>
    <p:extLst>
      <p:ext uri="{BB962C8B-B14F-4D97-AF65-F5344CB8AC3E}">
        <p14:creationId xmlns:p14="http://schemas.microsoft.com/office/powerpoint/2010/main" val="1325935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ttac_1Block&amp;2Blöcke">
    <p:spTree>
      <p:nvGrpSpPr>
        <p:cNvPr id="1" name=""/>
        <p:cNvGrpSpPr/>
        <p:nvPr/>
      </p:nvGrpSpPr>
      <p:grpSpPr>
        <a:xfrm>
          <a:off x="0" y="0"/>
          <a:ext cx="0" cy="0"/>
          <a:chOff x="0" y="0"/>
          <a:chExt cx="0" cy="0"/>
        </a:xfrm>
      </p:grpSpPr>
      <p:sp>
        <p:nvSpPr>
          <p:cNvPr id="2" name="Title 1"/>
          <p:cNvSpPr>
            <a:spLocks noGrp="1"/>
          </p:cNvSpPr>
          <p:nvPr>
            <p:ph type="title"/>
          </p:nvPr>
        </p:nvSpPr>
        <p:spPr>
          <a:xfrm>
            <a:off x="251520" y="188720"/>
            <a:ext cx="7223760" cy="720000"/>
          </a:xfrm>
          <a:prstGeom prst="rect">
            <a:avLst/>
          </a:prstGeom>
        </p:spPr>
        <p:txBody>
          <a:bodyPr/>
          <a:lstStyle/>
          <a:p>
            <a:r>
              <a:rPr lang="de-DE"/>
              <a:t>Mastertitelformat bearbeiten</a:t>
            </a:r>
            <a:endParaRPr lang="en-GB" dirty="0"/>
          </a:p>
        </p:txBody>
      </p:sp>
      <p:sp>
        <p:nvSpPr>
          <p:cNvPr id="7" name="Content Placeholder 6"/>
          <p:cNvSpPr>
            <a:spLocks noGrp="1"/>
          </p:cNvSpPr>
          <p:nvPr>
            <p:ph sz="quarter" idx="13"/>
          </p:nvPr>
        </p:nvSpPr>
        <p:spPr>
          <a:xfrm>
            <a:off x="250824" y="1268412"/>
            <a:ext cx="8641655" cy="2316631"/>
          </a:xfrm>
          <a:prstGeom prst="rect">
            <a:avLst/>
          </a:prstGeo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9" name="Content Placeholder 8"/>
          <p:cNvSpPr>
            <a:spLocks noGrp="1"/>
          </p:cNvSpPr>
          <p:nvPr>
            <p:ph sz="quarter" idx="14"/>
          </p:nvPr>
        </p:nvSpPr>
        <p:spPr>
          <a:xfrm>
            <a:off x="250825" y="3860799"/>
            <a:ext cx="4248472" cy="2520951"/>
          </a:xfrm>
          <a:prstGeom prst="rect">
            <a:avLst/>
          </a:prstGeo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11" name="Content Placeholder 10"/>
          <p:cNvSpPr>
            <a:spLocks noGrp="1"/>
          </p:cNvSpPr>
          <p:nvPr>
            <p:ph sz="quarter" idx="15"/>
          </p:nvPr>
        </p:nvSpPr>
        <p:spPr>
          <a:xfrm>
            <a:off x="4643437" y="3860800"/>
            <a:ext cx="4249041" cy="2520950"/>
          </a:xfrm>
          <a:prstGeom prst="rect">
            <a:avLst/>
          </a:prstGeo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Foliennummernplatzhalter 1">
            <a:extLst>
              <a:ext uri="{FF2B5EF4-FFF2-40B4-BE49-F238E27FC236}">
                <a16:creationId xmlns:a16="http://schemas.microsoft.com/office/drawing/2014/main" id="{F637DAD0-FF72-4851-A792-900325280FC2}"/>
              </a:ext>
            </a:extLst>
          </p:cNvPr>
          <p:cNvSpPr>
            <a:spLocks noGrp="1"/>
          </p:cNvSpPr>
          <p:nvPr>
            <p:ph type="sldNum" sz="quarter" idx="16"/>
          </p:nvPr>
        </p:nvSpPr>
        <p:spPr>
          <a:xfrm>
            <a:off x="8316913" y="6551613"/>
            <a:ext cx="287337" cy="306387"/>
          </a:xfrm>
        </p:spPr>
        <p:txBody>
          <a:bodyPr/>
          <a:lstStyle>
            <a:lvl1pPr algn="r" fontAlgn="t">
              <a:buClr>
                <a:schemeClr val="accent4"/>
              </a:buClr>
              <a:defRPr sz="1600" b="0">
                <a:solidFill>
                  <a:schemeClr val="bg1"/>
                </a:solidFill>
                <a:latin typeface="Verdana"/>
              </a:defRPr>
            </a:lvl1pPr>
          </a:lstStyle>
          <a:p>
            <a:pPr>
              <a:defRPr/>
            </a:pPr>
            <a:r>
              <a:rPr lang="en-GB"/>
              <a:t> </a:t>
            </a:r>
            <a:fld id="{C214616E-0195-4D1C-B795-02C9CC9E318C}" type="slidenum">
              <a:rPr lang="en-GB" smtClean="0"/>
              <a:pPr>
                <a:defRPr/>
              </a:pPr>
              <a:t>‹Nr.›</a:t>
            </a:fld>
            <a:endParaRPr lang="en-GB"/>
          </a:p>
        </p:txBody>
      </p:sp>
      <p:sp>
        <p:nvSpPr>
          <p:cNvPr id="8" name="Datumsplatzhalter 2">
            <a:extLst>
              <a:ext uri="{FF2B5EF4-FFF2-40B4-BE49-F238E27FC236}">
                <a16:creationId xmlns:a16="http://schemas.microsoft.com/office/drawing/2014/main" id="{EA40584C-2948-4C16-A784-7857EB9635CB}"/>
              </a:ext>
            </a:extLst>
          </p:cNvPr>
          <p:cNvSpPr>
            <a:spLocks noGrp="1"/>
          </p:cNvSpPr>
          <p:nvPr>
            <p:ph type="dt" sz="half" idx="17"/>
          </p:nvPr>
        </p:nvSpPr>
        <p:spPr/>
        <p:txBody>
          <a:bodyPr/>
          <a:lstStyle>
            <a:lvl1pPr algn="l" fontAlgn="t">
              <a:buClr>
                <a:schemeClr val="accent4"/>
              </a:buClr>
              <a:defRPr sz="800" b="0">
                <a:solidFill>
                  <a:schemeClr val="accent2"/>
                </a:solidFill>
                <a:latin typeface="Verdana"/>
              </a:defRPr>
            </a:lvl1pPr>
          </a:lstStyle>
          <a:p>
            <a:pPr>
              <a:defRPr/>
            </a:pPr>
            <a:r>
              <a:rPr lang="de-DE"/>
              <a:t>10.02.2023</a:t>
            </a:r>
            <a:endParaRPr lang="en-GB" dirty="0"/>
          </a:p>
        </p:txBody>
      </p:sp>
      <p:sp>
        <p:nvSpPr>
          <p:cNvPr id="10" name="Fußzeilenplatzhalter 3">
            <a:extLst>
              <a:ext uri="{FF2B5EF4-FFF2-40B4-BE49-F238E27FC236}">
                <a16:creationId xmlns:a16="http://schemas.microsoft.com/office/drawing/2014/main" id="{0176A130-ADD6-45AB-B265-DC0150708CC1}"/>
              </a:ext>
            </a:extLst>
          </p:cNvPr>
          <p:cNvSpPr>
            <a:spLocks noGrp="1"/>
          </p:cNvSpPr>
          <p:nvPr>
            <p:ph type="ftr" sz="quarter" idx="18"/>
          </p:nvPr>
        </p:nvSpPr>
        <p:spPr/>
        <p:txBody>
          <a:bodyPr/>
          <a:lstStyle>
            <a:lvl1pPr algn="ctr" fontAlgn="t">
              <a:buClr>
                <a:schemeClr val="accent4"/>
              </a:buClr>
              <a:defRPr sz="800" b="0">
                <a:solidFill>
                  <a:schemeClr val="accent2"/>
                </a:solidFill>
                <a:latin typeface="Verdana"/>
              </a:defRPr>
            </a:lvl1pPr>
          </a:lstStyle>
          <a:p>
            <a:pPr>
              <a:defRPr/>
            </a:pPr>
            <a:r>
              <a:rPr lang="en-GB"/>
              <a:t>Alfred Eibl</a:t>
            </a:r>
            <a:endParaRPr lang="en-GB" dirty="0"/>
          </a:p>
        </p:txBody>
      </p:sp>
    </p:spTree>
    <p:extLst>
      <p:ext uri="{BB962C8B-B14F-4D97-AF65-F5344CB8AC3E}">
        <p14:creationId xmlns:p14="http://schemas.microsoft.com/office/powerpoint/2010/main" val="475798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ttac_1Block&amp;2Blöcke&amp;1Block">
    <p:spTree>
      <p:nvGrpSpPr>
        <p:cNvPr id="1" name=""/>
        <p:cNvGrpSpPr/>
        <p:nvPr/>
      </p:nvGrpSpPr>
      <p:grpSpPr>
        <a:xfrm>
          <a:off x="0" y="0"/>
          <a:ext cx="0" cy="0"/>
          <a:chOff x="0" y="0"/>
          <a:chExt cx="0" cy="0"/>
        </a:xfrm>
      </p:grpSpPr>
      <p:sp>
        <p:nvSpPr>
          <p:cNvPr id="2" name="Title 1"/>
          <p:cNvSpPr>
            <a:spLocks noGrp="1"/>
          </p:cNvSpPr>
          <p:nvPr>
            <p:ph type="title"/>
          </p:nvPr>
        </p:nvSpPr>
        <p:spPr>
          <a:xfrm>
            <a:off x="251520" y="188720"/>
            <a:ext cx="7223760" cy="720000"/>
          </a:xfrm>
          <a:prstGeom prst="rect">
            <a:avLst/>
          </a:prstGeom>
        </p:spPr>
        <p:txBody>
          <a:bodyPr/>
          <a:lstStyle/>
          <a:p>
            <a:r>
              <a:rPr lang="de-DE"/>
              <a:t>Mastertitelformat bearbeiten</a:t>
            </a:r>
            <a:endParaRPr lang="en-GB" dirty="0"/>
          </a:p>
        </p:txBody>
      </p:sp>
      <p:sp>
        <p:nvSpPr>
          <p:cNvPr id="7" name="Content Placeholder 6"/>
          <p:cNvSpPr>
            <a:spLocks noGrp="1"/>
          </p:cNvSpPr>
          <p:nvPr>
            <p:ph sz="quarter" idx="13"/>
          </p:nvPr>
        </p:nvSpPr>
        <p:spPr>
          <a:xfrm>
            <a:off x="250825" y="1268414"/>
            <a:ext cx="8640960" cy="1232666"/>
          </a:xfrm>
          <a:prstGeom prst="rect">
            <a:avLst/>
          </a:prstGeom>
        </p:spPr>
        <p:txBody>
          <a:bodyPr/>
          <a:lstStyle/>
          <a:p>
            <a:pPr lvl="0"/>
            <a:r>
              <a:rPr lang="de-DE" noProof="0"/>
              <a:t>Mastertextformat bearbeiten</a:t>
            </a:r>
          </a:p>
          <a:p>
            <a:pPr lvl="1"/>
            <a:r>
              <a:rPr lang="de-DE" noProof="0"/>
              <a:t>Zweite Ebene</a:t>
            </a:r>
          </a:p>
          <a:p>
            <a:pPr lvl="2"/>
            <a:r>
              <a:rPr lang="de-DE" noProof="0"/>
              <a:t>Dritte Ebene</a:t>
            </a:r>
          </a:p>
        </p:txBody>
      </p:sp>
      <p:sp>
        <p:nvSpPr>
          <p:cNvPr id="9" name="Content Placeholder 8"/>
          <p:cNvSpPr>
            <a:spLocks noGrp="1"/>
          </p:cNvSpPr>
          <p:nvPr>
            <p:ph sz="quarter" idx="14"/>
          </p:nvPr>
        </p:nvSpPr>
        <p:spPr>
          <a:xfrm>
            <a:off x="250825" y="2780930"/>
            <a:ext cx="4248472" cy="1945820"/>
          </a:xfrm>
          <a:prstGeom prst="rect">
            <a:avLst/>
          </a:prstGeo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11" name="Content Placeholder 10"/>
          <p:cNvSpPr>
            <a:spLocks noGrp="1"/>
          </p:cNvSpPr>
          <p:nvPr>
            <p:ph sz="quarter" idx="15"/>
          </p:nvPr>
        </p:nvSpPr>
        <p:spPr>
          <a:xfrm>
            <a:off x="4643438" y="2780930"/>
            <a:ext cx="4248472" cy="1945820"/>
          </a:xfrm>
          <a:prstGeom prst="rect">
            <a:avLst/>
          </a:prstGeo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13" name="Content Placeholder 12"/>
          <p:cNvSpPr>
            <a:spLocks noGrp="1"/>
          </p:cNvSpPr>
          <p:nvPr>
            <p:ph sz="quarter" idx="16"/>
          </p:nvPr>
        </p:nvSpPr>
        <p:spPr>
          <a:xfrm>
            <a:off x="250825" y="5085185"/>
            <a:ext cx="8640960" cy="1296566"/>
          </a:xfrm>
          <a:prstGeom prst="rect">
            <a:avLst/>
          </a:prstGeom>
        </p:spPr>
        <p:txBody>
          <a:bodyPr/>
          <a:lstStyle/>
          <a:p>
            <a:pPr lvl="0"/>
            <a:r>
              <a:rPr lang="de-DE" noProof="0"/>
              <a:t>Mastertextformat bearbeiten</a:t>
            </a:r>
          </a:p>
          <a:p>
            <a:pPr lvl="1"/>
            <a:r>
              <a:rPr lang="de-DE" noProof="0"/>
              <a:t>Zweite Ebene</a:t>
            </a:r>
          </a:p>
          <a:p>
            <a:pPr lvl="2"/>
            <a:r>
              <a:rPr lang="de-DE" noProof="0"/>
              <a:t>Dritte Ebene</a:t>
            </a:r>
          </a:p>
        </p:txBody>
      </p:sp>
      <p:sp>
        <p:nvSpPr>
          <p:cNvPr id="8" name="Foliennummernplatzhalter 1">
            <a:extLst>
              <a:ext uri="{FF2B5EF4-FFF2-40B4-BE49-F238E27FC236}">
                <a16:creationId xmlns:a16="http://schemas.microsoft.com/office/drawing/2014/main" id="{03F95D9C-9141-4EC2-AE23-12E1BC374EAA}"/>
              </a:ext>
            </a:extLst>
          </p:cNvPr>
          <p:cNvSpPr>
            <a:spLocks noGrp="1"/>
          </p:cNvSpPr>
          <p:nvPr>
            <p:ph type="sldNum" sz="quarter" idx="17"/>
          </p:nvPr>
        </p:nvSpPr>
        <p:spPr>
          <a:xfrm>
            <a:off x="8316913" y="6551613"/>
            <a:ext cx="287337" cy="306387"/>
          </a:xfrm>
        </p:spPr>
        <p:txBody>
          <a:bodyPr/>
          <a:lstStyle>
            <a:lvl1pPr algn="r" fontAlgn="t">
              <a:buClr>
                <a:schemeClr val="accent4"/>
              </a:buClr>
              <a:defRPr sz="1600" b="0">
                <a:solidFill>
                  <a:schemeClr val="bg1"/>
                </a:solidFill>
                <a:latin typeface="Verdana"/>
              </a:defRPr>
            </a:lvl1pPr>
          </a:lstStyle>
          <a:p>
            <a:pPr>
              <a:defRPr/>
            </a:pPr>
            <a:r>
              <a:rPr lang="en-GB"/>
              <a:t> </a:t>
            </a:r>
            <a:fld id="{E5422F37-09E1-439E-9966-8BE9404753B9}" type="slidenum">
              <a:rPr lang="en-GB" smtClean="0"/>
              <a:pPr>
                <a:defRPr/>
              </a:pPr>
              <a:t>‹Nr.›</a:t>
            </a:fld>
            <a:endParaRPr lang="en-GB"/>
          </a:p>
        </p:txBody>
      </p:sp>
      <p:sp>
        <p:nvSpPr>
          <p:cNvPr id="10" name="Datumsplatzhalter 2">
            <a:extLst>
              <a:ext uri="{FF2B5EF4-FFF2-40B4-BE49-F238E27FC236}">
                <a16:creationId xmlns:a16="http://schemas.microsoft.com/office/drawing/2014/main" id="{F37DF751-031B-42EB-88BD-3A8ACC966667}"/>
              </a:ext>
            </a:extLst>
          </p:cNvPr>
          <p:cNvSpPr>
            <a:spLocks noGrp="1"/>
          </p:cNvSpPr>
          <p:nvPr>
            <p:ph type="dt" sz="half" idx="18"/>
          </p:nvPr>
        </p:nvSpPr>
        <p:spPr/>
        <p:txBody>
          <a:bodyPr/>
          <a:lstStyle>
            <a:lvl1pPr algn="l" fontAlgn="t">
              <a:buClr>
                <a:schemeClr val="accent4"/>
              </a:buClr>
              <a:defRPr sz="800" b="0">
                <a:solidFill>
                  <a:schemeClr val="accent2"/>
                </a:solidFill>
                <a:latin typeface="Verdana"/>
              </a:defRPr>
            </a:lvl1pPr>
          </a:lstStyle>
          <a:p>
            <a:pPr>
              <a:defRPr/>
            </a:pPr>
            <a:r>
              <a:rPr lang="de-DE"/>
              <a:t>10.02.2023</a:t>
            </a:r>
            <a:endParaRPr lang="en-GB" dirty="0"/>
          </a:p>
        </p:txBody>
      </p:sp>
      <p:sp>
        <p:nvSpPr>
          <p:cNvPr id="12" name="Fußzeilenplatzhalter 3">
            <a:extLst>
              <a:ext uri="{FF2B5EF4-FFF2-40B4-BE49-F238E27FC236}">
                <a16:creationId xmlns:a16="http://schemas.microsoft.com/office/drawing/2014/main" id="{CB2A7BDE-1EEC-4F22-88EE-A6AC0E9EEA16}"/>
              </a:ext>
            </a:extLst>
          </p:cNvPr>
          <p:cNvSpPr>
            <a:spLocks noGrp="1"/>
          </p:cNvSpPr>
          <p:nvPr>
            <p:ph type="ftr" sz="quarter" idx="19"/>
          </p:nvPr>
        </p:nvSpPr>
        <p:spPr/>
        <p:txBody>
          <a:bodyPr/>
          <a:lstStyle>
            <a:lvl1pPr algn="ctr" fontAlgn="t">
              <a:buClr>
                <a:schemeClr val="accent4"/>
              </a:buClr>
              <a:defRPr sz="800" b="0">
                <a:solidFill>
                  <a:schemeClr val="accent2"/>
                </a:solidFill>
                <a:latin typeface="Verdana"/>
              </a:defRPr>
            </a:lvl1pPr>
          </a:lstStyle>
          <a:p>
            <a:pPr>
              <a:defRPr/>
            </a:pPr>
            <a:r>
              <a:rPr lang="en-GB"/>
              <a:t>Alfred Eibl</a:t>
            </a:r>
            <a:endParaRPr lang="en-GB" dirty="0"/>
          </a:p>
        </p:txBody>
      </p:sp>
    </p:spTree>
    <p:extLst>
      <p:ext uri="{BB962C8B-B14F-4D97-AF65-F5344CB8AC3E}">
        <p14:creationId xmlns:p14="http://schemas.microsoft.com/office/powerpoint/2010/main" val="1739067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ttac-3Blöcke">
    <p:spTree>
      <p:nvGrpSpPr>
        <p:cNvPr id="1" name=""/>
        <p:cNvGrpSpPr/>
        <p:nvPr/>
      </p:nvGrpSpPr>
      <p:grpSpPr>
        <a:xfrm>
          <a:off x="0" y="0"/>
          <a:ext cx="0" cy="0"/>
          <a:chOff x="0" y="0"/>
          <a:chExt cx="0" cy="0"/>
        </a:xfrm>
      </p:grpSpPr>
      <p:sp>
        <p:nvSpPr>
          <p:cNvPr id="2" name="Title 1"/>
          <p:cNvSpPr>
            <a:spLocks noGrp="1"/>
          </p:cNvSpPr>
          <p:nvPr>
            <p:ph type="title"/>
          </p:nvPr>
        </p:nvSpPr>
        <p:spPr>
          <a:xfrm>
            <a:off x="251520" y="188720"/>
            <a:ext cx="7223760" cy="720000"/>
          </a:xfrm>
          <a:prstGeom prst="rect">
            <a:avLst/>
          </a:prstGeom>
        </p:spPr>
        <p:txBody>
          <a:bodyPr/>
          <a:lstStyle/>
          <a:p>
            <a:r>
              <a:rPr lang="de-DE"/>
              <a:t>Mastertitelformat bearbeiten</a:t>
            </a:r>
            <a:endParaRPr lang="en-GB" dirty="0"/>
          </a:p>
        </p:txBody>
      </p:sp>
      <p:sp>
        <p:nvSpPr>
          <p:cNvPr id="7" name="Content Placeholder 6"/>
          <p:cNvSpPr>
            <a:spLocks noGrp="1"/>
          </p:cNvSpPr>
          <p:nvPr>
            <p:ph sz="quarter" idx="13"/>
          </p:nvPr>
        </p:nvSpPr>
        <p:spPr>
          <a:xfrm>
            <a:off x="250826" y="1268413"/>
            <a:ext cx="2808288" cy="5113337"/>
          </a:xfrm>
          <a:prstGeom prst="rect">
            <a:avLst/>
          </a:prstGeo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9" name="Content Placeholder 8"/>
          <p:cNvSpPr>
            <a:spLocks noGrp="1"/>
          </p:cNvSpPr>
          <p:nvPr>
            <p:ph sz="quarter" idx="14"/>
          </p:nvPr>
        </p:nvSpPr>
        <p:spPr>
          <a:xfrm>
            <a:off x="3203576" y="1268413"/>
            <a:ext cx="2736850" cy="5113337"/>
          </a:xfrm>
          <a:prstGeom prst="rect">
            <a:avLst/>
          </a:prstGeo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11" name="Content Placeholder 10"/>
          <p:cNvSpPr>
            <a:spLocks noGrp="1"/>
          </p:cNvSpPr>
          <p:nvPr>
            <p:ph sz="quarter" idx="15"/>
          </p:nvPr>
        </p:nvSpPr>
        <p:spPr>
          <a:xfrm>
            <a:off x="6084888" y="1268413"/>
            <a:ext cx="2808312" cy="5113337"/>
          </a:xfrm>
          <a:prstGeom prst="rect">
            <a:avLst/>
          </a:prstGeo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Foliennummernplatzhalter 1">
            <a:extLst>
              <a:ext uri="{FF2B5EF4-FFF2-40B4-BE49-F238E27FC236}">
                <a16:creationId xmlns:a16="http://schemas.microsoft.com/office/drawing/2014/main" id="{07B975BD-9C70-4D19-822C-A850E3C22146}"/>
              </a:ext>
            </a:extLst>
          </p:cNvPr>
          <p:cNvSpPr>
            <a:spLocks noGrp="1"/>
          </p:cNvSpPr>
          <p:nvPr>
            <p:ph type="sldNum" sz="quarter" idx="16"/>
          </p:nvPr>
        </p:nvSpPr>
        <p:spPr>
          <a:xfrm>
            <a:off x="8316913" y="6551613"/>
            <a:ext cx="287337" cy="306387"/>
          </a:xfrm>
        </p:spPr>
        <p:txBody>
          <a:bodyPr/>
          <a:lstStyle>
            <a:lvl1pPr algn="r" fontAlgn="t">
              <a:buClr>
                <a:schemeClr val="accent4"/>
              </a:buClr>
              <a:defRPr sz="1600" b="0">
                <a:solidFill>
                  <a:schemeClr val="bg1"/>
                </a:solidFill>
                <a:latin typeface="Verdana"/>
              </a:defRPr>
            </a:lvl1pPr>
          </a:lstStyle>
          <a:p>
            <a:pPr>
              <a:defRPr/>
            </a:pPr>
            <a:r>
              <a:rPr lang="en-GB"/>
              <a:t> </a:t>
            </a:r>
            <a:fld id="{EA4A6D75-94D7-44B4-8862-A8A17BD45EE5}" type="slidenum">
              <a:rPr lang="en-GB" smtClean="0"/>
              <a:pPr>
                <a:defRPr/>
              </a:pPr>
              <a:t>‹Nr.›</a:t>
            </a:fld>
            <a:endParaRPr lang="en-GB"/>
          </a:p>
        </p:txBody>
      </p:sp>
      <p:sp>
        <p:nvSpPr>
          <p:cNvPr id="8" name="Datumsplatzhalter 2">
            <a:extLst>
              <a:ext uri="{FF2B5EF4-FFF2-40B4-BE49-F238E27FC236}">
                <a16:creationId xmlns:a16="http://schemas.microsoft.com/office/drawing/2014/main" id="{05CA2996-17DC-46BF-9FE4-919CC138E45A}"/>
              </a:ext>
            </a:extLst>
          </p:cNvPr>
          <p:cNvSpPr>
            <a:spLocks noGrp="1"/>
          </p:cNvSpPr>
          <p:nvPr>
            <p:ph type="dt" sz="half" idx="17"/>
          </p:nvPr>
        </p:nvSpPr>
        <p:spPr/>
        <p:txBody>
          <a:bodyPr/>
          <a:lstStyle>
            <a:lvl1pPr algn="l" fontAlgn="t">
              <a:buClr>
                <a:schemeClr val="accent4"/>
              </a:buClr>
              <a:defRPr sz="800" b="0">
                <a:solidFill>
                  <a:schemeClr val="accent2"/>
                </a:solidFill>
                <a:latin typeface="Verdana"/>
              </a:defRPr>
            </a:lvl1pPr>
          </a:lstStyle>
          <a:p>
            <a:pPr>
              <a:defRPr/>
            </a:pPr>
            <a:r>
              <a:rPr lang="de-DE"/>
              <a:t>10.02.2023</a:t>
            </a:r>
            <a:endParaRPr lang="en-GB" dirty="0"/>
          </a:p>
        </p:txBody>
      </p:sp>
      <p:sp>
        <p:nvSpPr>
          <p:cNvPr id="10" name="Fußzeilenplatzhalter 3">
            <a:extLst>
              <a:ext uri="{FF2B5EF4-FFF2-40B4-BE49-F238E27FC236}">
                <a16:creationId xmlns:a16="http://schemas.microsoft.com/office/drawing/2014/main" id="{8A259D00-F603-4DE4-A2A3-BCC53ABA3E66}"/>
              </a:ext>
            </a:extLst>
          </p:cNvPr>
          <p:cNvSpPr>
            <a:spLocks noGrp="1"/>
          </p:cNvSpPr>
          <p:nvPr>
            <p:ph type="ftr" sz="quarter" idx="18"/>
          </p:nvPr>
        </p:nvSpPr>
        <p:spPr/>
        <p:txBody>
          <a:bodyPr/>
          <a:lstStyle>
            <a:lvl1pPr algn="ctr" fontAlgn="t">
              <a:buClr>
                <a:schemeClr val="accent4"/>
              </a:buClr>
              <a:defRPr sz="800" b="0">
                <a:solidFill>
                  <a:schemeClr val="accent2"/>
                </a:solidFill>
                <a:latin typeface="Verdana"/>
              </a:defRPr>
            </a:lvl1pPr>
          </a:lstStyle>
          <a:p>
            <a:pPr>
              <a:defRPr/>
            </a:pPr>
            <a:r>
              <a:rPr lang="en-GB"/>
              <a:t>Alfred Eibl</a:t>
            </a:r>
            <a:endParaRPr lang="en-GB" dirty="0"/>
          </a:p>
        </p:txBody>
      </p:sp>
    </p:spTree>
    <p:extLst>
      <p:ext uri="{BB962C8B-B14F-4D97-AF65-F5344CB8AC3E}">
        <p14:creationId xmlns:p14="http://schemas.microsoft.com/office/powerpoint/2010/main" val="2160440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ttac-1Block&amp;3Blöcke">
    <p:spTree>
      <p:nvGrpSpPr>
        <p:cNvPr id="1" name=""/>
        <p:cNvGrpSpPr/>
        <p:nvPr/>
      </p:nvGrpSpPr>
      <p:grpSpPr>
        <a:xfrm>
          <a:off x="0" y="0"/>
          <a:ext cx="0" cy="0"/>
          <a:chOff x="0" y="0"/>
          <a:chExt cx="0" cy="0"/>
        </a:xfrm>
      </p:grpSpPr>
      <p:sp>
        <p:nvSpPr>
          <p:cNvPr id="2" name="Title 1"/>
          <p:cNvSpPr>
            <a:spLocks noGrp="1"/>
          </p:cNvSpPr>
          <p:nvPr>
            <p:ph type="title"/>
          </p:nvPr>
        </p:nvSpPr>
        <p:spPr>
          <a:xfrm>
            <a:off x="251520" y="188720"/>
            <a:ext cx="7223760" cy="720000"/>
          </a:xfrm>
          <a:prstGeom prst="rect">
            <a:avLst/>
          </a:prstGeom>
        </p:spPr>
        <p:txBody>
          <a:bodyPr/>
          <a:lstStyle/>
          <a:p>
            <a:r>
              <a:rPr lang="de-DE"/>
              <a:t>Mastertitelformat bearbeiten</a:t>
            </a:r>
            <a:endParaRPr lang="en-GB" dirty="0"/>
          </a:p>
        </p:txBody>
      </p:sp>
      <p:sp>
        <p:nvSpPr>
          <p:cNvPr id="7" name="Content Placeholder 6"/>
          <p:cNvSpPr>
            <a:spLocks noGrp="1"/>
          </p:cNvSpPr>
          <p:nvPr>
            <p:ph sz="quarter" idx="13"/>
          </p:nvPr>
        </p:nvSpPr>
        <p:spPr>
          <a:xfrm>
            <a:off x="250825" y="1268413"/>
            <a:ext cx="8640960" cy="1368425"/>
          </a:xfrm>
          <a:prstGeom prst="rect">
            <a:avLst/>
          </a:prstGeom>
        </p:spPr>
        <p:txBody>
          <a:bodyPr/>
          <a:lstStyle/>
          <a:p>
            <a:pPr lvl="0"/>
            <a:r>
              <a:rPr lang="de-DE" noProof="0"/>
              <a:t>Mastertextformat bearbeiten</a:t>
            </a:r>
          </a:p>
          <a:p>
            <a:pPr lvl="1"/>
            <a:r>
              <a:rPr lang="de-DE" noProof="0"/>
              <a:t>Zweite Ebene</a:t>
            </a:r>
          </a:p>
          <a:p>
            <a:pPr lvl="2"/>
            <a:r>
              <a:rPr lang="de-DE" noProof="0"/>
              <a:t>Dritte Ebene</a:t>
            </a:r>
          </a:p>
        </p:txBody>
      </p:sp>
      <p:sp>
        <p:nvSpPr>
          <p:cNvPr id="9" name="Content Placeholder 8"/>
          <p:cNvSpPr>
            <a:spLocks noGrp="1"/>
          </p:cNvSpPr>
          <p:nvPr>
            <p:ph sz="quarter" idx="14"/>
          </p:nvPr>
        </p:nvSpPr>
        <p:spPr>
          <a:xfrm>
            <a:off x="250825" y="2781299"/>
            <a:ext cx="2952750" cy="3600451"/>
          </a:xfrm>
          <a:prstGeom prst="rect">
            <a:avLst/>
          </a:prstGeo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11" name="Content Placeholder 10"/>
          <p:cNvSpPr>
            <a:spLocks noGrp="1"/>
          </p:cNvSpPr>
          <p:nvPr>
            <p:ph sz="quarter" idx="15"/>
          </p:nvPr>
        </p:nvSpPr>
        <p:spPr>
          <a:xfrm>
            <a:off x="3348038" y="2781299"/>
            <a:ext cx="2592387" cy="3600451"/>
          </a:xfrm>
          <a:prstGeom prst="rect">
            <a:avLst/>
          </a:prstGeo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13" name="Content Placeholder 12"/>
          <p:cNvSpPr>
            <a:spLocks noGrp="1"/>
          </p:cNvSpPr>
          <p:nvPr>
            <p:ph sz="quarter" idx="16"/>
          </p:nvPr>
        </p:nvSpPr>
        <p:spPr>
          <a:xfrm>
            <a:off x="6084888" y="2781299"/>
            <a:ext cx="2808287" cy="3600451"/>
          </a:xfrm>
          <a:prstGeom prst="rect">
            <a:avLst/>
          </a:prstGeo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8" name="Foliennummernplatzhalter 1">
            <a:extLst>
              <a:ext uri="{FF2B5EF4-FFF2-40B4-BE49-F238E27FC236}">
                <a16:creationId xmlns:a16="http://schemas.microsoft.com/office/drawing/2014/main" id="{5116090D-D76D-4177-855E-804C987184BE}"/>
              </a:ext>
            </a:extLst>
          </p:cNvPr>
          <p:cNvSpPr>
            <a:spLocks noGrp="1"/>
          </p:cNvSpPr>
          <p:nvPr>
            <p:ph type="sldNum" sz="quarter" idx="17"/>
          </p:nvPr>
        </p:nvSpPr>
        <p:spPr>
          <a:xfrm>
            <a:off x="8316913" y="6551613"/>
            <a:ext cx="287337" cy="306387"/>
          </a:xfrm>
        </p:spPr>
        <p:txBody>
          <a:bodyPr/>
          <a:lstStyle>
            <a:lvl1pPr algn="r" fontAlgn="t">
              <a:buClr>
                <a:schemeClr val="accent4"/>
              </a:buClr>
              <a:defRPr sz="1600" b="0">
                <a:solidFill>
                  <a:schemeClr val="bg1"/>
                </a:solidFill>
                <a:latin typeface="Verdana"/>
              </a:defRPr>
            </a:lvl1pPr>
          </a:lstStyle>
          <a:p>
            <a:pPr>
              <a:defRPr/>
            </a:pPr>
            <a:r>
              <a:rPr lang="en-GB"/>
              <a:t> </a:t>
            </a:r>
            <a:fld id="{0BD8801B-D49C-4CD1-8BA0-3FEF21514872}" type="slidenum">
              <a:rPr lang="en-GB" smtClean="0"/>
              <a:pPr>
                <a:defRPr/>
              </a:pPr>
              <a:t>‹Nr.›</a:t>
            </a:fld>
            <a:endParaRPr lang="en-GB"/>
          </a:p>
        </p:txBody>
      </p:sp>
      <p:sp>
        <p:nvSpPr>
          <p:cNvPr id="10" name="Datumsplatzhalter 2">
            <a:extLst>
              <a:ext uri="{FF2B5EF4-FFF2-40B4-BE49-F238E27FC236}">
                <a16:creationId xmlns:a16="http://schemas.microsoft.com/office/drawing/2014/main" id="{ED90C3A1-BEA7-471E-8809-E869BBD9E97A}"/>
              </a:ext>
            </a:extLst>
          </p:cNvPr>
          <p:cNvSpPr>
            <a:spLocks noGrp="1"/>
          </p:cNvSpPr>
          <p:nvPr>
            <p:ph type="dt" sz="half" idx="18"/>
          </p:nvPr>
        </p:nvSpPr>
        <p:spPr/>
        <p:txBody>
          <a:bodyPr/>
          <a:lstStyle>
            <a:lvl1pPr algn="l" fontAlgn="t">
              <a:buClr>
                <a:schemeClr val="accent4"/>
              </a:buClr>
              <a:defRPr sz="800" b="0">
                <a:solidFill>
                  <a:schemeClr val="accent2"/>
                </a:solidFill>
                <a:latin typeface="Verdana"/>
              </a:defRPr>
            </a:lvl1pPr>
          </a:lstStyle>
          <a:p>
            <a:pPr>
              <a:defRPr/>
            </a:pPr>
            <a:r>
              <a:rPr lang="de-DE"/>
              <a:t>10.02.2023</a:t>
            </a:r>
            <a:endParaRPr lang="en-GB" dirty="0"/>
          </a:p>
        </p:txBody>
      </p:sp>
      <p:sp>
        <p:nvSpPr>
          <p:cNvPr id="12" name="Fußzeilenplatzhalter 3">
            <a:extLst>
              <a:ext uri="{FF2B5EF4-FFF2-40B4-BE49-F238E27FC236}">
                <a16:creationId xmlns:a16="http://schemas.microsoft.com/office/drawing/2014/main" id="{A18E213E-3856-479E-A8FC-52B7E9C5AF0E}"/>
              </a:ext>
            </a:extLst>
          </p:cNvPr>
          <p:cNvSpPr>
            <a:spLocks noGrp="1"/>
          </p:cNvSpPr>
          <p:nvPr>
            <p:ph type="ftr" sz="quarter" idx="19"/>
          </p:nvPr>
        </p:nvSpPr>
        <p:spPr/>
        <p:txBody>
          <a:bodyPr/>
          <a:lstStyle>
            <a:lvl1pPr algn="ctr" fontAlgn="t">
              <a:buClr>
                <a:schemeClr val="accent4"/>
              </a:buClr>
              <a:defRPr sz="800" b="0">
                <a:solidFill>
                  <a:schemeClr val="accent2"/>
                </a:solidFill>
                <a:latin typeface="Verdana"/>
              </a:defRPr>
            </a:lvl1pPr>
          </a:lstStyle>
          <a:p>
            <a:pPr>
              <a:defRPr/>
            </a:pPr>
            <a:r>
              <a:rPr lang="en-GB"/>
              <a:t>Alfred Eibl</a:t>
            </a:r>
            <a:endParaRPr lang="en-GB" dirty="0"/>
          </a:p>
        </p:txBody>
      </p:sp>
    </p:spTree>
    <p:extLst>
      <p:ext uri="{BB962C8B-B14F-4D97-AF65-F5344CB8AC3E}">
        <p14:creationId xmlns:p14="http://schemas.microsoft.com/office/powerpoint/2010/main" val="3885818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IFX_Title Slide">
    <p:spTree>
      <p:nvGrpSpPr>
        <p:cNvPr id="1" name=""/>
        <p:cNvGrpSpPr/>
        <p:nvPr/>
      </p:nvGrpSpPr>
      <p:grpSpPr>
        <a:xfrm>
          <a:off x="0" y="0"/>
          <a:ext cx="0" cy="0"/>
          <a:chOff x="0" y="0"/>
          <a:chExt cx="0" cy="0"/>
        </a:xfrm>
      </p:grpSpPr>
      <p:pic>
        <p:nvPicPr>
          <p:cNvPr id="2" name="Grafik 10">
            <a:extLst>
              <a:ext uri="{FF2B5EF4-FFF2-40B4-BE49-F238E27FC236}">
                <a16:creationId xmlns:a16="http://schemas.microsoft.com/office/drawing/2014/main" id="{48A905FA-CAD0-44EB-B524-31FFD0E7A10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4820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chemeClr val="bg1"/>
        </a:solidFill>
        <a:effectLst/>
      </p:bgPr>
    </p:bg>
    <p:spTree>
      <p:nvGrpSpPr>
        <p:cNvPr id="1" name=""/>
        <p:cNvGrpSpPr/>
        <p:nvPr/>
      </p:nvGrpSpPr>
      <p:grpSpPr>
        <a:xfrm>
          <a:off x="0" y="0"/>
          <a:ext cx="0" cy="0"/>
          <a:chOff x="0" y="0"/>
          <a:chExt cx="0" cy="0"/>
        </a:xfrm>
      </p:grpSpPr>
      <p:pic>
        <p:nvPicPr>
          <p:cNvPr id="1026" name="Grafik 2">
            <a:extLst>
              <a:ext uri="{FF2B5EF4-FFF2-40B4-BE49-F238E27FC236}">
                <a16:creationId xmlns:a16="http://schemas.microsoft.com/office/drawing/2014/main" id="{8CE8CD9C-1228-42B6-9ABF-18F08F981530}"/>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9525" y="0"/>
            <a:ext cx="91440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DA9C8809-009F-4A87-A227-D3BE92EAD245}"/>
              </a:ext>
            </a:extLst>
          </p:cNvPr>
          <p:cNvSpPr>
            <a:spLocks noChangeArrowheads="1"/>
          </p:cNvSpPr>
          <p:nvPr userDrawn="1"/>
        </p:nvSpPr>
        <p:spPr bwMode="auto">
          <a:xfrm>
            <a:off x="-9525" y="6570663"/>
            <a:ext cx="9144000" cy="287337"/>
          </a:xfrm>
          <a:prstGeom prst="rect">
            <a:avLst/>
          </a:prstGeom>
          <a:solidFill>
            <a:srgbClr val="D8D2D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nchor="ctr"/>
          <a:lstStyle>
            <a:lvl1pPr>
              <a:defRPr sz="2400">
                <a:solidFill>
                  <a:schemeClr val="tx1"/>
                </a:solidFill>
                <a:latin typeface="Arial" panose="020B0604020202020204" pitchFamily="34" charset="0"/>
                <a:ea typeface="Verdana" panose="020B0604030504040204" pitchFamily="34" charset="0"/>
                <a:cs typeface="Verdana" panose="020B0604030504040204" pitchFamily="34" charset="0"/>
              </a:defRPr>
            </a:lvl1pPr>
            <a:lvl2pPr marL="742950" indent="-285750">
              <a:defRPr sz="2400">
                <a:solidFill>
                  <a:schemeClr val="tx1"/>
                </a:solidFill>
                <a:latin typeface="Arial" panose="020B0604020202020204" pitchFamily="34" charset="0"/>
                <a:ea typeface="Verdana" panose="020B0604030504040204" pitchFamily="34" charset="0"/>
                <a:cs typeface="Verdana" panose="020B0604030504040204" pitchFamily="34" charset="0"/>
              </a:defRPr>
            </a:lvl2pPr>
            <a:lvl3pPr marL="1143000" indent="-228600">
              <a:defRPr sz="2400">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defRPr sz="24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defRPr sz="2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lgn="ctr">
              <a:defRPr/>
            </a:pPr>
            <a:endParaRPr lang="de-DE" altLang="de-DE" sz="1600">
              <a:latin typeface="Verdana" panose="020B0604030504040204" pitchFamily="34" charset="0"/>
            </a:endParaRPr>
          </a:p>
        </p:txBody>
      </p:sp>
      <p:sp>
        <p:nvSpPr>
          <p:cNvPr id="1028" name="Title Placeholder 8">
            <a:extLst>
              <a:ext uri="{FF2B5EF4-FFF2-40B4-BE49-F238E27FC236}">
                <a16:creationId xmlns:a16="http://schemas.microsoft.com/office/drawing/2014/main" id="{B35548F7-BCE7-46BD-9DF9-AF2C3B5C5D45}"/>
              </a:ext>
            </a:extLst>
          </p:cNvPr>
          <p:cNvSpPr>
            <a:spLocks noGrp="1" noChangeArrowheads="1"/>
          </p:cNvSpPr>
          <p:nvPr>
            <p:ph type="title"/>
          </p:nvPr>
        </p:nvSpPr>
        <p:spPr bwMode="auto">
          <a:xfrm>
            <a:off x="250825" y="188913"/>
            <a:ext cx="722471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 numCol="1" anchor="b" anchorCtr="0" compatLnSpc="1">
            <a:prstTxWarp prst="textNoShape">
              <a:avLst/>
            </a:prstTxWarp>
          </a:bodyPr>
          <a:lstStyle/>
          <a:p>
            <a:pPr lvl="0"/>
            <a:r>
              <a:rPr lang="en-GB" altLang="de-DE"/>
              <a:t>Click to edit title</a:t>
            </a:r>
          </a:p>
        </p:txBody>
      </p:sp>
      <p:sp>
        <p:nvSpPr>
          <p:cNvPr id="1029" name="Text Placeholder 14">
            <a:extLst>
              <a:ext uri="{FF2B5EF4-FFF2-40B4-BE49-F238E27FC236}">
                <a16:creationId xmlns:a16="http://schemas.microsoft.com/office/drawing/2014/main" id="{FD3F7140-9D9D-4D86-A117-8F0273C1F8D3}"/>
              </a:ext>
            </a:extLst>
          </p:cNvPr>
          <p:cNvSpPr>
            <a:spLocks noGrp="1" noChangeArrowheads="1"/>
          </p:cNvSpPr>
          <p:nvPr>
            <p:ph type="body" idx="1"/>
          </p:nvPr>
        </p:nvSpPr>
        <p:spPr bwMode="auto">
          <a:xfrm>
            <a:off x="250825" y="1096963"/>
            <a:ext cx="8640763"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de-DE"/>
              <a:t>Click to edit text</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1030" name="Rechteck 3">
            <a:extLst>
              <a:ext uri="{FF2B5EF4-FFF2-40B4-BE49-F238E27FC236}">
                <a16:creationId xmlns:a16="http://schemas.microsoft.com/office/drawing/2014/main" id="{A2A9EA62-C5CC-444E-B251-344607F53072}"/>
              </a:ext>
            </a:extLst>
          </p:cNvPr>
          <p:cNvSpPr>
            <a:spLocks noChangeArrowheads="1"/>
          </p:cNvSpPr>
          <p:nvPr userDrawn="1"/>
        </p:nvSpPr>
        <p:spPr bwMode="auto">
          <a:xfrm>
            <a:off x="8089900" y="6570663"/>
            <a:ext cx="1044575" cy="287337"/>
          </a:xfrm>
          <a:prstGeom prst="rect">
            <a:avLst/>
          </a:prstGeom>
          <a:solidFill>
            <a:srgbClr val="FB8F1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nchor="ctr"/>
          <a:lstStyle>
            <a:lvl1pPr>
              <a:defRPr sz="2400">
                <a:solidFill>
                  <a:schemeClr val="tx1"/>
                </a:solidFill>
                <a:latin typeface="Arial" panose="020B0604020202020204" pitchFamily="34" charset="0"/>
                <a:ea typeface="Verdana" panose="020B0604030504040204" pitchFamily="34" charset="0"/>
                <a:cs typeface="Verdana" panose="020B0604030504040204" pitchFamily="34" charset="0"/>
              </a:defRPr>
            </a:lvl1pPr>
            <a:lvl2pPr marL="742950" indent="-285750">
              <a:defRPr sz="2400">
                <a:solidFill>
                  <a:schemeClr val="tx1"/>
                </a:solidFill>
                <a:latin typeface="Arial" panose="020B0604020202020204" pitchFamily="34" charset="0"/>
                <a:ea typeface="Verdana" panose="020B0604030504040204" pitchFamily="34" charset="0"/>
                <a:cs typeface="Verdana" panose="020B0604030504040204" pitchFamily="34" charset="0"/>
              </a:defRPr>
            </a:lvl2pPr>
            <a:lvl3pPr marL="1143000" indent="-228600">
              <a:defRPr sz="2400">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defRPr sz="24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defRPr sz="2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lgn="ctr">
              <a:defRPr/>
            </a:pPr>
            <a:endParaRPr lang="de-DE" altLang="de-DE" sz="1600">
              <a:latin typeface="Verdana" panose="020B0604030504040204" pitchFamily="34" charset="0"/>
            </a:endParaRPr>
          </a:p>
        </p:txBody>
      </p:sp>
      <p:sp>
        <p:nvSpPr>
          <p:cNvPr id="1031" name="Gleichschenkliges Dreieck 4">
            <a:extLst>
              <a:ext uri="{FF2B5EF4-FFF2-40B4-BE49-F238E27FC236}">
                <a16:creationId xmlns:a16="http://schemas.microsoft.com/office/drawing/2014/main" id="{98379350-315C-4DD1-9FC6-D4989A63F358}"/>
              </a:ext>
            </a:extLst>
          </p:cNvPr>
          <p:cNvSpPr>
            <a:spLocks noChangeArrowheads="1"/>
          </p:cNvSpPr>
          <p:nvPr userDrawn="1"/>
        </p:nvSpPr>
        <p:spPr bwMode="auto">
          <a:xfrm>
            <a:off x="7934325" y="6573838"/>
            <a:ext cx="300038" cy="284162"/>
          </a:xfrm>
          <a:prstGeom prst="triangle">
            <a:avLst>
              <a:gd name="adj" fmla="val 50000"/>
            </a:avLst>
          </a:prstGeom>
          <a:solidFill>
            <a:srgbClr val="FB8F1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nchor="ctr"/>
          <a:lstStyle>
            <a:lvl1pPr>
              <a:defRPr sz="2400">
                <a:solidFill>
                  <a:schemeClr val="tx1"/>
                </a:solidFill>
                <a:latin typeface="Arial" panose="020B0604020202020204" pitchFamily="34" charset="0"/>
                <a:ea typeface="Verdana" panose="020B0604030504040204" pitchFamily="34" charset="0"/>
                <a:cs typeface="Verdana" panose="020B0604030504040204" pitchFamily="34" charset="0"/>
              </a:defRPr>
            </a:lvl1pPr>
            <a:lvl2pPr marL="742950" indent="-285750">
              <a:defRPr sz="2400">
                <a:solidFill>
                  <a:schemeClr val="tx1"/>
                </a:solidFill>
                <a:latin typeface="Arial" panose="020B0604020202020204" pitchFamily="34" charset="0"/>
                <a:ea typeface="Verdana" panose="020B0604030504040204" pitchFamily="34" charset="0"/>
                <a:cs typeface="Verdana" panose="020B0604030504040204" pitchFamily="34" charset="0"/>
              </a:defRPr>
            </a:lvl2pPr>
            <a:lvl3pPr marL="1143000" indent="-228600">
              <a:defRPr sz="2400">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defRPr sz="24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defRPr sz="2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lgn="ctr">
              <a:defRPr/>
            </a:pPr>
            <a:endParaRPr lang="de-DE" altLang="de-DE" sz="1600">
              <a:latin typeface="Verdana" panose="020B0604030504040204" pitchFamily="34" charset="0"/>
            </a:endParaRPr>
          </a:p>
        </p:txBody>
      </p:sp>
      <p:sp>
        <p:nvSpPr>
          <p:cNvPr id="14" name="Datumsplatzhalter 2">
            <a:extLst>
              <a:ext uri="{FF2B5EF4-FFF2-40B4-BE49-F238E27FC236}">
                <a16:creationId xmlns:a16="http://schemas.microsoft.com/office/drawing/2014/main" id="{2C5D67D1-EC83-49E9-B7B3-BEB2BD8023B9}"/>
              </a:ext>
            </a:extLst>
          </p:cNvPr>
          <p:cNvSpPr>
            <a:spLocks noGrp="1"/>
          </p:cNvSpPr>
          <p:nvPr>
            <p:ph type="dt" sz="half" idx="2"/>
          </p:nvPr>
        </p:nvSpPr>
        <p:spPr>
          <a:xfrm>
            <a:off x="250825" y="6553200"/>
            <a:ext cx="287338" cy="304800"/>
          </a:xfrm>
          <a:prstGeom prst="rect">
            <a:avLst/>
          </a:prstGeom>
        </p:spPr>
        <p:txBody>
          <a:bodyPr vert="horz" wrap="none" lIns="0" tIns="0" rIns="0" bIns="0" rtlCol="0" anchor="ctr" anchorCtr="0">
            <a:noAutofit/>
          </a:bodyPr>
          <a:lstStyle>
            <a:lvl1pPr algn="l" eaLnBrk="1" fontAlgn="t" hangingPunct="1">
              <a:buClr>
                <a:schemeClr val="accent4"/>
              </a:buClr>
              <a:defRPr sz="800" b="0">
                <a:solidFill>
                  <a:schemeClr val="accent2"/>
                </a:solidFill>
                <a:latin typeface="Verdana"/>
                <a:ea typeface="+mn-ea"/>
                <a:cs typeface="+mn-cs"/>
              </a:defRPr>
            </a:lvl1pPr>
          </a:lstStyle>
          <a:p>
            <a:pPr>
              <a:defRPr/>
            </a:pPr>
            <a:r>
              <a:rPr lang="de-DE"/>
              <a:t>10.02.2023</a:t>
            </a:r>
            <a:endParaRPr lang="en-GB" dirty="0"/>
          </a:p>
        </p:txBody>
      </p:sp>
      <p:sp>
        <p:nvSpPr>
          <p:cNvPr id="16" name="Fußzeilenplatzhalter 3">
            <a:extLst>
              <a:ext uri="{FF2B5EF4-FFF2-40B4-BE49-F238E27FC236}">
                <a16:creationId xmlns:a16="http://schemas.microsoft.com/office/drawing/2014/main" id="{DACE4694-1F59-4859-981B-D3D876BA8C3A}"/>
              </a:ext>
            </a:extLst>
          </p:cNvPr>
          <p:cNvSpPr>
            <a:spLocks noGrp="1"/>
          </p:cNvSpPr>
          <p:nvPr>
            <p:ph type="ftr" sz="quarter" idx="3"/>
          </p:nvPr>
        </p:nvSpPr>
        <p:spPr>
          <a:xfrm>
            <a:off x="4284663" y="6553200"/>
            <a:ext cx="574675" cy="304800"/>
          </a:xfrm>
          <a:prstGeom prst="rect">
            <a:avLst/>
          </a:prstGeom>
        </p:spPr>
        <p:txBody>
          <a:bodyPr vert="horz" wrap="none" lIns="0" tIns="0" rIns="0" bIns="0" rtlCol="0" anchor="ctr" anchorCtr="0">
            <a:noAutofit/>
          </a:bodyPr>
          <a:lstStyle>
            <a:lvl1pPr algn="ctr" eaLnBrk="1" fontAlgn="t" hangingPunct="1">
              <a:buClr>
                <a:schemeClr val="accent4"/>
              </a:buClr>
              <a:defRPr sz="800" b="0">
                <a:solidFill>
                  <a:schemeClr val="accent2"/>
                </a:solidFill>
                <a:latin typeface="Verdana"/>
                <a:ea typeface="+mn-ea"/>
                <a:cs typeface="+mn-cs"/>
              </a:defRPr>
            </a:lvl1pPr>
          </a:lstStyle>
          <a:p>
            <a:pPr>
              <a:defRPr/>
            </a:pPr>
            <a:r>
              <a:rPr lang="en-GB"/>
              <a:t>Alfred Eibl</a:t>
            </a:r>
          </a:p>
        </p:txBody>
      </p:sp>
      <p:sp>
        <p:nvSpPr>
          <p:cNvPr id="21" name="Foliennummernplatzhalter 1">
            <a:extLst>
              <a:ext uri="{FF2B5EF4-FFF2-40B4-BE49-F238E27FC236}">
                <a16:creationId xmlns:a16="http://schemas.microsoft.com/office/drawing/2014/main" id="{9F02467A-2296-4620-AF15-E0D639A2A74C}"/>
              </a:ext>
            </a:extLst>
          </p:cNvPr>
          <p:cNvSpPr>
            <a:spLocks noGrp="1"/>
          </p:cNvSpPr>
          <p:nvPr>
            <p:ph type="sldNum" sz="quarter" idx="4"/>
          </p:nvPr>
        </p:nvSpPr>
        <p:spPr>
          <a:xfrm>
            <a:off x="8539163" y="6551613"/>
            <a:ext cx="287337" cy="306387"/>
          </a:xfrm>
          <a:prstGeom prst="rect">
            <a:avLst/>
          </a:prstGeom>
        </p:spPr>
        <p:txBody>
          <a:bodyPr vert="horz" wrap="none" lIns="0" tIns="0" rIns="0" bIns="0" rtlCol="0" anchor="ctr" anchorCtr="0">
            <a:noAutofit/>
          </a:bodyPr>
          <a:lstStyle>
            <a:lvl1pPr algn="r" eaLnBrk="1" fontAlgn="t" hangingPunct="1">
              <a:buClr>
                <a:schemeClr val="accent4"/>
              </a:buClr>
              <a:defRPr sz="1600" b="0">
                <a:solidFill>
                  <a:schemeClr val="bg1"/>
                </a:solidFill>
                <a:latin typeface="Verdana"/>
                <a:ea typeface="+mn-ea"/>
                <a:cs typeface="+mn-cs"/>
              </a:defRPr>
            </a:lvl1pPr>
          </a:lstStyle>
          <a:p>
            <a:pPr>
              <a:defRPr/>
            </a:pPr>
            <a:r>
              <a:rPr lang="en-GB"/>
              <a:t> </a:t>
            </a:r>
            <a:fld id="{08F3B7DF-D565-467D-82B2-634042D59BAA}" type="slidenum">
              <a:rPr lang="en-GB" smtClean="0"/>
              <a:pPr>
                <a:defRPr/>
              </a:pPr>
              <a:t>‹Nr.›</a:t>
            </a:fld>
            <a:endParaRPr lang="en-GB"/>
          </a:p>
        </p:txBody>
      </p:sp>
      <p:pic>
        <p:nvPicPr>
          <p:cNvPr id="4" name="Grafik 3">
            <a:extLst>
              <a:ext uri="{FF2B5EF4-FFF2-40B4-BE49-F238E27FC236}">
                <a16:creationId xmlns:a16="http://schemas.microsoft.com/office/drawing/2014/main" id="{7B1D5496-FC07-A7D4-45D4-1E36937D33C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40017" y="224611"/>
            <a:ext cx="1329978" cy="469404"/>
          </a:xfrm>
          <a:prstGeom prst="rect">
            <a:avLst/>
          </a:prstGeom>
        </p:spPr>
      </p:pic>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Lst>
  <p:hf hdr="0"/>
  <p:txStyles>
    <p:titleStyle>
      <a:lvl1pPr algn="l" rtl="0" eaLnBrk="0" fontAlgn="base" hangingPunct="0">
        <a:spcBef>
          <a:spcPct val="0"/>
        </a:spcBef>
        <a:spcAft>
          <a:spcPct val="0"/>
        </a:spcAft>
        <a:buClr>
          <a:schemeClr val="tx1"/>
        </a:buClr>
        <a:defRPr sz="2400">
          <a:solidFill>
            <a:schemeClr val="tx1"/>
          </a:solidFill>
          <a:latin typeface="+mj-lt"/>
          <a:ea typeface="Verdana" panose="020B0604030504040204" pitchFamily="34" charset="0"/>
          <a:cs typeface="+mj-cs"/>
        </a:defRPr>
      </a:lvl1pPr>
      <a:lvl2pPr algn="l" rtl="0" eaLnBrk="0" fontAlgn="base" hangingPunct="0">
        <a:spcBef>
          <a:spcPct val="0"/>
        </a:spcBef>
        <a:spcAft>
          <a:spcPct val="0"/>
        </a:spcAft>
        <a:buClr>
          <a:schemeClr val="tx1"/>
        </a:buCl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l" rtl="0" eaLnBrk="0" fontAlgn="base" hangingPunct="0">
        <a:spcBef>
          <a:spcPct val="0"/>
        </a:spcBef>
        <a:spcAft>
          <a:spcPct val="0"/>
        </a:spcAft>
        <a:buClr>
          <a:schemeClr val="tx1"/>
        </a:buCl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lgn="l" rtl="0" eaLnBrk="0" fontAlgn="base" hangingPunct="0">
        <a:spcBef>
          <a:spcPct val="0"/>
        </a:spcBef>
        <a:spcAft>
          <a:spcPct val="0"/>
        </a:spcAft>
        <a:buClr>
          <a:schemeClr val="tx1"/>
        </a:buCl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lgn="l" rtl="0" eaLnBrk="0" fontAlgn="base" hangingPunct="0">
        <a:spcBef>
          <a:spcPct val="0"/>
        </a:spcBef>
        <a:spcAft>
          <a:spcPct val="0"/>
        </a:spcAft>
        <a:buClr>
          <a:schemeClr val="tx1"/>
        </a:buCl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marL="287338" indent="-287338" algn="l" rtl="0" eaLnBrk="0" fontAlgn="base" hangingPunct="0">
        <a:spcBef>
          <a:spcPct val="0"/>
        </a:spcBef>
        <a:spcAft>
          <a:spcPts val="1200"/>
        </a:spcAft>
        <a:buClr>
          <a:srgbClr val="FF4F4F"/>
        </a:buClr>
        <a:buSzPct val="100000"/>
        <a:buFont typeface="Webdings" panose="05030102010509060703" pitchFamily="18" charset="2"/>
        <a:buChar char=""/>
        <a:defRPr sz="2000">
          <a:solidFill>
            <a:schemeClr val="tx1"/>
          </a:solidFill>
          <a:latin typeface="Verdana" pitchFamily="34" charset="0"/>
          <a:ea typeface="Verdana" panose="020B0604030504040204" pitchFamily="34" charset="0"/>
          <a:cs typeface="+mn-cs"/>
        </a:defRPr>
      </a:lvl1pPr>
      <a:lvl2pPr marL="630238" indent="-342900" algn="l" rtl="0" eaLnBrk="0" fontAlgn="base" hangingPunct="0">
        <a:spcBef>
          <a:spcPct val="0"/>
        </a:spcBef>
        <a:spcAft>
          <a:spcPts val="900"/>
        </a:spcAft>
        <a:buClr>
          <a:srgbClr val="FF4F4F"/>
        </a:buClr>
        <a:buSzPct val="150000"/>
        <a:buFont typeface="Arial" panose="020B0604020202020204" pitchFamily="34" charset="0"/>
        <a:buChar char="›"/>
        <a:defRPr sz="2000">
          <a:solidFill>
            <a:schemeClr val="tx1"/>
          </a:solidFill>
          <a:latin typeface="Verdana" pitchFamily="34" charset="0"/>
          <a:ea typeface="Verdana" panose="020B0604030504040204" pitchFamily="34" charset="0"/>
          <a:cs typeface="Verdana" panose="020B0604030504040204" pitchFamily="34" charset="0"/>
        </a:defRPr>
      </a:lvl2pPr>
      <a:lvl3pPr marL="863600" indent="-287338" algn="l" rtl="0" eaLnBrk="0" fontAlgn="base" hangingPunct="0">
        <a:spcBef>
          <a:spcPct val="0"/>
        </a:spcBef>
        <a:spcAft>
          <a:spcPts val="600"/>
        </a:spcAft>
        <a:buClr>
          <a:srgbClr val="FF4F4F"/>
        </a:buClr>
        <a:buSzPct val="100000"/>
        <a:buFont typeface="Verdana" panose="020B0604030504040204" pitchFamily="34" charset="0"/>
        <a:buChar char="−"/>
        <a:defRPr>
          <a:solidFill>
            <a:schemeClr val="tx1"/>
          </a:solidFill>
          <a:latin typeface="Verdana" pitchFamily="34" charset="0"/>
          <a:ea typeface="Verdana" panose="020B0604030504040204" pitchFamily="34" charset="0"/>
          <a:cs typeface="Verdana" panose="020B0604030504040204" pitchFamily="34" charset="0"/>
        </a:defRPr>
      </a:lvl3pPr>
      <a:lvl4pPr marL="1079500" indent="-215900" algn="l" rtl="0" eaLnBrk="0" fontAlgn="base" hangingPunct="0">
        <a:spcBef>
          <a:spcPct val="0"/>
        </a:spcBef>
        <a:spcAft>
          <a:spcPts val="300"/>
        </a:spcAft>
        <a:buClr>
          <a:srgbClr val="FF4F4F"/>
        </a:buClr>
        <a:buSzPct val="100000"/>
        <a:buFont typeface="Verdana" panose="020B0604030504040204" pitchFamily="34" charset="0"/>
        <a:buChar char="–"/>
        <a:defRPr sz="1600">
          <a:solidFill>
            <a:schemeClr val="tx1"/>
          </a:solidFill>
          <a:latin typeface="Verdana" pitchFamily="34" charset="0"/>
          <a:ea typeface="Verdana" panose="020B0604030504040204" pitchFamily="34" charset="0"/>
          <a:cs typeface="Verdana" panose="020B0604030504040204" pitchFamily="34" charset="0"/>
        </a:defRPr>
      </a:lvl4pPr>
      <a:lvl5pPr marL="1295400" indent="-215900" algn="l" rtl="0" eaLnBrk="0" fontAlgn="base" hangingPunct="0">
        <a:spcBef>
          <a:spcPct val="0"/>
        </a:spcBef>
        <a:spcAft>
          <a:spcPts val="300"/>
        </a:spcAft>
        <a:buClr>
          <a:srgbClr val="FF4F4F"/>
        </a:buClr>
        <a:buSzPct val="100000"/>
        <a:buFont typeface="Verdana" panose="020B0604030504040204" pitchFamily="34" charset="0"/>
        <a:buChar char="‒"/>
        <a:defRPr sz="1400">
          <a:solidFill>
            <a:schemeClr val="tx1"/>
          </a:solidFill>
          <a:latin typeface="Verdana" pitchFamily="34" charset="0"/>
          <a:ea typeface="Verdana" panose="020B0604030504040204" pitchFamily="34" charset="0"/>
          <a:cs typeface="Verdana" panose="020B0604030504040204" pitchFamily="34" charset="0"/>
        </a:defRPr>
      </a:lvl5pPr>
      <a:lvl6pPr marL="1296000" indent="-216000" algn="l" rtl="0" eaLnBrk="1" fontAlgn="base" hangingPunct="1">
        <a:spcBef>
          <a:spcPts val="0"/>
        </a:spcBef>
        <a:spcAft>
          <a:spcPts val="300"/>
        </a:spcAft>
        <a:buClr>
          <a:schemeClr val="accent1"/>
        </a:buClr>
        <a:buFont typeface="Verdana" pitchFamily="34" charset="0"/>
        <a:buNone/>
        <a:defRPr sz="1400" baseline="0">
          <a:solidFill>
            <a:schemeClr val="tx1"/>
          </a:solidFill>
          <a:latin typeface="Verdana" pitchFamily="34" charset="0"/>
        </a:defRPr>
      </a:lvl6pPr>
      <a:lvl7pPr marL="2514600" indent="-228600" algn="l" rtl="0" eaLnBrk="1" fontAlgn="base" hangingPunct="1">
        <a:spcBef>
          <a:spcPct val="25000"/>
        </a:spcBef>
        <a:spcAft>
          <a:spcPct val="0"/>
        </a:spcAft>
        <a:buClr>
          <a:schemeClr val="tx1"/>
        </a:buClr>
        <a:buChar char="–"/>
        <a:defRPr sz="2000">
          <a:solidFill>
            <a:srgbClr val="666666"/>
          </a:solidFill>
          <a:latin typeface="+mn-lt"/>
        </a:defRPr>
      </a:lvl7pPr>
      <a:lvl8pPr marL="2971800" indent="-228600" algn="l" rtl="0" eaLnBrk="1" fontAlgn="base" hangingPunct="1">
        <a:spcBef>
          <a:spcPct val="25000"/>
        </a:spcBef>
        <a:spcAft>
          <a:spcPct val="0"/>
        </a:spcAft>
        <a:buClr>
          <a:schemeClr val="tx1"/>
        </a:buClr>
        <a:buChar char="–"/>
        <a:defRPr sz="2000">
          <a:solidFill>
            <a:srgbClr val="666666"/>
          </a:solidFill>
          <a:latin typeface="+mn-lt"/>
        </a:defRPr>
      </a:lvl8pPr>
      <a:lvl9pPr marL="3429000" indent="-228600" algn="l" rtl="0" eaLnBrk="1" fontAlgn="base" hangingPunct="1">
        <a:spcBef>
          <a:spcPct val="25000"/>
        </a:spcBef>
        <a:spcAft>
          <a:spcPct val="0"/>
        </a:spcAft>
        <a:buClr>
          <a:schemeClr val="tx1"/>
        </a:buClr>
        <a:buChar char="–"/>
        <a:defRPr sz="2000">
          <a:solidFill>
            <a:srgbClr val="66666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hyperlink" Target="https://www.faz.net/aktuell/finanzen/staatsfonds-chef-norwegen-im-interview-ueber-vw-und-inflation-17696287.html"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hyperlink" Target="https://www.spiegel.de/wirtschaft/weltgroesster-staatsfonds-schreibt-rekordverlust-von-152-milliarden-euro-a-61967d00-2644-4916-8965-98bc20f89519"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3C4D415-9797-44D9-AECE-C49047892E69}"/>
              </a:ext>
            </a:extLst>
          </p:cNvPr>
          <p:cNvSpPr>
            <a:spLocks noGrp="1"/>
          </p:cNvSpPr>
          <p:nvPr>
            <p:ph type="ctrTitle"/>
          </p:nvPr>
        </p:nvSpPr>
        <p:spPr>
          <a:xfrm>
            <a:off x="250824" y="116633"/>
            <a:ext cx="8641656" cy="3384376"/>
          </a:xfrm>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a:spcBef>
                <a:spcPts val="1800"/>
              </a:spcBef>
              <a:spcAft>
                <a:spcPts val="2400"/>
              </a:spcAft>
              <a:defRPr/>
            </a:pPr>
            <a:r>
              <a:rPr lang="de-DE" sz="3200" b="1" dirty="0"/>
              <a:t>Aktienrente</a:t>
            </a:r>
            <a:br>
              <a:rPr lang="de-DE" sz="3200" b="1" dirty="0"/>
            </a:br>
            <a:r>
              <a:rPr lang="de-DE" sz="3200" dirty="0"/>
              <a:t>Generationenvertrag </a:t>
            </a:r>
            <a:br>
              <a:rPr lang="de-DE" sz="3200" dirty="0"/>
            </a:br>
            <a:r>
              <a:rPr lang="de-DE" sz="3200" dirty="0"/>
              <a:t>contra Kapitalmarktrendite</a:t>
            </a:r>
            <a:br>
              <a:rPr lang="de-DE" sz="3200" dirty="0"/>
            </a:br>
            <a:endParaRPr lang="de-DE" sz="2800" dirty="0"/>
          </a:p>
        </p:txBody>
      </p:sp>
      <p:sp>
        <p:nvSpPr>
          <p:cNvPr id="15363" name="Untertitel 4">
            <a:extLst>
              <a:ext uri="{FF2B5EF4-FFF2-40B4-BE49-F238E27FC236}">
                <a16:creationId xmlns:a16="http://schemas.microsoft.com/office/drawing/2014/main" id="{E927A55E-C62B-4BE4-8FF8-A5C308E1D9D1}"/>
              </a:ext>
            </a:extLst>
          </p:cNvPr>
          <p:cNvSpPr>
            <a:spLocks noGrp="1" noChangeArrowheads="1"/>
          </p:cNvSpPr>
          <p:nvPr>
            <p:ph type="subTitle" idx="1"/>
          </p:nvPr>
        </p:nvSpPr>
        <p:spPr>
          <a:xfrm>
            <a:off x="250825" y="3789363"/>
            <a:ext cx="7127875" cy="1295821"/>
          </a:xfrm>
        </p:spPr>
        <p:txBody>
          <a:bodyPr/>
          <a:lstStyle/>
          <a:p>
            <a:pPr eaLnBrk="1" hangingPunct="1">
              <a:spcAft>
                <a:spcPct val="0"/>
              </a:spcAft>
            </a:pPr>
            <a:r>
              <a:rPr altLang="de-DE" dirty="0">
                <a:ea typeface="Verdana" panose="020B0604030504040204" pitchFamily="34" charset="0"/>
              </a:rPr>
              <a:t>Alfred Eibl</a:t>
            </a:r>
            <a:br>
              <a:rPr altLang="de-DE" dirty="0">
                <a:ea typeface="Verdana" panose="020B0604030504040204" pitchFamily="34" charset="0"/>
              </a:rPr>
            </a:br>
            <a:r>
              <a:rPr lang="de-DE" altLang="de-DE" dirty="0">
                <a:ea typeface="Verdana" panose="020B0604030504040204" pitchFamily="34" charset="0"/>
              </a:rPr>
              <a:t>10</a:t>
            </a:r>
            <a:r>
              <a:rPr altLang="de-DE" dirty="0">
                <a:ea typeface="Verdana" panose="020B0604030504040204" pitchFamily="34" charset="0"/>
              </a:rPr>
              <a:t>. Feb. 2022</a:t>
            </a:r>
          </a:p>
        </p:txBody>
      </p:sp>
      <p:sp>
        <p:nvSpPr>
          <p:cNvPr id="2" name="Textfeld 1">
            <a:extLst>
              <a:ext uri="{FF2B5EF4-FFF2-40B4-BE49-F238E27FC236}">
                <a16:creationId xmlns:a16="http://schemas.microsoft.com/office/drawing/2014/main" id="{27DB79FB-6DB5-50A6-FD52-BAABBB9D10BC}"/>
              </a:ext>
            </a:extLst>
          </p:cNvPr>
          <p:cNvSpPr txBox="1"/>
          <p:nvPr/>
        </p:nvSpPr>
        <p:spPr bwMode="auto">
          <a:xfrm>
            <a:off x="251520" y="6309320"/>
            <a:ext cx="1872208" cy="215444"/>
          </a:xfrm>
          <a:prstGeom prst="rect">
            <a:avLst/>
          </a:prstGeom>
          <a:noFill/>
          <a:ln w="9525">
            <a:noFill/>
            <a:miter lim="800000"/>
            <a:headEnd/>
            <a:tailEnd/>
          </a:ln>
          <a:effectLst/>
        </p:spPr>
        <p:txBody>
          <a:bodyPr wrap="square" lIns="0" tIns="0" rIns="0" bIns="0" rtlCol="0" anchor="ctr" anchorCtr="0">
            <a:spAutoFit/>
          </a:bodyPr>
          <a:lstStyle/>
          <a:p>
            <a:pPr marR="0" defTabSz="914400" eaLnBrk="0" fontAlgn="auto" latinLnBrk="0" hangingPunct="0">
              <a:spcBef>
                <a:spcPts val="0"/>
              </a:spcBef>
              <a:spcAft>
                <a:spcPts val="300"/>
              </a:spcAft>
              <a:buClr>
                <a:schemeClr val="accent1"/>
              </a:buClr>
              <a:buSzTx/>
              <a:tabLst/>
            </a:pPr>
            <a:r>
              <a:rPr lang="de-DE" sz="1400" kern="0" dirty="0">
                <a:latin typeface="Verdana" pitchFamily="34" charset="0"/>
              </a:rPr>
              <a:t>a</a:t>
            </a:r>
            <a:r>
              <a:rPr lang="de-DE" sz="1400" kern="0" dirty="0">
                <a:latin typeface="Verdana" pitchFamily="34" charset="0"/>
                <a:ea typeface="Verdana" pitchFamily="34" charset="0"/>
                <a:cs typeface="Verdana" pitchFamily="34" charset="0"/>
              </a:rPr>
              <a:t>lfred.eibl@attac.de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9836AF52-EFE6-6C57-62EA-0AE711177510}"/>
              </a:ext>
            </a:extLst>
          </p:cNvPr>
          <p:cNvSpPr/>
          <p:nvPr/>
        </p:nvSpPr>
        <p:spPr bwMode="auto">
          <a:xfrm>
            <a:off x="1170510" y="980728"/>
            <a:ext cx="6192690" cy="1275016"/>
          </a:xfrm>
          <a:prstGeom prst="rect">
            <a:avLst/>
          </a:prstGeom>
          <a:solidFill>
            <a:schemeClr val="bg2"/>
          </a:solidFill>
          <a:ln w="9525">
            <a:noFill/>
            <a:miter lim="800000"/>
            <a:headEnd/>
            <a:tailEnd/>
          </a:ln>
        </p:spPr>
        <p:txBody>
          <a:bodyPr wrap="square" lIns="72000" tIns="72000" rIns="72000" bIns="72000" rtlCol="0" anchor="ctr"/>
          <a:lstStyle/>
          <a:p>
            <a:pPr algn="ctr" eaLnBrk="0" hangingPunct="0"/>
            <a:endParaRPr lang="de-DE" sz="1600" dirty="0">
              <a:latin typeface="+mn-lt"/>
              <a:ea typeface="Verdana" pitchFamily="34" charset="0"/>
              <a:cs typeface="Verdana" pitchFamily="34" charset="0"/>
            </a:endParaRPr>
          </a:p>
        </p:txBody>
      </p:sp>
      <p:sp>
        <p:nvSpPr>
          <p:cNvPr id="2" name="Titel 1"/>
          <p:cNvSpPr>
            <a:spLocks noGrp="1"/>
          </p:cNvSpPr>
          <p:nvPr>
            <p:ph type="title"/>
          </p:nvPr>
        </p:nvSpPr>
        <p:spPr/>
        <p:txBody>
          <a:bodyPr/>
          <a:lstStyle/>
          <a:p>
            <a:r>
              <a:rPr lang="de-DE" dirty="0"/>
              <a:t>Verteilungsmöglichkeiten</a:t>
            </a:r>
            <a:endParaRPr lang="de-DE" sz="1800" dirty="0"/>
          </a:p>
        </p:txBody>
      </p:sp>
      <p:sp>
        <p:nvSpPr>
          <p:cNvPr id="5" name="Datumsplatzhalter 4"/>
          <p:cNvSpPr>
            <a:spLocks noGrp="1"/>
          </p:cNvSpPr>
          <p:nvPr>
            <p:ph type="dt" sz="half" idx="2"/>
          </p:nvPr>
        </p:nvSpPr>
        <p:spPr/>
        <p:txBody>
          <a:bodyPr/>
          <a:lstStyle/>
          <a:p>
            <a:r>
              <a:rPr lang="de-DE"/>
              <a:t>10.02.2023</a:t>
            </a:r>
            <a:endParaRPr lang="en-GB" dirty="0"/>
          </a:p>
        </p:txBody>
      </p:sp>
      <p:sp>
        <p:nvSpPr>
          <p:cNvPr id="3" name="Fußzeilenplatzhalter 2">
            <a:extLst>
              <a:ext uri="{FF2B5EF4-FFF2-40B4-BE49-F238E27FC236}">
                <a16:creationId xmlns:a16="http://schemas.microsoft.com/office/drawing/2014/main" id="{78B38A67-8535-7CE3-061D-3591AF3C2C46}"/>
              </a:ext>
            </a:extLst>
          </p:cNvPr>
          <p:cNvSpPr>
            <a:spLocks noGrp="1"/>
          </p:cNvSpPr>
          <p:nvPr>
            <p:ph type="ftr" sz="quarter" idx="3"/>
          </p:nvPr>
        </p:nvSpPr>
        <p:spPr/>
        <p:txBody>
          <a:bodyPr/>
          <a:lstStyle/>
          <a:p>
            <a:r>
              <a:rPr lang="en-GB"/>
              <a:t>Alfred Eibl</a:t>
            </a:r>
            <a:endParaRPr lang="en-GB" dirty="0"/>
          </a:p>
        </p:txBody>
      </p:sp>
      <p:sp>
        <p:nvSpPr>
          <p:cNvPr id="7" name="Foliennummernplatzhalter 6">
            <a:extLst>
              <a:ext uri="{FF2B5EF4-FFF2-40B4-BE49-F238E27FC236}">
                <a16:creationId xmlns:a16="http://schemas.microsoft.com/office/drawing/2014/main" id="{4E47DB98-01E1-7D28-99DB-EFEE9565CBAD}"/>
              </a:ext>
            </a:extLst>
          </p:cNvPr>
          <p:cNvSpPr>
            <a:spLocks noGrp="1"/>
          </p:cNvSpPr>
          <p:nvPr>
            <p:ph type="sldNum" sz="quarter" idx="4"/>
          </p:nvPr>
        </p:nvSpPr>
        <p:spPr/>
        <p:txBody>
          <a:bodyPr/>
          <a:lstStyle/>
          <a:p>
            <a:r>
              <a:rPr lang="en-GB"/>
              <a:t> </a:t>
            </a:r>
            <a:fld id="{DC8B3668-E1AB-4560-B66B-CD4643A23BF9}" type="slidenum">
              <a:rPr lang="en-GB" smtClean="0"/>
              <a:pPr/>
              <a:t>10</a:t>
            </a:fld>
            <a:endParaRPr lang="en-GB" dirty="0"/>
          </a:p>
        </p:txBody>
      </p:sp>
      <p:sp>
        <p:nvSpPr>
          <p:cNvPr id="4" name="Textfeld 3">
            <a:extLst>
              <a:ext uri="{FF2B5EF4-FFF2-40B4-BE49-F238E27FC236}">
                <a16:creationId xmlns:a16="http://schemas.microsoft.com/office/drawing/2014/main" id="{6D5C32DB-8D45-8E5F-EB6B-40F392747296}"/>
              </a:ext>
            </a:extLst>
          </p:cNvPr>
          <p:cNvSpPr txBox="1"/>
          <p:nvPr/>
        </p:nvSpPr>
        <p:spPr bwMode="auto">
          <a:xfrm>
            <a:off x="1170510" y="1168724"/>
            <a:ext cx="6192690" cy="307777"/>
          </a:xfrm>
          <a:prstGeom prst="rect">
            <a:avLst/>
          </a:prstGeom>
          <a:noFill/>
          <a:ln w="9525">
            <a:noFill/>
            <a:miter lim="800000"/>
            <a:headEnd/>
            <a:tailEnd/>
          </a:ln>
          <a:effectLst/>
        </p:spPr>
        <p:txBody>
          <a:bodyPr wrap="square" lIns="0" tIns="0" rIns="0" bIns="0" rtlCol="0" anchor="t" anchorCtr="0">
            <a:spAutoFit/>
          </a:bodyPr>
          <a:lstStyle/>
          <a:p>
            <a:pPr marR="0" algn="ctr" defTabSz="914400" eaLnBrk="0" fontAlgn="auto" latinLnBrk="0" hangingPunct="0">
              <a:spcBef>
                <a:spcPts val="0"/>
              </a:spcBef>
              <a:spcAft>
                <a:spcPts val="300"/>
              </a:spcAft>
              <a:buClr>
                <a:schemeClr val="accent1"/>
              </a:buClr>
              <a:buSzTx/>
              <a:tabLst/>
            </a:pPr>
            <a:r>
              <a:rPr lang="de-DE" sz="2000" kern="0" dirty="0">
                <a:latin typeface="Verdana" pitchFamily="34" charset="0"/>
                <a:ea typeface="Verdana" pitchFamily="34" charset="0"/>
                <a:cs typeface="Verdana" pitchFamily="34" charset="0"/>
              </a:rPr>
              <a:t>aktuelles Volkseinkommen</a:t>
            </a:r>
          </a:p>
        </p:txBody>
      </p:sp>
      <p:sp>
        <p:nvSpPr>
          <p:cNvPr id="6" name="Textfeld 5">
            <a:extLst>
              <a:ext uri="{FF2B5EF4-FFF2-40B4-BE49-F238E27FC236}">
                <a16:creationId xmlns:a16="http://schemas.microsoft.com/office/drawing/2014/main" id="{D6589B8F-C8EF-59CB-8583-A6F91D082DA8}"/>
              </a:ext>
            </a:extLst>
          </p:cNvPr>
          <p:cNvSpPr txBox="1"/>
          <p:nvPr/>
        </p:nvSpPr>
        <p:spPr bwMode="auto">
          <a:xfrm>
            <a:off x="4835482" y="1824857"/>
            <a:ext cx="2520282" cy="432000"/>
          </a:xfrm>
          <a:prstGeom prst="rect">
            <a:avLst/>
          </a:prstGeom>
          <a:noFill/>
          <a:ln w="9525">
            <a:solidFill>
              <a:schemeClr val="tx1"/>
            </a:solidFill>
            <a:prstDash val="dash"/>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rPr>
              <a:t>Arbeitseinkommen</a:t>
            </a:r>
            <a:endParaRPr lang="de-DE" sz="1400" kern="0" dirty="0">
              <a:latin typeface="Verdana" pitchFamily="34" charset="0"/>
              <a:ea typeface="Verdana" pitchFamily="34" charset="0"/>
              <a:cs typeface="Verdana" pitchFamily="34" charset="0"/>
            </a:endParaRPr>
          </a:p>
        </p:txBody>
      </p:sp>
      <p:sp>
        <p:nvSpPr>
          <p:cNvPr id="8" name="Textfeld 7">
            <a:extLst>
              <a:ext uri="{FF2B5EF4-FFF2-40B4-BE49-F238E27FC236}">
                <a16:creationId xmlns:a16="http://schemas.microsoft.com/office/drawing/2014/main" id="{12441F02-09CF-DBDA-3FA6-91A951C7D9AF}"/>
              </a:ext>
            </a:extLst>
          </p:cNvPr>
          <p:cNvSpPr txBox="1"/>
          <p:nvPr/>
        </p:nvSpPr>
        <p:spPr bwMode="auto">
          <a:xfrm>
            <a:off x="1170510" y="1824857"/>
            <a:ext cx="2232248" cy="430887"/>
          </a:xfrm>
          <a:prstGeom prst="rect">
            <a:avLst/>
          </a:prstGeom>
          <a:noFill/>
          <a:ln w="9525">
            <a:solidFill>
              <a:schemeClr val="tx1"/>
            </a:solidFill>
            <a:prstDash val="dash"/>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ea typeface="Verdana" pitchFamily="34" charset="0"/>
                <a:cs typeface="Verdana" pitchFamily="34" charset="0"/>
              </a:rPr>
              <a:t>Unternehmens- und </a:t>
            </a:r>
            <a:r>
              <a:rPr lang="de-DE" sz="1400" kern="0" dirty="0">
                <a:latin typeface="Verdana" pitchFamily="34" charset="0"/>
              </a:rPr>
              <a:t>V</a:t>
            </a:r>
            <a:r>
              <a:rPr lang="de-DE" sz="1400" kern="0" dirty="0">
                <a:latin typeface="Verdana" pitchFamily="34" charset="0"/>
                <a:ea typeface="Verdana" pitchFamily="34" charset="0"/>
                <a:cs typeface="Verdana" pitchFamily="34" charset="0"/>
              </a:rPr>
              <a:t>ermögenseinkommen</a:t>
            </a:r>
          </a:p>
        </p:txBody>
      </p:sp>
      <p:sp>
        <p:nvSpPr>
          <p:cNvPr id="9" name="Textfeld 8">
            <a:extLst>
              <a:ext uri="{FF2B5EF4-FFF2-40B4-BE49-F238E27FC236}">
                <a16:creationId xmlns:a16="http://schemas.microsoft.com/office/drawing/2014/main" id="{83BEF310-D4F7-7EAF-8CD5-57D709835AD4}"/>
              </a:ext>
            </a:extLst>
          </p:cNvPr>
          <p:cNvSpPr txBox="1"/>
          <p:nvPr/>
        </p:nvSpPr>
        <p:spPr bwMode="auto">
          <a:xfrm>
            <a:off x="1170510" y="4221222"/>
            <a:ext cx="6192690" cy="307777"/>
          </a:xfrm>
          <a:prstGeom prst="rect">
            <a:avLst/>
          </a:prstGeom>
          <a:noFill/>
          <a:ln w="9525">
            <a:solidFill>
              <a:schemeClr val="tx1"/>
            </a:solid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2000" kern="0" dirty="0">
                <a:latin typeface="Verdana" pitchFamily="34" charset="0"/>
              </a:rPr>
              <a:t>aktuelle Rentenzahlungen</a:t>
            </a:r>
            <a:endParaRPr lang="de-DE" sz="2000" kern="0" dirty="0">
              <a:latin typeface="Verdana" pitchFamily="34" charset="0"/>
              <a:ea typeface="Verdana" pitchFamily="34" charset="0"/>
              <a:cs typeface="Verdana" pitchFamily="34" charset="0"/>
            </a:endParaRPr>
          </a:p>
        </p:txBody>
      </p:sp>
      <p:sp>
        <p:nvSpPr>
          <p:cNvPr id="12" name="Pfeil: nach unten 11">
            <a:extLst>
              <a:ext uri="{FF2B5EF4-FFF2-40B4-BE49-F238E27FC236}">
                <a16:creationId xmlns:a16="http://schemas.microsoft.com/office/drawing/2014/main" id="{0AA7513B-7E45-12F4-037A-DC84CDB64391}"/>
              </a:ext>
            </a:extLst>
          </p:cNvPr>
          <p:cNvSpPr/>
          <p:nvPr/>
        </p:nvSpPr>
        <p:spPr bwMode="auto">
          <a:xfrm>
            <a:off x="4211960" y="2327752"/>
            <a:ext cx="360040" cy="1786662"/>
          </a:xfrm>
          <a:prstGeom prst="downArrow">
            <a:avLst/>
          </a:prstGeom>
          <a:noFill/>
          <a:ln w="9525">
            <a:solidFill>
              <a:schemeClr val="tx1"/>
            </a:solidFill>
            <a:miter lim="800000"/>
            <a:headEnd/>
            <a:tailEnd/>
          </a:ln>
        </p:spPr>
        <p:txBody>
          <a:bodyPr wrap="square" lIns="72000" tIns="72000" rIns="72000" bIns="72000" rtlCol="0" anchor="ctr"/>
          <a:lstStyle/>
          <a:p>
            <a:pPr algn="ctr" eaLnBrk="0" hangingPunct="0"/>
            <a:endParaRPr lang="de-DE" sz="1600" dirty="0">
              <a:latin typeface="+mn-lt"/>
              <a:ea typeface="Verdana" pitchFamily="34" charset="0"/>
              <a:cs typeface="Verdana" pitchFamily="34" charset="0"/>
            </a:endParaRPr>
          </a:p>
        </p:txBody>
      </p:sp>
      <p:sp>
        <p:nvSpPr>
          <p:cNvPr id="14" name="Pfeil: nach unten 13">
            <a:extLst>
              <a:ext uri="{FF2B5EF4-FFF2-40B4-BE49-F238E27FC236}">
                <a16:creationId xmlns:a16="http://schemas.microsoft.com/office/drawing/2014/main" id="{191F7B87-0213-6633-C20A-82E75409429D}"/>
              </a:ext>
            </a:extLst>
          </p:cNvPr>
          <p:cNvSpPr/>
          <p:nvPr/>
        </p:nvSpPr>
        <p:spPr bwMode="auto">
          <a:xfrm>
            <a:off x="5930554" y="2328352"/>
            <a:ext cx="360040" cy="1833655"/>
          </a:xfrm>
          <a:prstGeom prst="downArrow">
            <a:avLst/>
          </a:prstGeom>
          <a:noFill/>
          <a:ln w="9525">
            <a:solidFill>
              <a:schemeClr val="tx1"/>
            </a:solidFill>
            <a:miter lim="800000"/>
            <a:headEnd/>
            <a:tailEnd/>
          </a:ln>
        </p:spPr>
        <p:txBody>
          <a:bodyPr wrap="square" lIns="72000" tIns="72000" rIns="72000" bIns="72000" rtlCol="0" anchor="ctr"/>
          <a:lstStyle/>
          <a:p>
            <a:pPr algn="ctr" eaLnBrk="0" hangingPunct="0"/>
            <a:endParaRPr lang="de-DE" sz="1600" dirty="0">
              <a:latin typeface="+mn-lt"/>
              <a:ea typeface="Verdana" pitchFamily="34" charset="0"/>
              <a:cs typeface="Verdana" pitchFamily="34" charset="0"/>
            </a:endParaRPr>
          </a:p>
        </p:txBody>
      </p:sp>
      <p:sp>
        <p:nvSpPr>
          <p:cNvPr id="15" name="Pfeil: nach unten 14">
            <a:extLst>
              <a:ext uri="{FF2B5EF4-FFF2-40B4-BE49-F238E27FC236}">
                <a16:creationId xmlns:a16="http://schemas.microsoft.com/office/drawing/2014/main" id="{5FE475F3-F348-BA12-2A3B-95F1DFFE8A54}"/>
              </a:ext>
            </a:extLst>
          </p:cNvPr>
          <p:cNvSpPr/>
          <p:nvPr/>
        </p:nvSpPr>
        <p:spPr bwMode="auto">
          <a:xfrm>
            <a:off x="2106614" y="2305740"/>
            <a:ext cx="360040" cy="1833655"/>
          </a:xfrm>
          <a:prstGeom prst="downArrow">
            <a:avLst/>
          </a:prstGeom>
          <a:noFill/>
          <a:ln w="9525">
            <a:solidFill>
              <a:schemeClr val="tx1"/>
            </a:solidFill>
            <a:miter lim="800000"/>
            <a:headEnd/>
            <a:tailEnd/>
          </a:ln>
        </p:spPr>
        <p:txBody>
          <a:bodyPr wrap="square" lIns="72000" tIns="72000" rIns="72000" bIns="72000" rtlCol="0" anchor="ctr"/>
          <a:lstStyle/>
          <a:p>
            <a:pPr algn="ctr" eaLnBrk="0" hangingPunct="0"/>
            <a:endParaRPr lang="de-DE" sz="1600" dirty="0">
              <a:latin typeface="+mn-lt"/>
              <a:ea typeface="Verdana" pitchFamily="34" charset="0"/>
              <a:cs typeface="Verdana" pitchFamily="34" charset="0"/>
            </a:endParaRPr>
          </a:p>
        </p:txBody>
      </p:sp>
      <p:sp>
        <p:nvSpPr>
          <p:cNvPr id="16" name="Textfeld 15">
            <a:extLst>
              <a:ext uri="{FF2B5EF4-FFF2-40B4-BE49-F238E27FC236}">
                <a16:creationId xmlns:a16="http://schemas.microsoft.com/office/drawing/2014/main" id="{9AA4E512-A96A-F491-42A5-83AC81EBE2AC}"/>
              </a:ext>
            </a:extLst>
          </p:cNvPr>
          <p:cNvSpPr txBox="1"/>
          <p:nvPr/>
        </p:nvSpPr>
        <p:spPr bwMode="auto">
          <a:xfrm>
            <a:off x="787903" y="2500795"/>
            <a:ext cx="1296144" cy="1077218"/>
          </a:xfrm>
          <a:prstGeom prst="rect">
            <a:avLst/>
          </a:prstGeom>
          <a:noFill/>
          <a:ln w="9525">
            <a:noFill/>
            <a:miter lim="800000"/>
            <a:headEnd/>
            <a:tailEnd/>
          </a:ln>
          <a:effectLst/>
        </p:spPr>
        <p:txBody>
          <a:bodyPr wrap="square" lIns="0" tIns="0" rIns="0" bIns="0" rtlCol="0" anchor="ctr" anchorCtr="0">
            <a:spAutoFit/>
          </a:bodyPr>
          <a:lstStyle/>
          <a:p>
            <a:pPr marR="0" algn="r" defTabSz="914400" eaLnBrk="0" fontAlgn="auto" latinLnBrk="0" hangingPunct="0">
              <a:spcBef>
                <a:spcPts val="0"/>
              </a:spcBef>
              <a:spcAft>
                <a:spcPts val="300"/>
              </a:spcAft>
              <a:buClr>
                <a:schemeClr val="accent1"/>
              </a:buClr>
              <a:buSzTx/>
              <a:tabLst/>
            </a:pPr>
            <a:r>
              <a:rPr lang="de-DE" sz="1400" b="1" kern="0" dirty="0">
                <a:latin typeface="Verdana" pitchFamily="34" charset="0"/>
                <a:ea typeface="Verdana" pitchFamily="34" charset="0"/>
                <a:cs typeface="Verdana" pitchFamily="34" charset="0"/>
              </a:rPr>
              <a:t>Aktienrente:</a:t>
            </a:r>
            <a:br>
              <a:rPr lang="de-DE" sz="1400" kern="0" dirty="0">
                <a:latin typeface="Verdana" pitchFamily="34" charset="0"/>
                <a:ea typeface="Verdana" pitchFamily="34" charset="0"/>
                <a:cs typeface="Verdana" pitchFamily="34" charset="0"/>
              </a:rPr>
            </a:br>
            <a:r>
              <a:rPr lang="de-DE" sz="1400" kern="0" dirty="0">
                <a:latin typeface="Verdana" pitchFamily="34" charset="0"/>
                <a:ea typeface="Verdana" pitchFamily="34" charset="0"/>
                <a:cs typeface="Verdana" pitchFamily="34" charset="0"/>
              </a:rPr>
              <a:t>Zugriff über individuelle Vermögens-anteile</a:t>
            </a:r>
          </a:p>
        </p:txBody>
      </p:sp>
      <p:sp>
        <p:nvSpPr>
          <p:cNvPr id="17" name="Textfeld 16">
            <a:extLst>
              <a:ext uri="{FF2B5EF4-FFF2-40B4-BE49-F238E27FC236}">
                <a16:creationId xmlns:a16="http://schemas.microsoft.com/office/drawing/2014/main" id="{FF8587DB-66F4-030C-7C99-B8A40580F4A3}"/>
              </a:ext>
            </a:extLst>
          </p:cNvPr>
          <p:cNvSpPr txBox="1"/>
          <p:nvPr/>
        </p:nvSpPr>
        <p:spPr bwMode="auto">
          <a:xfrm>
            <a:off x="6368330" y="2577417"/>
            <a:ext cx="1948189" cy="900246"/>
          </a:xfrm>
          <a:prstGeom prst="rect">
            <a:avLst/>
          </a:prstGeom>
          <a:noFill/>
          <a:ln w="9525">
            <a:noFill/>
            <a:miter lim="800000"/>
            <a:headEnd/>
            <a:tailEnd/>
          </a:ln>
          <a:effectLst/>
        </p:spPr>
        <p:txBody>
          <a:bodyPr wrap="square" lIns="0" tIns="0" rIns="0" bIns="0" rtlCol="0" anchor="ctr" anchorCtr="0">
            <a:spAutoFit/>
          </a:bodyPr>
          <a:lstStyle/>
          <a:p>
            <a:pPr marR="0" defTabSz="914400" eaLnBrk="0" fontAlgn="auto" latinLnBrk="0" hangingPunct="0">
              <a:spcBef>
                <a:spcPts val="0"/>
              </a:spcBef>
              <a:spcAft>
                <a:spcPts val="300"/>
              </a:spcAft>
              <a:buClr>
                <a:schemeClr val="accent1"/>
              </a:buClr>
              <a:buSzTx/>
              <a:tabLst/>
            </a:pPr>
            <a:r>
              <a:rPr lang="de-DE" sz="1400" b="1" kern="0" dirty="0">
                <a:latin typeface="Verdana" pitchFamily="34" charset="0"/>
                <a:ea typeface="Verdana" pitchFamily="34" charset="0"/>
                <a:cs typeface="Verdana" pitchFamily="34" charset="0"/>
              </a:rPr>
              <a:t>Umlagerente:</a:t>
            </a:r>
          </a:p>
          <a:p>
            <a:pPr marR="0" defTabSz="914400" eaLnBrk="0" fontAlgn="auto" latinLnBrk="0" hangingPunct="0">
              <a:spcBef>
                <a:spcPts val="0"/>
              </a:spcBef>
              <a:spcAft>
                <a:spcPts val="300"/>
              </a:spcAft>
              <a:buClr>
                <a:schemeClr val="accent1"/>
              </a:buClr>
              <a:buSzTx/>
              <a:tabLst/>
            </a:pPr>
            <a:r>
              <a:rPr lang="de-DE" sz="1400" kern="0" dirty="0">
                <a:latin typeface="Verdana" pitchFamily="34" charset="0"/>
              </a:rPr>
              <a:t>Anteil an den individuellen Arbeitseinkommen</a:t>
            </a:r>
            <a:r>
              <a:rPr lang="de-DE" sz="1400" kern="0" dirty="0">
                <a:latin typeface="Verdana" pitchFamily="34" charset="0"/>
                <a:ea typeface="Verdana" pitchFamily="34" charset="0"/>
                <a:cs typeface="Verdana" pitchFamily="34" charset="0"/>
              </a:rPr>
              <a:t> </a:t>
            </a:r>
          </a:p>
        </p:txBody>
      </p:sp>
      <p:sp>
        <p:nvSpPr>
          <p:cNvPr id="18" name="Textfeld 17">
            <a:extLst>
              <a:ext uri="{FF2B5EF4-FFF2-40B4-BE49-F238E27FC236}">
                <a16:creationId xmlns:a16="http://schemas.microsoft.com/office/drawing/2014/main" id="{09740A5D-0612-A420-123E-28DE0A5F63A2}"/>
              </a:ext>
            </a:extLst>
          </p:cNvPr>
          <p:cNvSpPr txBox="1"/>
          <p:nvPr/>
        </p:nvSpPr>
        <p:spPr bwMode="auto">
          <a:xfrm>
            <a:off x="2489221" y="2556939"/>
            <a:ext cx="1645003" cy="1077218"/>
          </a:xfrm>
          <a:prstGeom prst="rect">
            <a:avLst/>
          </a:prstGeom>
          <a:noFill/>
          <a:ln w="9525">
            <a:noFill/>
            <a:miter lim="800000"/>
            <a:headEnd/>
            <a:tailEnd/>
          </a:ln>
          <a:effectLst/>
        </p:spPr>
        <p:txBody>
          <a:bodyPr wrap="square" lIns="0" tIns="0" rIns="0" bIns="0" rtlCol="0" anchor="ctr" anchorCtr="0">
            <a:spAutoFit/>
          </a:bodyPr>
          <a:lstStyle/>
          <a:p>
            <a:pPr marR="0" algn="r" defTabSz="914400" eaLnBrk="0" fontAlgn="auto" latinLnBrk="0" hangingPunct="0">
              <a:spcBef>
                <a:spcPts val="0"/>
              </a:spcBef>
              <a:spcAft>
                <a:spcPts val="300"/>
              </a:spcAft>
              <a:buClr>
                <a:schemeClr val="accent1"/>
              </a:buClr>
              <a:buSzTx/>
              <a:tabLst/>
            </a:pPr>
            <a:r>
              <a:rPr lang="de-DE" sz="1400" b="1" kern="0" dirty="0">
                <a:latin typeface="Verdana" pitchFamily="34" charset="0"/>
              </a:rPr>
              <a:t>Steuer</a:t>
            </a:r>
            <a:r>
              <a:rPr lang="de-DE" sz="1400" b="1" kern="0" dirty="0">
                <a:latin typeface="Verdana" pitchFamily="34" charset="0"/>
                <a:ea typeface="Verdana" pitchFamily="34" charset="0"/>
                <a:cs typeface="Verdana" pitchFamily="34" charset="0"/>
              </a:rPr>
              <a:t>rente:</a:t>
            </a:r>
            <a:br>
              <a:rPr lang="de-DE" sz="1400" kern="0" dirty="0">
                <a:latin typeface="Verdana" pitchFamily="34" charset="0"/>
                <a:ea typeface="Verdana" pitchFamily="34" charset="0"/>
                <a:cs typeface="Verdana" pitchFamily="34" charset="0"/>
              </a:rPr>
            </a:br>
            <a:r>
              <a:rPr lang="de-DE" sz="1400" kern="0" dirty="0">
                <a:latin typeface="Verdana" pitchFamily="34" charset="0"/>
                <a:ea typeface="Verdana" pitchFamily="34" charset="0"/>
                <a:cs typeface="Verdana" pitchFamily="34" charset="0"/>
              </a:rPr>
              <a:t>Zugriff vor Individualisierung über Steuern</a:t>
            </a:r>
            <a:br>
              <a:rPr lang="de-DE" sz="1400" kern="0" dirty="0">
                <a:latin typeface="Verdana" pitchFamily="34" charset="0"/>
                <a:ea typeface="Verdana" pitchFamily="34" charset="0"/>
                <a:cs typeface="Verdana" pitchFamily="34" charset="0"/>
              </a:rPr>
            </a:br>
            <a:r>
              <a:rPr lang="de-DE" sz="1400" kern="0" dirty="0">
                <a:latin typeface="Verdana" pitchFamily="34" charset="0"/>
                <a:ea typeface="Verdana" pitchFamily="34" charset="0"/>
                <a:cs typeface="Verdana" pitchFamily="34" charset="0"/>
              </a:rPr>
              <a:t>oder Abgaben</a:t>
            </a:r>
          </a:p>
        </p:txBody>
      </p:sp>
      <p:sp>
        <p:nvSpPr>
          <p:cNvPr id="19" name="Textfeld 18">
            <a:extLst>
              <a:ext uri="{FF2B5EF4-FFF2-40B4-BE49-F238E27FC236}">
                <a16:creationId xmlns:a16="http://schemas.microsoft.com/office/drawing/2014/main" id="{C09BDE7A-522F-F648-6CBF-BE9324114050}"/>
              </a:ext>
            </a:extLst>
          </p:cNvPr>
          <p:cNvSpPr txBox="1"/>
          <p:nvPr/>
        </p:nvSpPr>
        <p:spPr bwMode="auto">
          <a:xfrm>
            <a:off x="394842" y="5000649"/>
            <a:ext cx="7848976" cy="1308050"/>
          </a:xfrm>
          <a:prstGeom prst="rect">
            <a:avLst/>
          </a:prstGeom>
          <a:noFill/>
          <a:ln w="9525">
            <a:no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2000" kern="0" dirty="0">
                <a:latin typeface="Verdana" pitchFamily="34" charset="0"/>
                <a:ea typeface="Verdana" pitchFamily="34" charset="0"/>
                <a:cs typeface="Verdana" pitchFamily="34" charset="0"/>
              </a:rPr>
              <a:t>Mehr Möglichkeiten gibt es nicht!</a:t>
            </a:r>
          </a:p>
          <a:p>
            <a:pPr marR="0" algn="ctr" defTabSz="914400" eaLnBrk="0" fontAlgn="auto" latinLnBrk="0" hangingPunct="0">
              <a:spcBef>
                <a:spcPts val="0"/>
              </a:spcBef>
              <a:spcAft>
                <a:spcPts val="300"/>
              </a:spcAft>
              <a:buClr>
                <a:schemeClr val="accent1"/>
              </a:buClr>
              <a:buSzTx/>
              <a:tabLst/>
            </a:pPr>
            <a:r>
              <a:rPr lang="de-DE" sz="2000" kern="0" dirty="0">
                <a:latin typeface="Verdana" pitchFamily="34" charset="0"/>
              </a:rPr>
              <a:t>Kein Sparvorgang!</a:t>
            </a:r>
          </a:p>
          <a:p>
            <a:pPr marR="0" algn="ctr" defTabSz="914400" eaLnBrk="0" fontAlgn="auto" latinLnBrk="0" hangingPunct="0">
              <a:spcBef>
                <a:spcPts val="0"/>
              </a:spcBef>
              <a:spcAft>
                <a:spcPts val="300"/>
              </a:spcAft>
              <a:buClr>
                <a:schemeClr val="accent1"/>
              </a:buClr>
              <a:buSzTx/>
              <a:tabLst/>
            </a:pPr>
            <a:r>
              <a:rPr lang="de-DE" sz="2000" b="1" kern="0" dirty="0">
                <a:latin typeface="Verdana" pitchFamily="34" charset="0"/>
                <a:ea typeface="Verdana" pitchFamily="34" charset="0"/>
                <a:cs typeface="Verdana" pitchFamily="34" charset="0"/>
              </a:rPr>
              <a:t>Aktuelle Renten kommen </a:t>
            </a:r>
            <a:br>
              <a:rPr lang="de-DE" sz="2000" b="1" kern="0" dirty="0">
                <a:latin typeface="Verdana" pitchFamily="34" charset="0"/>
                <a:ea typeface="Verdana" pitchFamily="34" charset="0"/>
                <a:cs typeface="Verdana" pitchFamily="34" charset="0"/>
              </a:rPr>
            </a:br>
            <a:r>
              <a:rPr lang="de-DE" sz="2000" b="1" kern="0" dirty="0">
                <a:latin typeface="Verdana" pitchFamily="34" charset="0"/>
                <a:ea typeface="Verdana" pitchFamily="34" charset="0"/>
                <a:cs typeface="Verdana" pitchFamily="34" charset="0"/>
              </a:rPr>
              <a:t>aus dem aktuellen Volkseinkommen!</a:t>
            </a:r>
          </a:p>
        </p:txBody>
      </p:sp>
    </p:spTree>
    <p:extLst>
      <p:ext uri="{BB962C8B-B14F-4D97-AF65-F5344CB8AC3E}">
        <p14:creationId xmlns:p14="http://schemas.microsoft.com/office/powerpoint/2010/main" val="1454048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6CA5E4-FFC7-576D-CACD-507368F75AB4}"/>
              </a:ext>
            </a:extLst>
          </p:cNvPr>
          <p:cNvSpPr>
            <a:spLocks noGrp="1"/>
          </p:cNvSpPr>
          <p:nvPr>
            <p:ph type="title"/>
          </p:nvPr>
        </p:nvSpPr>
        <p:spPr/>
        <p:txBody>
          <a:bodyPr/>
          <a:lstStyle/>
          <a:p>
            <a:r>
              <a:rPr lang="de-DE" dirty="0"/>
              <a:t>Demographie</a:t>
            </a:r>
          </a:p>
        </p:txBody>
      </p:sp>
      <p:sp>
        <p:nvSpPr>
          <p:cNvPr id="3" name="Foliennummernplatzhalter 2">
            <a:extLst>
              <a:ext uri="{FF2B5EF4-FFF2-40B4-BE49-F238E27FC236}">
                <a16:creationId xmlns:a16="http://schemas.microsoft.com/office/drawing/2014/main" id="{5B6EF1B7-9332-2142-2972-A68F516D65A1}"/>
              </a:ext>
            </a:extLst>
          </p:cNvPr>
          <p:cNvSpPr>
            <a:spLocks noGrp="1"/>
          </p:cNvSpPr>
          <p:nvPr>
            <p:ph type="sldNum" sz="quarter" idx="4"/>
          </p:nvPr>
        </p:nvSpPr>
        <p:spPr/>
        <p:txBody>
          <a:bodyPr/>
          <a:lstStyle/>
          <a:p>
            <a:r>
              <a:rPr lang="en-GB"/>
              <a:t> </a:t>
            </a:r>
            <a:fld id="{DC8B3668-E1AB-4560-B66B-CD4643A23BF9}" type="slidenum">
              <a:rPr lang="en-GB" smtClean="0"/>
              <a:pPr/>
              <a:t>11</a:t>
            </a:fld>
            <a:endParaRPr lang="en-GB" dirty="0"/>
          </a:p>
        </p:txBody>
      </p:sp>
      <p:sp>
        <p:nvSpPr>
          <p:cNvPr id="4" name="Datumsplatzhalter 3">
            <a:extLst>
              <a:ext uri="{FF2B5EF4-FFF2-40B4-BE49-F238E27FC236}">
                <a16:creationId xmlns:a16="http://schemas.microsoft.com/office/drawing/2014/main" id="{C9E831C4-C4C8-BA14-028B-DE5728BA98F2}"/>
              </a:ext>
            </a:extLst>
          </p:cNvPr>
          <p:cNvSpPr>
            <a:spLocks noGrp="1"/>
          </p:cNvSpPr>
          <p:nvPr>
            <p:ph type="dt" sz="half" idx="2"/>
          </p:nvPr>
        </p:nvSpPr>
        <p:spPr/>
        <p:txBody>
          <a:bodyPr/>
          <a:lstStyle/>
          <a:p>
            <a:r>
              <a:rPr lang="de-DE"/>
              <a:t>10.02.2023</a:t>
            </a:r>
            <a:endParaRPr lang="en-GB" dirty="0"/>
          </a:p>
        </p:txBody>
      </p:sp>
      <p:sp>
        <p:nvSpPr>
          <p:cNvPr id="5" name="Fußzeilenplatzhalter 4">
            <a:extLst>
              <a:ext uri="{FF2B5EF4-FFF2-40B4-BE49-F238E27FC236}">
                <a16:creationId xmlns:a16="http://schemas.microsoft.com/office/drawing/2014/main" id="{75C33724-0072-5CDC-0454-49E94B727BD3}"/>
              </a:ext>
            </a:extLst>
          </p:cNvPr>
          <p:cNvSpPr>
            <a:spLocks noGrp="1"/>
          </p:cNvSpPr>
          <p:nvPr>
            <p:ph type="ftr" sz="quarter" idx="3"/>
          </p:nvPr>
        </p:nvSpPr>
        <p:spPr/>
        <p:txBody>
          <a:bodyPr/>
          <a:lstStyle/>
          <a:p>
            <a:r>
              <a:rPr lang="en-GB"/>
              <a:t>Alfred Eibl</a:t>
            </a:r>
            <a:endParaRPr lang="en-GB" dirty="0"/>
          </a:p>
        </p:txBody>
      </p:sp>
    </p:spTree>
    <p:extLst>
      <p:ext uri="{BB962C8B-B14F-4D97-AF65-F5344CB8AC3E}">
        <p14:creationId xmlns:p14="http://schemas.microsoft.com/office/powerpoint/2010/main" val="3465797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Altersquotient: Aber welcher?</a:t>
            </a:r>
          </a:p>
        </p:txBody>
      </p:sp>
      <p:sp>
        <p:nvSpPr>
          <p:cNvPr id="5" name="Datumsplatzhalter 4"/>
          <p:cNvSpPr>
            <a:spLocks noGrp="1"/>
          </p:cNvSpPr>
          <p:nvPr>
            <p:ph type="dt" sz="half" idx="2"/>
          </p:nvPr>
        </p:nvSpPr>
        <p:spPr/>
        <p:txBody>
          <a:bodyPr/>
          <a:lstStyle/>
          <a:p>
            <a:r>
              <a:rPr lang="de-DE"/>
              <a:t>10.02.2023</a:t>
            </a:r>
            <a:endParaRPr lang="en-GB" dirty="0"/>
          </a:p>
        </p:txBody>
      </p:sp>
      <p:pic>
        <p:nvPicPr>
          <p:cNvPr id="7" name="Grafik 6">
            <a:extLst>
              <a:ext uri="{FF2B5EF4-FFF2-40B4-BE49-F238E27FC236}">
                <a16:creationId xmlns:a16="http://schemas.microsoft.com/office/drawing/2014/main" id="{EBD9B86A-CFDC-0839-F6BE-C603FFCFFF25}"/>
              </a:ext>
            </a:extLst>
          </p:cNvPr>
          <p:cNvPicPr>
            <a:picLocks noChangeAspect="1"/>
          </p:cNvPicPr>
          <p:nvPr/>
        </p:nvPicPr>
        <p:blipFill>
          <a:blip r:embed="rId3"/>
          <a:stretch>
            <a:fillRect/>
          </a:stretch>
        </p:blipFill>
        <p:spPr>
          <a:xfrm>
            <a:off x="611560" y="908720"/>
            <a:ext cx="7380312" cy="5189007"/>
          </a:xfrm>
          <a:prstGeom prst="rect">
            <a:avLst/>
          </a:prstGeom>
        </p:spPr>
      </p:pic>
      <p:sp>
        <p:nvSpPr>
          <p:cNvPr id="9" name="Textfeld 8">
            <a:extLst>
              <a:ext uri="{FF2B5EF4-FFF2-40B4-BE49-F238E27FC236}">
                <a16:creationId xmlns:a16="http://schemas.microsoft.com/office/drawing/2014/main" id="{1563134C-E3CC-3AAB-6475-F1BAE5581295}"/>
              </a:ext>
            </a:extLst>
          </p:cNvPr>
          <p:cNvSpPr txBox="1"/>
          <p:nvPr/>
        </p:nvSpPr>
        <p:spPr bwMode="auto">
          <a:xfrm>
            <a:off x="1115616" y="6162847"/>
            <a:ext cx="7776864" cy="369332"/>
          </a:xfrm>
          <a:prstGeom prst="rect">
            <a:avLst/>
          </a:prstGeom>
          <a:noFill/>
          <a:ln w="9525">
            <a:noFill/>
            <a:miter lim="800000"/>
            <a:headEnd/>
            <a:tailEnd/>
          </a:ln>
          <a:effectLst/>
        </p:spPr>
        <p:txBody>
          <a:bodyPr wrap="square" lIns="0" tIns="0" rIns="0" bIns="0" rtlCol="0" anchor="ctr" anchorCtr="0">
            <a:spAutoFit/>
          </a:bodyPr>
          <a:lstStyle/>
          <a:p>
            <a:pPr marR="0" algn="r" defTabSz="914400" eaLnBrk="0" fontAlgn="auto" latinLnBrk="0" hangingPunct="0">
              <a:spcBef>
                <a:spcPts val="0"/>
              </a:spcBef>
              <a:spcAft>
                <a:spcPts val="300"/>
              </a:spcAft>
              <a:buClr>
                <a:schemeClr val="accent1"/>
              </a:buClr>
              <a:buSzTx/>
              <a:tabLst/>
            </a:pPr>
            <a:r>
              <a:rPr lang="de-DE" sz="1200" kern="0" dirty="0" err="1">
                <a:latin typeface="Verdana" pitchFamily="34" charset="0"/>
              </a:rPr>
              <a:t>Logeay</a:t>
            </a:r>
            <a:r>
              <a:rPr lang="de-DE" sz="1200" kern="0" dirty="0">
                <a:latin typeface="Verdana" pitchFamily="34" charset="0"/>
              </a:rPr>
              <a:t> u.a.</a:t>
            </a:r>
            <a:r>
              <a:rPr lang="de-DE" sz="1200" kern="0" dirty="0">
                <a:latin typeface="Verdana" pitchFamily="34" charset="0"/>
                <a:ea typeface="Verdana" pitchFamily="34" charset="0"/>
                <a:cs typeface="Verdana" pitchFamily="34" charset="0"/>
              </a:rPr>
              <a:t>: Nachhaltigkeit in der Rentenversicherung in Zeiten des demografischen Wandels </a:t>
            </a:r>
            <a:br>
              <a:rPr lang="de-DE" sz="1200" kern="0" dirty="0">
                <a:latin typeface="Verdana" pitchFamily="34" charset="0"/>
                <a:ea typeface="Verdana" pitchFamily="34" charset="0"/>
                <a:cs typeface="Verdana" pitchFamily="34" charset="0"/>
              </a:rPr>
            </a:br>
            <a:r>
              <a:rPr lang="de-DE" sz="1200" kern="0" dirty="0">
                <a:latin typeface="Verdana" pitchFamily="34" charset="0"/>
                <a:ea typeface="Verdana" pitchFamily="34" charset="0"/>
                <a:cs typeface="Verdana" pitchFamily="34" charset="0"/>
              </a:rPr>
              <a:t>(IMK Study Nr. 76 Feb. 2022</a:t>
            </a:r>
          </a:p>
        </p:txBody>
      </p:sp>
      <p:sp>
        <p:nvSpPr>
          <p:cNvPr id="3" name="Fußzeilenplatzhalter 2">
            <a:extLst>
              <a:ext uri="{FF2B5EF4-FFF2-40B4-BE49-F238E27FC236}">
                <a16:creationId xmlns:a16="http://schemas.microsoft.com/office/drawing/2014/main" id="{26F89EE7-90F3-607E-5EAC-624433F0D53D}"/>
              </a:ext>
            </a:extLst>
          </p:cNvPr>
          <p:cNvSpPr>
            <a:spLocks noGrp="1"/>
          </p:cNvSpPr>
          <p:nvPr>
            <p:ph type="ftr" sz="quarter" idx="3"/>
          </p:nvPr>
        </p:nvSpPr>
        <p:spPr/>
        <p:txBody>
          <a:bodyPr/>
          <a:lstStyle/>
          <a:p>
            <a:r>
              <a:rPr lang="en-GB"/>
              <a:t>Alfred Eibl</a:t>
            </a:r>
            <a:endParaRPr lang="en-GB" dirty="0"/>
          </a:p>
        </p:txBody>
      </p:sp>
      <p:sp>
        <p:nvSpPr>
          <p:cNvPr id="8" name="Foliennummernplatzhalter 7">
            <a:extLst>
              <a:ext uri="{FF2B5EF4-FFF2-40B4-BE49-F238E27FC236}">
                <a16:creationId xmlns:a16="http://schemas.microsoft.com/office/drawing/2014/main" id="{B5BD343A-98F4-340B-1BEF-C6FD59988568}"/>
              </a:ext>
            </a:extLst>
          </p:cNvPr>
          <p:cNvSpPr>
            <a:spLocks noGrp="1"/>
          </p:cNvSpPr>
          <p:nvPr>
            <p:ph type="sldNum" sz="quarter" idx="4"/>
          </p:nvPr>
        </p:nvSpPr>
        <p:spPr/>
        <p:txBody>
          <a:bodyPr/>
          <a:lstStyle/>
          <a:p>
            <a:r>
              <a:rPr lang="en-GB"/>
              <a:t> </a:t>
            </a:r>
            <a:fld id="{DC8B3668-E1AB-4560-B66B-CD4643A23BF9}" type="slidenum">
              <a:rPr lang="en-GB" smtClean="0"/>
              <a:pPr/>
              <a:t>12</a:t>
            </a:fld>
            <a:endParaRPr lang="en-GB" dirty="0"/>
          </a:p>
        </p:txBody>
      </p:sp>
    </p:spTree>
    <p:extLst>
      <p:ext uri="{BB962C8B-B14F-4D97-AF65-F5344CB8AC3E}">
        <p14:creationId xmlns:p14="http://schemas.microsoft.com/office/powerpoint/2010/main" val="2237965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Altersquotient: Prognose</a:t>
            </a:r>
          </a:p>
        </p:txBody>
      </p:sp>
      <p:sp>
        <p:nvSpPr>
          <p:cNvPr id="5" name="Datumsplatzhalter 4"/>
          <p:cNvSpPr>
            <a:spLocks noGrp="1"/>
          </p:cNvSpPr>
          <p:nvPr>
            <p:ph type="dt" sz="half" idx="2"/>
          </p:nvPr>
        </p:nvSpPr>
        <p:spPr/>
        <p:txBody>
          <a:bodyPr/>
          <a:lstStyle/>
          <a:p>
            <a:r>
              <a:rPr lang="de-DE"/>
              <a:t>10.02.2023</a:t>
            </a:r>
            <a:endParaRPr lang="en-GB" dirty="0"/>
          </a:p>
        </p:txBody>
      </p:sp>
      <p:sp>
        <p:nvSpPr>
          <p:cNvPr id="9" name="Textfeld 8">
            <a:extLst>
              <a:ext uri="{FF2B5EF4-FFF2-40B4-BE49-F238E27FC236}">
                <a16:creationId xmlns:a16="http://schemas.microsoft.com/office/drawing/2014/main" id="{1563134C-E3CC-3AAB-6475-F1BAE5581295}"/>
              </a:ext>
            </a:extLst>
          </p:cNvPr>
          <p:cNvSpPr txBox="1"/>
          <p:nvPr/>
        </p:nvSpPr>
        <p:spPr bwMode="auto">
          <a:xfrm>
            <a:off x="1115616" y="6255180"/>
            <a:ext cx="7776864" cy="184666"/>
          </a:xfrm>
          <a:prstGeom prst="rect">
            <a:avLst/>
          </a:prstGeom>
          <a:noFill/>
          <a:ln w="9525">
            <a:noFill/>
            <a:miter lim="800000"/>
            <a:headEnd/>
            <a:tailEnd/>
          </a:ln>
          <a:effectLst/>
        </p:spPr>
        <p:txBody>
          <a:bodyPr wrap="square" lIns="0" tIns="0" rIns="0" bIns="0" rtlCol="0" anchor="ctr" anchorCtr="0">
            <a:spAutoFit/>
          </a:bodyPr>
          <a:lstStyle/>
          <a:p>
            <a:pPr marR="0" algn="r" defTabSz="914400" eaLnBrk="0" fontAlgn="auto" latinLnBrk="0" hangingPunct="0">
              <a:spcBef>
                <a:spcPts val="0"/>
              </a:spcBef>
              <a:spcAft>
                <a:spcPts val="300"/>
              </a:spcAft>
              <a:buClr>
                <a:schemeClr val="accent1"/>
              </a:buClr>
              <a:buSzTx/>
              <a:tabLst/>
            </a:pPr>
            <a:r>
              <a:rPr lang="de-DE" sz="1200" kern="0" dirty="0">
                <a:latin typeface="Verdana" pitchFamily="34" charset="0"/>
              </a:rPr>
              <a:t>Handelsblatt 18.1.2023</a:t>
            </a:r>
            <a:endParaRPr lang="de-DE" sz="1200" kern="0" dirty="0">
              <a:latin typeface="Verdana" pitchFamily="34" charset="0"/>
              <a:ea typeface="Verdana" pitchFamily="34" charset="0"/>
              <a:cs typeface="Verdana" pitchFamily="34" charset="0"/>
            </a:endParaRPr>
          </a:p>
        </p:txBody>
      </p:sp>
      <p:sp>
        <p:nvSpPr>
          <p:cNvPr id="3" name="Fußzeilenplatzhalter 2">
            <a:extLst>
              <a:ext uri="{FF2B5EF4-FFF2-40B4-BE49-F238E27FC236}">
                <a16:creationId xmlns:a16="http://schemas.microsoft.com/office/drawing/2014/main" id="{26F89EE7-90F3-607E-5EAC-624433F0D53D}"/>
              </a:ext>
            </a:extLst>
          </p:cNvPr>
          <p:cNvSpPr>
            <a:spLocks noGrp="1"/>
          </p:cNvSpPr>
          <p:nvPr>
            <p:ph type="ftr" sz="quarter" idx="3"/>
          </p:nvPr>
        </p:nvSpPr>
        <p:spPr/>
        <p:txBody>
          <a:bodyPr/>
          <a:lstStyle/>
          <a:p>
            <a:r>
              <a:rPr lang="en-GB"/>
              <a:t>Alfred Eibl</a:t>
            </a:r>
            <a:endParaRPr lang="en-GB" dirty="0"/>
          </a:p>
        </p:txBody>
      </p:sp>
      <p:sp>
        <p:nvSpPr>
          <p:cNvPr id="8" name="Foliennummernplatzhalter 7">
            <a:extLst>
              <a:ext uri="{FF2B5EF4-FFF2-40B4-BE49-F238E27FC236}">
                <a16:creationId xmlns:a16="http://schemas.microsoft.com/office/drawing/2014/main" id="{B5BD343A-98F4-340B-1BEF-C6FD59988568}"/>
              </a:ext>
            </a:extLst>
          </p:cNvPr>
          <p:cNvSpPr>
            <a:spLocks noGrp="1"/>
          </p:cNvSpPr>
          <p:nvPr>
            <p:ph type="sldNum" sz="quarter" idx="4"/>
          </p:nvPr>
        </p:nvSpPr>
        <p:spPr/>
        <p:txBody>
          <a:bodyPr/>
          <a:lstStyle/>
          <a:p>
            <a:r>
              <a:rPr lang="en-GB"/>
              <a:t> </a:t>
            </a:r>
            <a:fld id="{DC8B3668-E1AB-4560-B66B-CD4643A23BF9}" type="slidenum">
              <a:rPr lang="en-GB" smtClean="0"/>
              <a:pPr/>
              <a:t>13</a:t>
            </a:fld>
            <a:endParaRPr lang="en-GB" dirty="0"/>
          </a:p>
        </p:txBody>
      </p:sp>
      <p:pic>
        <p:nvPicPr>
          <p:cNvPr id="6" name="Grafik 5">
            <a:extLst>
              <a:ext uri="{FF2B5EF4-FFF2-40B4-BE49-F238E27FC236}">
                <a16:creationId xmlns:a16="http://schemas.microsoft.com/office/drawing/2014/main" id="{9D430065-B512-F9AF-5BD9-7390087DE42E}"/>
              </a:ext>
            </a:extLst>
          </p:cNvPr>
          <p:cNvPicPr>
            <a:picLocks noChangeAspect="1"/>
          </p:cNvPicPr>
          <p:nvPr/>
        </p:nvPicPr>
        <p:blipFill>
          <a:blip r:embed="rId3"/>
          <a:stretch>
            <a:fillRect/>
          </a:stretch>
        </p:blipFill>
        <p:spPr>
          <a:xfrm>
            <a:off x="-14018" y="1700808"/>
            <a:ext cx="9158018" cy="3240360"/>
          </a:xfrm>
          <a:prstGeom prst="rect">
            <a:avLst/>
          </a:prstGeom>
        </p:spPr>
      </p:pic>
      <p:sp>
        <p:nvSpPr>
          <p:cNvPr id="10" name="Textfeld 9">
            <a:extLst>
              <a:ext uri="{FF2B5EF4-FFF2-40B4-BE49-F238E27FC236}">
                <a16:creationId xmlns:a16="http://schemas.microsoft.com/office/drawing/2014/main" id="{B9F9F5AD-9519-A7FD-52EA-D6712412160E}"/>
              </a:ext>
            </a:extLst>
          </p:cNvPr>
          <p:cNvSpPr txBox="1"/>
          <p:nvPr/>
        </p:nvSpPr>
        <p:spPr bwMode="auto">
          <a:xfrm>
            <a:off x="1089531" y="5163461"/>
            <a:ext cx="1584176" cy="615553"/>
          </a:xfrm>
          <a:prstGeom prst="rect">
            <a:avLst/>
          </a:prstGeom>
          <a:noFill/>
          <a:ln w="9525">
            <a:no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2000" kern="0" dirty="0">
                <a:latin typeface="Verdana" pitchFamily="34" charset="0"/>
                <a:ea typeface="Verdana" pitchFamily="34" charset="0"/>
                <a:cs typeface="Verdana" pitchFamily="34" charset="0"/>
              </a:rPr>
              <a:t>1962-1992: 55 %</a:t>
            </a:r>
          </a:p>
        </p:txBody>
      </p:sp>
      <p:sp>
        <p:nvSpPr>
          <p:cNvPr id="13" name="Textfeld 12">
            <a:extLst>
              <a:ext uri="{FF2B5EF4-FFF2-40B4-BE49-F238E27FC236}">
                <a16:creationId xmlns:a16="http://schemas.microsoft.com/office/drawing/2014/main" id="{1064011C-F814-CF28-7E4A-16E30D885CD8}"/>
              </a:ext>
            </a:extLst>
          </p:cNvPr>
          <p:cNvSpPr txBox="1"/>
          <p:nvPr/>
        </p:nvSpPr>
        <p:spPr bwMode="auto">
          <a:xfrm>
            <a:off x="5796136" y="5131630"/>
            <a:ext cx="1584176" cy="615553"/>
          </a:xfrm>
          <a:prstGeom prst="rect">
            <a:avLst/>
          </a:prstGeom>
          <a:noFill/>
          <a:ln w="9525">
            <a:no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2000" kern="0" dirty="0">
                <a:latin typeface="Verdana" pitchFamily="34" charset="0"/>
                <a:ea typeface="Verdana" pitchFamily="34" charset="0"/>
                <a:cs typeface="Verdana" pitchFamily="34" charset="0"/>
              </a:rPr>
              <a:t>2020-2050: 28 %</a:t>
            </a:r>
          </a:p>
        </p:txBody>
      </p:sp>
      <p:sp>
        <p:nvSpPr>
          <p:cNvPr id="14" name="Textfeld 13">
            <a:extLst>
              <a:ext uri="{FF2B5EF4-FFF2-40B4-BE49-F238E27FC236}">
                <a16:creationId xmlns:a16="http://schemas.microsoft.com/office/drawing/2014/main" id="{A36F19BB-3313-EE82-C60F-1833F92FD41A}"/>
              </a:ext>
            </a:extLst>
          </p:cNvPr>
          <p:cNvSpPr txBox="1"/>
          <p:nvPr/>
        </p:nvSpPr>
        <p:spPr bwMode="auto">
          <a:xfrm>
            <a:off x="3298817" y="5317349"/>
            <a:ext cx="1872209" cy="307777"/>
          </a:xfrm>
          <a:prstGeom prst="rect">
            <a:avLst/>
          </a:prstGeom>
          <a:noFill/>
          <a:ln w="9525">
            <a:no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2000" b="1" kern="0" dirty="0">
                <a:latin typeface="Verdana" pitchFamily="34" charset="0"/>
                <a:ea typeface="Verdana" pitchFamily="34" charset="0"/>
                <a:cs typeface="Verdana" pitchFamily="34" charset="0"/>
              </a:rPr>
              <a:t>Reduzierung</a:t>
            </a:r>
          </a:p>
        </p:txBody>
      </p:sp>
    </p:spTree>
    <p:extLst>
      <p:ext uri="{BB962C8B-B14F-4D97-AF65-F5344CB8AC3E}">
        <p14:creationId xmlns:p14="http://schemas.microsoft.com/office/powerpoint/2010/main" val="3227236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Fernere Lebenserwartung für 65-jährige</a:t>
            </a:r>
          </a:p>
        </p:txBody>
      </p:sp>
      <p:sp>
        <p:nvSpPr>
          <p:cNvPr id="5" name="Datumsplatzhalter 4"/>
          <p:cNvSpPr>
            <a:spLocks noGrp="1"/>
          </p:cNvSpPr>
          <p:nvPr>
            <p:ph type="dt" sz="half" idx="2"/>
          </p:nvPr>
        </p:nvSpPr>
        <p:spPr/>
        <p:txBody>
          <a:bodyPr/>
          <a:lstStyle/>
          <a:p>
            <a:r>
              <a:rPr lang="de-DE"/>
              <a:t>10.02.2023</a:t>
            </a:r>
            <a:endParaRPr lang="en-GB" dirty="0"/>
          </a:p>
        </p:txBody>
      </p:sp>
      <p:sp>
        <p:nvSpPr>
          <p:cNvPr id="9" name="Textfeld 8">
            <a:extLst>
              <a:ext uri="{FF2B5EF4-FFF2-40B4-BE49-F238E27FC236}">
                <a16:creationId xmlns:a16="http://schemas.microsoft.com/office/drawing/2014/main" id="{1563134C-E3CC-3AAB-6475-F1BAE5581295}"/>
              </a:ext>
            </a:extLst>
          </p:cNvPr>
          <p:cNvSpPr txBox="1"/>
          <p:nvPr/>
        </p:nvSpPr>
        <p:spPr bwMode="auto">
          <a:xfrm>
            <a:off x="1115616" y="6255180"/>
            <a:ext cx="7776864" cy="184666"/>
          </a:xfrm>
          <a:prstGeom prst="rect">
            <a:avLst/>
          </a:prstGeom>
          <a:noFill/>
          <a:ln w="9525">
            <a:noFill/>
            <a:miter lim="800000"/>
            <a:headEnd/>
            <a:tailEnd/>
          </a:ln>
          <a:effectLst/>
        </p:spPr>
        <p:txBody>
          <a:bodyPr wrap="square" lIns="0" tIns="0" rIns="0" bIns="0" rtlCol="0" anchor="ctr" anchorCtr="0">
            <a:spAutoFit/>
          </a:bodyPr>
          <a:lstStyle/>
          <a:p>
            <a:pPr marR="0" algn="r" defTabSz="914400" eaLnBrk="0" fontAlgn="auto" latinLnBrk="0" hangingPunct="0">
              <a:spcBef>
                <a:spcPts val="0"/>
              </a:spcBef>
              <a:spcAft>
                <a:spcPts val="300"/>
              </a:spcAft>
              <a:buClr>
                <a:schemeClr val="accent1"/>
              </a:buClr>
              <a:buSzTx/>
              <a:tabLst/>
            </a:pPr>
            <a:r>
              <a:rPr lang="de-DE" sz="1200" kern="0" dirty="0">
                <a:latin typeface="Arial Narrow" panose="020B0606020202030204" pitchFamily="34" charset="0"/>
              </a:rPr>
              <a:t>https://www.destatis.de/DE/Themen/Gesellschaft-Umwelt/Bevoelkerung/Sterbefaelle-Lebenserwartung/_inhalt.html#sprg229094</a:t>
            </a:r>
          </a:p>
        </p:txBody>
      </p:sp>
      <p:sp>
        <p:nvSpPr>
          <p:cNvPr id="3" name="Fußzeilenplatzhalter 2">
            <a:extLst>
              <a:ext uri="{FF2B5EF4-FFF2-40B4-BE49-F238E27FC236}">
                <a16:creationId xmlns:a16="http://schemas.microsoft.com/office/drawing/2014/main" id="{26F89EE7-90F3-607E-5EAC-624433F0D53D}"/>
              </a:ext>
            </a:extLst>
          </p:cNvPr>
          <p:cNvSpPr>
            <a:spLocks noGrp="1"/>
          </p:cNvSpPr>
          <p:nvPr>
            <p:ph type="ftr" sz="quarter" idx="3"/>
          </p:nvPr>
        </p:nvSpPr>
        <p:spPr/>
        <p:txBody>
          <a:bodyPr/>
          <a:lstStyle/>
          <a:p>
            <a:r>
              <a:rPr lang="en-GB"/>
              <a:t>Alfred Eibl</a:t>
            </a:r>
            <a:endParaRPr lang="en-GB" dirty="0"/>
          </a:p>
        </p:txBody>
      </p:sp>
      <p:sp>
        <p:nvSpPr>
          <p:cNvPr id="8" name="Foliennummernplatzhalter 7">
            <a:extLst>
              <a:ext uri="{FF2B5EF4-FFF2-40B4-BE49-F238E27FC236}">
                <a16:creationId xmlns:a16="http://schemas.microsoft.com/office/drawing/2014/main" id="{B5BD343A-98F4-340B-1BEF-C6FD59988568}"/>
              </a:ext>
            </a:extLst>
          </p:cNvPr>
          <p:cNvSpPr>
            <a:spLocks noGrp="1"/>
          </p:cNvSpPr>
          <p:nvPr>
            <p:ph type="sldNum" sz="quarter" idx="4"/>
          </p:nvPr>
        </p:nvSpPr>
        <p:spPr/>
        <p:txBody>
          <a:bodyPr/>
          <a:lstStyle/>
          <a:p>
            <a:r>
              <a:rPr lang="en-GB"/>
              <a:t> </a:t>
            </a:r>
            <a:fld id="{DC8B3668-E1AB-4560-B66B-CD4643A23BF9}" type="slidenum">
              <a:rPr lang="en-GB" smtClean="0"/>
              <a:pPr/>
              <a:t>14</a:t>
            </a:fld>
            <a:endParaRPr lang="en-GB" dirty="0"/>
          </a:p>
        </p:txBody>
      </p:sp>
      <p:pic>
        <p:nvPicPr>
          <p:cNvPr id="11" name="Grafik 10">
            <a:extLst>
              <a:ext uri="{FF2B5EF4-FFF2-40B4-BE49-F238E27FC236}">
                <a16:creationId xmlns:a16="http://schemas.microsoft.com/office/drawing/2014/main" id="{5921A5BA-98BF-5180-D024-958AFDDFEF12}"/>
              </a:ext>
            </a:extLst>
          </p:cNvPr>
          <p:cNvPicPr>
            <a:picLocks noChangeAspect="1"/>
          </p:cNvPicPr>
          <p:nvPr/>
        </p:nvPicPr>
        <p:blipFill>
          <a:blip r:embed="rId3"/>
          <a:stretch>
            <a:fillRect/>
          </a:stretch>
        </p:blipFill>
        <p:spPr>
          <a:xfrm>
            <a:off x="251520" y="1124744"/>
            <a:ext cx="8808890" cy="4608512"/>
          </a:xfrm>
          <a:prstGeom prst="rect">
            <a:avLst/>
          </a:prstGeom>
        </p:spPr>
      </p:pic>
    </p:spTree>
    <p:extLst>
      <p:ext uri="{BB962C8B-B14F-4D97-AF65-F5344CB8AC3E}">
        <p14:creationId xmlns:p14="http://schemas.microsoft.com/office/powerpoint/2010/main" val="2540758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Modell Japan</a:t>
            </a:r>
          </a:p>
        </p:txBody>
      </p:sp>
      <p:sp>
        <p:nvSpPr>
          <p:cNvPr id="5" name="Datumsplatzhalter 4"/>
          <p:cNvSpPr>
            <a:spLocks noGrp="1"/>
          </p:cNvSpPr>
          <p:nvPr>
            <p:ph type="dt" sz="half" idx="2"/>
          </p:nvPr>
        </p:nvSpPr>
        <p:spPr/>
        <p:txBody>
          <a:bodyPr/>
          <a:lstStyle/>
          <a:p>
            <a:r>
              <a:rPr lang="de-DE"/>
              <a:t>10.02.2023</a:t>
            </a:r>
            <a:endParaRPr lang="en-GB" dirty="0"/>
          </a:p>
        </p:txBody>
      </p:sp>
      <p:sp>
        <p:nvSpPr>
          <p:cNvPr id="3" name="Inhaltsplatzhalter 2"/>
          <p:cNvSpPr>
            <a:spLocks noGrp="1"/>
          </p:cNvSpPr>
          <p:nvPr>
            <p:ph sz="quarter" idx="4294967295"/>
          </p:nvPr>
        </p:nvSpPr>
        <p:spPr>
          <a:xfrm>
            <a:off x="538860" y="1340768"/>
            <a:ext cx="7849564" cy="4248471"/>
          </a:xfrm>
        </p:spPr>
        <p:txBody>
          <a:bodyPr>
            <a:normAutofit/>
          </a:bodyPr>
          <a:lstStyle/>
          <a:p>
            <a:pPr lvl="0">
              <a:lnSpc>
                <a:spcPct val="90000"/>
              </a:lnSpc>
              <a:spcBef>
                <a:spcPts val="1200"/>
              </a:spcBef>
              <a:spcAft>
                <a:spcPts val="0"/>
              </a:spcAft>
            </a:pPr>
            <a:r>
              <a:rPr lang="de-DE" dirty="0"/>
              <a:t>Starke Überalterung</a:t>
            </a:r>
          </a:p>
          <a:p>
            <a:pPr lvl="0">
              <a:lnSpc>
                <a:spcPct val="90000"/>
              </a:lnSpc>
              <a:spcBef>
                <a:spcPts val="1200"/>
              </a:spcBef>
              <a:spcAft>
                <a:spcPts val="0"/>
              </a:spcAft>
            </a:pPr>
            <a:r>
              <a:rPr lang="de-DE" dirty="0"/>
              <a:t>Problem ist nicht zu geringe Wirtschaftsleistung</a:t>
            </a:r>
          </a:p>
          <a:p>
            <a:pPr marL="287338" lvl="1" indent="0">
              <a:lnSpc>
                <a:spcPct val="90000"/>
              </a:lnSpc>
              <a:spcBef>
                <a:spcPts val="1200"/>
              </a:spcBef>
              <a:spcAft>
                <a:spcPts val="0"/>
              </a:spcAft>
              <a:buNone/>
            </a:pPr>
            <a:r>
              <a:rPr lang="de-DE" dirty="0"/>
              <a:t>sondern</a:t>
            </a:r>
          </a:p>
          <a:p>
            <a:pPr>
              <a:lnSpc>
                <a:spcPct val="90000"/>
              </a:lnSpc>
              <a:spcBef>
                <a:spcPts val="1200"/>
              </a:spcBef>
              <a:spcAft>
                <a:spcPts val="0"/>
              </a:spcAft>
            </a:pPr>
            <a:r>
              <a:rPr lang="de-DE" dirty="0"/>
              <a:t>Alte Menschen konsumieren weniger</a:t>
            </a:r>
          </a:p>
          <a:p>
            <a:pPr marL="287338" lvl="1" indent="0">
              <a:lnSpc>
                <a:spcPct val="90000"/>
              </a:lnSpc>
              <a:spcBef>
                <a:spcPts val="1200"/>
              </a:spcBef>
              <a:spcAft>
                <a:spcPts val="0"/>
              </a:spcAft>
              <a:buNone/>
            </a:pPr>
            <a:r>
              <a:rPr lang="de-DE" dirty="0"/>
              <a:t>deshalb:</a:t>
            </a:r>
          </a:p>
          <a:p>
            <a:pPr lvl="1">
              <a:lnSpc>
                <a:spcPct val="90000"/>
              </a:lnSpc>
              <a:spcBef>
                <a:spcPts val="1200"/>
              </a:spcBef>
              <a:spcAft>
                <a:spcPts val="0"/>
              </a:spcAft>
            </a:pPr>
            <a:r>
              <a:rPr lang="de-DE" dirty="0"/>
              <a:t>Nachfrageschwäche</a:t>
            </a:r>
          </a:p>
          <a:p>
            <a:pPr lvl="1">
              <a:lnSpc>
                <a:spcPct val="90000"/>
              </a:lnSpc>
              <a:spcBef>
                <a:spcPts val="1200"/>
              </a:spcBef>
              <a:spcAft>
                <a:spcPts val="0"/>
              </a:spcAft>
            </a:pPr>
            <a:r>
              <a:rPr lang="de-DE" dirty="0"/>
              <a:t>Geringes Wirtschaftswachstum</a:t>
            </a:r>
            <a:br>
              <a:rPr lang="de-DE" b="1" dirty="0"/>
            </a:br>
            <a:endParaRPr lang="de-DE" b="1" dirty="0"/>
          </a:p>
          <a:p>
            <a:pPr>
              <a:lnSpc>
                <a:spcPct val="90000"/>
              </a:lnSpc>
              <a:spcBef>
                <a:spcPts val="1200"/>
              </a:spcBef>
              <a:spcAft>
                <a:spcPts val="0"/>
              </a:spcAft>
            </a:pPr>
            <a:r>
              <a:rPr lang="de-DE" b="1" dirty="0"/>
              <a:t>Folge: </a:t>
            </a:r>
            <a:r>
              <a:rPr lang="de-DE" dirty="0"/>
              <a:t>Niedrige Kapitalrenditen</a:t>
            </a:r>
          </a:p>
        </p:txBody>
      </p:sp>
      <p:sp>
        <p:nvSpPr>
          <p:cNvPr id="7" name="Fußzeilenplatzhalter 6">
            <a:extLst>
              <a:ext uri="{FF2B5EF4-FFF2-40B4-BE49-F238E27FC236}">
                <a16:creationId xmlns:a16="http://schemas.microsoft.com/office/drawing/2014/main" id="{F070953A-5916-B1AF-EF21-0C8E3382A610}"/>
              </a:ext>
            </a:extLst>
          </p:cNvPr>
          <p:cNvSpPr>
            <a:spLocks noGrp="1"/>
          </p:cNvSpPr>
          <p:nvPr>
            <p:ph type="ftr" sz="quarter" idx="3"/>
          </p:nvPr>
        </p:nvSpPr>
        <p:spPr/>
        <p:txBody>
          <a:bodyPr/>
          <a:lstStyle/>
          <a:p>
            <a:r>
              <a:rPr lang="en-GB"/>
              <a:t>Alfred Eibl</a:t>
            </a:r>
            <a:endParaRPr lang="en-GB" dirty="0"/>
          </a:p>
        </p:txBody>
      </p:sp>
      <p:sp>
        <p:nvSpPr>
          <p:cNvPr id="8" name="Foliennummernplatzhalter 7">
            <a:extLst>
              <a:ext uri="{FF2B5EF4-FFF2-40B4-BE49-F238E27FC236}">
                <a16:creationId xmlns:a16="http://schemas.microsoft.com/office/drawing/2014/main" id="{B32422FD-B579-E3BA-9D1E-0A0D0ABD4277}"/>
              </a:ext>
            </a:extLst>
          </p:cNvPr>
          <p:cNvSpPr>
            <a:spLocks noGrp="1"/>
          </p:cNvSpPr>
          <p:nvPr>
            <p:ph type="sldNum" sz="quarter" idx="4"/>
          </p:nvPr>
        </p:nvSpPr>
        <p:spPr/>
        <p:txBody>
          <a:bodyPr/>
          <a:lstStyle/>
          <a:p>
            <a:r>
              <a:rPr lang="en-GB"/>
              <a:t> </a:t>
            </a:r>
            <a:fld id="{DC8B3668-E1AB-4560-B66B-CD4643A23BF9}" type="slidenum">
              <a:rPr lang="en-GB" smtClean="0"/>
              <a:pPr/>
              <a:t>15</a:t>
            </a:fld>
            <a:endParaRPr lang="en-GB" dirty="0"/>
          </a:p>
        </p:txBody>
      </p:sp>
    </p:spTree>
    <p:extLst>
      <p:ext uri="{BB962C8B-B14F-4D97-AF65-F5344CB8AC3E}">
        <p14:creationId xmlns:p14="http://schemas.microsoft.com/office/powerpoint/2010/main" val="521465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DF208D-A0E1-3B7D-FED0-A6DEA0D19E39}"/>
              </a:ext>
            </a:extLst>
          </p:cNvPr>
          <p:cNvSpPr>
            <a:spLocks noGrp="1"/>
          </p:cNvSpPr>
          <p:nvPr>
            <p:ph type="title"/>
          </p:nvPr>
        </p:nvSpPr>
        <p:spPr/>
        <p:txBody>
          <a:bodyPr/>
          <a:lstStyle/>
          <a:p>
            <a:r>
              <a:rPr lang="de-DE" dirty="0"/>
              <a:t>Die Alten beuten die Jungen aus</a:t>
            </a:r>
          </a:p>
        </p:txBody>
      </p:sp>
      <p:sp>
        <p:nvSpPr>
          <p:cNvPr id="3" name="Foliennummernplatzhalter 2">
            <a:extLst>
              <a:ext uri="{FF2B5EF4-FFF2-40B4-BE49-F238E27FC236}">
                <a16:creationId xmlns:a16="http://schemas.microsoft.com/office/drawing/2014/main" id="{0DDF3B2D-AB1A-7B86-2262-F5D91F01D53A}"/>
              </a:ext>
            </a:extLst>
          </p:cNvPr>
          <p:cNvSpPr>
            <a:spLocks noGrp="1"/>
          </p:cNvSpPr>
          <p:nvPr>
            <p:ph type="sldNum" sz="quarter" idx="4"/>
          </p:nvPr>
        </p:nvSpPr>
        <p:spPr/>
        <p:txBody>
          <a:bodyPr/>
          <a:lstStyle/>
          <a:p>
            <a:r>
              <a:rPr lang="en-GB"/>
              <a:t> </a:t>
            </a:r>
            <a:fld id="{DC8B3668-E1AB-4560-B66B-CD4643A23BF9}" type="slidenum">
              <a:rPr lang="en-GB" smtClean="0"/>
              <a:pPr/>
              <a:t>16</a:t>
            </a:fld>
            <a:endParaRPr lang="en-GB" dirty="0"/>
          </a:p>
        </p:txBody>
      </p:sp>
      <p:sp>
        <p:nvSpPr>
          <p:cNvPr id="4" name="Datumsplatzhalter 3">
            <a:extLst>
              <a:ext uri="{FF2B5EF4-FFF2-40B4-BE49-F238E27FC236}">
                <a16:creationId xmlns:a16="http://schemas.microsoft.com/office/drawing/2014/main" id="{C0C3A48A-7278-64C4-883E-1A0EB9311B77}"/>
              </a:ext>
            </a:extLst>
          </p:cNvPr>
          <p:cNvSpPr>
            <a:spLocks noGrp="1"/>
          </p:cNvSpPr>
          <p:nvPr>
            <p:ph type="dt" sz="half" idx="2"/>
          </p:nvPr>
        </p:nvSpPr>
        <p:spPr/>
        <p:txBody>
          <a:bodyPr/>
          <a:lstStyle/>
          <a:p>
            <a:r>
              <a:rPr lang="de-DE"/>
              <a:t>10.02.2023</a:t>
            </a:r>
            <a:endParaRPr lang="en-GB" dirty="0"/>
          </a:p>
        </p:txBody>
      </p:sp>
      <p:sp>
        <p:nvSpPr>
          <p:cNvPr id="5" name="Fußzeilenplatzhalter 4">
            <a:extLst>
              <a:ext uri="{FF2B5EF4-FFF2-40B4-BE49-F238E27FC236}">
                <a16:creationId xmlns:a16="http://schemas.microsoft.com/office/drawing/2014/main" id="{D6D0C93F-BF98-3E65-7FF9-4C0F4887FC72}"/>
              </a:ext>
            </a:extLst>
          </p:cNvPr>
          <p:cNvSpPr>
            <a:spLocks noGrp="1"/>
          </p:cNvSpPr>
          <p:nvPr>
            <p:ph type="ftr" sz="quarter" idx="3"/>
          </p:nvPr>
        </p:nvSpPr>
        <p:spPr/>
        <p:txBody>
          <a:bodyPr/>
          <a:lstStyle/>
          <a:p>
            <a:r>
              <a:rPr lang="en-GB"/>
              <a:t>Alfred Eibl</a:t>
            </a:r>
            <a:endParaRPr lang="en-GB" dirty="0"/>
          </a:p>
        </p:txBody>
      </p:sp>
    </p:spTree>
    <p:extLst>
      <p:ext uri="{BB962C8B-B14F-4D97-AF65-F5344CB8AC3E}">
        <p14:creationId xmlns:p14="http://schemas.microsoft.com/office/powerpoint/2010/main" val="1938671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Verdana" panose="020B0604030504040204" pitchFamily="34" charset="0"/>
              </a:rPr>
              <a:t>Vermögensbilanz: Deutsche Volkswirtschaft</a:t>
            </a:r>
          </a:p>
        </p:txBody>
      </p:sp>
      <p:sp>
        <p:nvSpPr>
          <p:cNvPr id="5" name="Datumsplatzhalter 4"/>
          <p:cNvSpPr>
            <a:spLocks noGrp="1"/>
          </p:cNvSpPr>
          <p:nvPr>
            <p:ph type="dt" sz="half" idx="2"/>
          </p:nvPr>
        </p:nvSpPr>
        <p:spPr>
          <a:xfrm>
            <a:off x="250824" y="6553200"/>
            <a:ext cx="288036" cy="304800"/>
          </a:xfrm>
          <a:prstGeom prst="rect">
            <a:avLst/>
          </a:prstGeom>
        </p:spPr>
        <p:txBody>
          <a:bodyPr vert="horz" wrap="none" lIns="0" tIns="0" rIns="0" bIns="0" rtlCol="0" anchor="ctr" anchorCtr="0">
            <a:noAutofit/>
          </a:bodyPr>
          <a:lstStyle>
            <a:defPPr>
              <a:defRPr lang="en-US"/>
            </a:defPPr>
            <a:lvl1pPr algn="l" rtl="0" fontAlgn="t">
              <a:spcBef>
                <a:spcPct val="0"/>
              </a:spcBef>
              <a:spcAft>
                <a:spcPct val="0"/>
              </a:spcAft>
              <a:buClr>
                <a:schemeClr val="accent4"/>
              </a:buClr>
              <a:defRPr sz="800" b="0" kern="1200">
                <a:solidFill>
                  <a:schemeClr val="accent2"/>
                </a:solidFill>
                <a:latin typeface="Verdana"/>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de-DE"/>
              <a:t>10.02.2023</a:t>
            </a:r>
            <a:endParaRPr lang="en-GB" dirty="0"/>
          </a:p>
        </p:txBody>
      </p:sp>
      <p:graphicFrame>
        <p:nvGraphicFramePr>
          <p:cNvPr id="7" name="Inhaltsplatzhalter 7"/>
          <p:cNvGraphicFramePr>
            <a:graphicFrameLocks/>
          </p:cNvGraphicFramePr>
          <p:nvPr/>
        </p:nvGraphicFramePr>
        <p:xfrm>
          <a:off x="683568" y="1453952"/>
          <a:ext cx="8136904" cy="4935687"/>
        </p:xfrm>
        <a:graphic>
          <a:graphicData uri="http://schemas.openxmlformats.org/drawingml/2006/table">
            <a:tbl>
              <a:tblPr firstRow="1" bandRow="1">
                <a:tableStyleId>{2D5ABB26-0587-4C30-8999-92F81FD0307C}</a:tableStyleId>
              </a:tblPr>
              <a:tblGrid>
                <a:gridCol w="4249701">
                  <a:extLst>
                    <a:ext uri="{9D8B030D-6E8A-4147-A177-3AD203B41FA5}">
                      <a16:colId xmlns:a16="http://schemas.microsoft.com/office/drawing/2014/main" val="20000"/>
                    </a:ext>
                  </a:extLst>
                </a:gridCol>
                <a:gridCol w="1426851">
                  <a:extLst>
                    <a:ext uri="{9D8B030D-6E8A-4147-A177-3AD203B41FA5}">
                      <a16:colId xmlns:a16="http://schemas.microsoft.com/office/drawing/2014/main" val="20001"/>
                    </a:ext>
                  </a:extLst>
                </a:gridCol>
                <a:gridCol w="1326585">
                  <a:extLst>
                    <a:ext uri="{9D8B030D-6E8A-4147-A177-3AD203B41FA5}">
                      <a16:colId xmlns:a16="http://schemas.microsoft.com/office/drawing/2014/main" val="20002"/>
                    </a:ext>
                  </a:extLst>
                </a:gridCol>
                <a:gridCol w="1133767">
                  <a:extLst>
                    <a:ext uri="{9D8B030D-6E8A-4147-A177-3AD203B41FA5}">
                      <a16:colId xmlns:a16="http://schemas.microsoft.com/office/drawing/2014/main" val="20003"/>
                    </a:ext>
                  </a:extLst>
                </a:gridCol>
              </a:tblGrid>
              <a:tr h="727334">
                <a:tc>
                  <a:txBody>
                    <a:bodyPr/>
                    <a:lstStyle/>
                    <a:p>
                      <a:pPr algn="ctr"/>
                      <a:r>
                        <a:rPr lang="de-DE" sz="2000" b="1" dirty="0">
                          <a:solidFill>
                            <a:schemeClr val="bg1"/>
                          </a:solidFill>
                          <a:latin typeface="+mj-lt"/>
                        </a:rPr>
                        <a:t>Vermögensart</a:t>
                      </a:r>
                    </a:p>
                  </a:txBody>
                  <a:tcPr marL="91437" marR="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99899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2000" b="1" i="0" dirty="0">
                          <a:solidFill>
                            <a:schemeClr val="bg1"/>
                          </a:solidFill>
                          <a:latin typeface="+mj-lt"/>
                        </a:rPr>
                        <a:t>2000</a:t>
                      </a:r>
                    </a:p>
                  </a:txBody>
                  <a:tcPr marL="91370" marR="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99899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2000" b="1" i="0" dirty="0">
                          <a:solidFill>
                            <a:schemeClr val="bg1"/>
                          </a:solidFill>
                          <a:latin typeface="+mj-lt"/>
                        </a:rPr>
                        <a:t>2021</a:t>
                      </a:r>
                    </a:p>
                  </a:txBody>
                  <a:tcPr marL="91370" marR="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99899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2000" b="1" i="0" dirty="0">
                          <a:solidFill>
                            <a:schemeClr val="bg1"/>
                          </a:solidFill>
                          <a:latin typeface="+mj-lt"/>
                        </a:rPr>
                        <a:t>Steig.</a:t>
                      </a:r>
                    </a:p>
                  </a:txBody>
                  <a:tcPr marL="91370" marR="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998993"/>
                    </a:solidFill>
                  </a:tcPr>
                </a:tc>
                <a:extLst>
                  <a:ext uri="{0D108BD9-81ED-4DB2-BD59-A6C34878D82A}">
                    <a16:rowId xmlns:a16="http://schemas.microsoft.com/office/drawing/2014/main" val="10000"/>
                  </a:ext>
                </a:extLst>
              </a:tr>
              <a:tr h="379459">
                <a:tc>
                  <a:txBody>
                    <a:bodyPr/>
                    <a:lstStyle/>
                    <a:p>
                      <a:pPr marL="285750" indent="-285750" algn="l">
                        <a:buFont typeface="Symbol" panose="05050102010706020507" pitchFamily="18" charset="2"/>
                        <a:buChar char="-"/>
                      </a:pPr>
                      <a:r>
                        <a:rPr lang="de-DE" sz="1800" b="0" dirty="0">
                          <a:solidFill>
                            <a:schemeClr val="tx1"/>
                          </a:solidFill>
                          <a:latin typeface="+mn-lt"/>
                          <a:cs typeface="Arial" pitchFamily="34" charset="0"/>
                        </a:rPr>
                        <a:t>Grund &amp; Boden</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fontAlgn="ctr"/>
                      <a:r>
                        <a:rPr lang="de-DE" sz="1800" b="0" i="0" u="none" strike="noStrike" dirty="0">
                          <a:solidFill>
                            <a:srgbClr val="00214A"/>
                          </a:solidFill>
                          <a:latin typeface="+mn-lt"/>
                          <a:cs typeface="Arial" pitchFamily="34" charset="0"/>
                        </a:rPr>
                        <a:t>2.425</a:t>
                      </a:r>
                    </a:p>
                  </a:txBody>
                  <a:tcPr marL="9525" marR="360000" marT="9523" marB="0"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r" fontAlgn="ctr"/>
                      <a:r>
                        <a:rPr lang="de-DE" sz="1800" b="0" i="0" u="none" strike="noStrike" dirty="0">
                          <a:solidFill>
                            <a:srgbClr val="00214A"/>
                          </a:solidFill>
                          <a:latin typeface="+mn-lt"/>
                          <a:cs typeface="Arial" pitchFamily="34" charset="0"/>
                        </a:rPr>
                        <a:t>7.247</a:t>
                      </a:r>
                    </a:p>
                  </a:txBody>
                  <a:tcPr marL="9525" marR="108000" marT="9523" marB="0"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r" fontAlgn="ctr"/>
                      <a:r>
                        <a:rPr lang="de-DE" sz="1800" b="0" i="0" u="none" strike="noStrike" dirty="0">
                          <a:solidFill>
                            <a:srgbClr val="00214A"/>
                          </a:solidFill>
                          <a:latin typeface="+mn-lt"/>
                          <a:cs typeface="Arial" pitchFamily="34" charset="0"/>
                        </a:rPr>
                        <a:t>199 %</a:t>
                      </a:r>
                    </a:p>
                  </a:txBody>
                  <a:tcPr marL="36000" marR="108000" marT="36000" marB="36000"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4F4F4"/>
                    </a:solidFill>
                  </a:tcPr>
                </a:tc>
                <a:extLst>
                  <a:ext uri="{0D108BD9-81ED-4DB2-BD59-A6C34878D82A}">
                    <a16:rowId xmlns:a16="http://schemas.microsoft.com/office/drawing/2014/main" val="10001"/>
                  </a:ext>
                </a:extLst>
              </a:tr>
              <a:tr h="379459">
                <a:tc>
                  <a:txBody>
                    <a:bodyPr/>
                    <a:lstStyle/>
                    <a:p>
                      <a:pPr marL="285750" indent="-285750" algn="l">
                        <a:buFont typeface="Symbol" panose="05050102010706020507" pitchFamily="18" charset="2"/>
                        <a:buChar char="-"/>
                      </a:pPr>
                      <a:r>
                        <a:rPr lang="de-DE" sz="1800" b="0" dirty="0">
                          <a:solidFill>
                            <a:schemeClr val="tx1"/>
                          </a:solidFill>
                          <a:latin typeface="+mn-lt"/>
                          <a:cs typeface="Arial" pitchFamily="34" charset="0"/>
                        </a:rPr>
                        <a:t>Bauten</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fontAlgn="ctr"/>
                      <a:r>
                        <a:rPr lang="de-DE" sz="1800" b="0" i="0" u="none" strike="noStrike" dirty="0">
                          <a:solidFill>
                            <a:srgbClr val="00214A"/>
                          </a:solidFill>
                          <a:latin typeface="+mn-lt"/>
                          <a:cs typeface="Arial" pitchFamily="34" charset="0"/>
                        </a:rPr>
                        <a:t>5.530</a:t>
                      </a:r>
                    </a:p>
                  </a:txBody>
                  <a:tcPr marL="9525" marR="360000" marT="9523" marB="0"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r" fontAlgn="ctr"/>
                      <a:r>
                        <a:rPr lang="de-DE" sz="1800" b="0" i="0" u="none" strike="noStrike" dirty="0">
                          <a:solidFill>
                            <a:srgbClr val="00214A"/>
                          </a:solidFill>
                          <a:latin typeface="+mn-lt"/>
                          <a:cs typeface="Arial" pitchFamily="34" charset="0"/>
                        </a:rPr>
                        <a:t>10.382  </a:t>
                      </a:r>
                    </a:p>
                  </a:txBody>
                  <a:tcPr marL="9525" marR="108000" marT="9523" marB="0"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r" fontAlgn="ctr"/>
                      <a:r>
                        <a:rPr lang="de-DE" sz="1800" b="0" i="0" u="none" strike="noStrike" dirty="0">
                          <a:solidFill>
                            <a:srgbClr val="00214A"/>
                          </a:solidFill>
                          <a:latin typeface="+mn-lt"/>
                          <a:cs typeface="Arial" pitchFamily="34" charset="0"/>
                        </a:rPr>
                        <a:t>88 %</a:t>
                      </a:r>
                    </a:p>
                  </a:txBody>
                  <a:tcPr marL="36000" marR="108000" marT="36000" marB="36000"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4F4F4"/>
                    </a:solidFill>
                  </a:tcPr>
                </a:tc>
                <a:extLst>
                  <a:ext uri="{0D108BD9-81ED-4DB2-BD59-A6C34878D82A}">
                    <a16:rowId xmlns:a16="http://schemas.microsoft.com/office/drawing/2014/main" val="1675870701"/>
                  </a:ext>
                </a:extLst>
              </a:tr>
              <a:tr h="379459">
                <a:tc>
                  <a:txBody>
                    <a:bodyPr/>
                    <a:lstStyle/>
                    <a:p>
                      <a:pPr marL="285750" indent="-285750" algn="l">
                        <a:buFont typeface="Symbol" panose="05050102010706020507" pitchFamily="18" charset="2"/>
                        <a:buChar char="-"/>
                      </a:pPr>
                      <a:r>
                        <a:rPr lang="de-DE" sz="1800" b="0" dirty="0">
                          <a:solidFill>
                            <a:schemeClr val="tx1"/>
                          </a:solidFill>
                          <a:latin typeface="+mn-lt"/>
                          <a:cs typeface="Arial" pitchFamily="34" charset="0"/>
                        </a:rPr>
                        <a:t>Anlagevermögen / Geist. </a:t>
                      </a:r>
                      <a:r>
                        <a:rPr lang="de-DE" sz="1800" b="0" dirty="0" err="1">
                          <a:solidFill>
                            <a:schemeClr val="tx1"/>
                          </a:solidFill>
                          <a:latin typeface="+mn-lt"/>
                          <a:cs typeface="Arial" pitchFamily="34" charset="0"/>
                        </a:rPr>
                        <a:t>Eigent</a:t>
                      </a:r>
                      <a:r>
                        <a:rPr lang="de-DE" sz="1800" b="0" dirty="0">
                          <a:solidFill>
                            <a:schemeClr val="tx1"/>
                          </a:solidFill>
                          <a:latin typeface="+mn-lt"/>
                          <a:cs typeface="Arial" pitchFamily="34" charset="0"/>
                        </a:rPr>
                        <a:t>.</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fontAlgn="ctr"/>
                      <a:r>
                        <a:rPr lang="de-DE" sz="1800" b="0" i="0" u="none" strike="noStrike" dirty="0">
                          <a:solidFill>
                            <a:srgbClr val="00214A"/>
                          </a:solidFill>
                          <a:latin typeface="+mn-lt"/>
                          <a:cs typeface="Arial" pitchFamily="34" charset="0"/>
                        </a:rPr>
                        <a:t>1.308</a:t>
                      </a:r>
                    </a:p>
                  </a:txBody>
                  <a:tcPr marL="9525" marR="360000" marT="9523" marB="0"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r" fontAlgn="ctr"/>
                      <a:r>
                        <a:rPr lang="de-DE" sz="1800" b="0" i="0" u="none" strike="noStrike" dirty="0">
                          <a:solidFill>
                            <a:srgbClr val="00214A"/>
                          </a:solidFill>
                          <a:latin typeface="+mn-lt"/>
                          <a:cs typeface="Arial" pitchFamily="34" charset="0"/>
                        </a:rPr>
                        <a:t>2.190</a:t>
                      </a:r>
                    </a:p>
                  </a:txBody>
                  <a:tcPr marL="9525" marR="108000" marT="9523" marB="0"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r" fontAlgn="ctr"/>
                      <a:r>
                        <a:rPr lang="de-DE" sz="1800" b="0" i="0" u="none" strike="noStrike" dirty="0">
                          <a:solidFill>
                            <a:srgbClr val="00214A"/>
                          </a:solidFill>
                          <a:latin typeface="+mn-lt"/>
                          <a:cs typeface="Arial" pitchFamily="34" charset="0"/>
                        </a:rPr>
                        <a:t>67 %</a:t>
                      </a:r>
                    </a:p>
                  </a:txBody>
                  <a:tcPr marL="36000" marR="108000" marT="36000" marB="36000"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4F4F4"/>
                    </a:solidFill>
                  </a:tcPr>
                </a:tc>
                <a:extLst>
                  <a:ext uri="{0D108BD9-81ED-4DB2-BD59-A6C34878D82A}">
                    <a16:rowId xmlns:a16="http://schemas.microsoft.com/office/drawing/2014/main" val="2867027106"/>
                  </a:ext>
                </a:extLst>
              </a:tr>
              <a:tr h="488796">
                <a:tc>
                  <a:txBody>
                    <a:bodyPr/>
                    <a:lstStyle/>
                    <a:p>
                      <a:pPr marL="285750" indent="-285750" algn="l">
                        <a:buFont typeface="Symbol" panose="05050102010706020507" pitchFamily="18" charset="2"/>
                        <a:buChar char="-"/>
                      </a:pPr>
                      <a:r>
                        <a:rPr lang="de-DE" sz="1800" b="0" baseline="0" dirty="0">
                          <a:solidFill>
                            <a:schemeClr val="tx1"/>
                          </a:solidFill>
                          <a:latin typeface="+mn-lt"/>
                          <a:cs typeface="Arial" pitchFamily="34" charset="0"/>
                        </a:rPr>
                        <a:t>Forderungen gegenüber Ausland</a:t>
                      </a:r>
                      <a:endParaRPr lang="de-DE" sz="1800" b="0" dirty="0">
                        <a:solidFill>
                          <a:schemeClr val="tx1"/>
                        </a:solidFill>
                        <a:latin typeface="+mn-lt"/>
                        <a:cs typeface="Arial" pitchFamily="34" charset="0"/>
                      </a:endParaRP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fontAlgn="ctr"/>
                      <a:r>
                        <a:rPr lang="de-DE" sz="1800" b="0" i="0" u="none" strike="noStrike" dirty="0">
                          <a:solidFill>
                            <a:srgbClr val="00214A"/>
                          </a:solidFill>
                          <a:latin typeface="+mn-lt"/>
                          <a:cs typeface="Arial" pitchFamily="34" charset="0"/>
                        </a:rPr>
                        <a:t>3.299</a:t>
                      </a:r>
                    </a:p>
                  </a:txBody>
                  <a:tcPr marL="9525" marR="360000" marT="9523" marB="0"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r" fontAlgn="ctr"/>
                      <a:r>
                        <a:rPr lang="de-DE" sz="1800" b="0" i="0" u="none" strike="noStrike" dirty="0">
                          <a:solidFill>
                            <a:srgbClr val="00214A"/>
                          </a:solidFill>
                          <a:latin typeface="+mn-lt"/>
                          <a:cs typeface="Arial" pitchFamily="34" charset="0"/>
                        </a:rPr>
                        <a:t>11.533</a:t>
                      </a:r>
                    </a:p>
                  </a:txBody>
                  <a:tcPr marL="9525" marR="108000" marT="9523" marB="0"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r" fontAlgn="ctr"/>
                      <a:r>
                        <a:rPr lang="de-DE" sz="1800" b="0" i="0" u="none" strike="noStrike" dirty="0">
                          <a:solidFill>
                            <a:srgbClr val="00214A"/>
                          </a:solidFill>
                          <a:latin typeface="+mn-lt"/>
                          <a:cs typeface="Arial" pitchFamily="34" charset="0"/>
                        </a:rPr>
                        <a:t>250 % </a:t>
                      </a:r>
                    </a:p>
                  </a:txBody>
                  <a:tcPr marL="36000" marR="108000" marT="36000" marB="36000"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4F4F4"/>
                    </a:solidFill>
                  </a:tcPr>
                </a:tc>
                <a:extLst>
                  <a:ext uri="{0D108BD9-81ED-4DB2-BD59-A6C34878D82A}">
                    <a16:rowId xmlns:a16="http://schemas.microsoft.com/office/drawing/2014/main" val="10003"/>
                  </a:ext>
                </a:extLst>
              </a:tr>
              <a:tr h="579097">
                <a:tc>
                  <a:txBody>
                    <a:bodyPr/>
                    <a:lstStyle/>
                    <a:p>
                      <a:pPr algn="l"/>
                      <a:r>
                        <a:rPr lang="de-DE" sz="1800" b="0" dirty="0">
                          <a:solidFill>
                            <a:schemeClr val="tx1"/>
                          </a:solidFill>
                          <a:latin typeface="+mn-lt"/>
                          <a:cs typeface="Arial" pitchFamily="34" charset="0"/>
                        </a:rPr>
                        <a:t>Aktiva</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fontAlgn="ctr"/>
                      <a:r>
                        <a:rPr lang="de-DE" sz="1800" b="0" i="0" u="none" strike="noStrike" dirty="0">
                          <a:solidFill>
                            <a:srgbClr val="00214A"/>
                          </a:solidFill>
                          <a:latin typeface="+mn-lt"/>
                          <a:cs typeface="Arial" pitchFamily="34" charset="0"/>
                        </a:rPr>
                        <a:t>12.562</a:t>
                      </a:r>
                    </a:p>
                  </a:txBody>
                  <a:tcPr marL="9525" marR="360000" marT="9523" marB="0"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r" fontAlgn="ctr"/>
                      <a:r>
                        <a:rPr lang="de-DE" sz="1800" b="0" i="0" u="none" strike="noStrike" dirty="0">
                          <a:solidFill>
                            <a:srgbClr val="00214A"/>
                          </a:solidFill>
                          <a:latin typeface="+mn-lt"/>
                          <a:cs typeface="Arial" pitchFamily="34" charset="0"/>
                        </a:rPr>
                        <a:t>31.352</a:t>
                      </a:r>
                    </a:p>
                  </a:txBody>
                  <a:tcPr marL="9525" marR="108000" marT="9523" marB="0"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r" fontAlgn="ctr"/>
                      <a:endParaRPr lang="de-DE" sz="1800" b="0" i="0" u="none" strike="noStrike" dirty="0">
                        <a:solidFill>
                          <a:srgbClr val="00214A"/>
                        </a:solidFill>
                        <a:latin typeface="+mn-lt"/>
                        <a:cs typeface="Arial" pitchFamily="34" charset="0"/>
                      </a:endParaRPr>
                    </a:p>
                  </a:txBody>
                  <a:tcPr marL="36000" marR="108000" marT="36000" marB="36000"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4F4F4"/>
                    </a:solidFill>
                  </a:tcPr>
                </a:tc>
                <a:extLst>
                  <a:ext uri="{0D108BD9-81ED-4DB2-BD59-A6C34878D82A}">
                    <a16:rowId xmlns:a16="http://schemas.microsoft.com/office/drawing/2014/main" val="10004"/>
                  </a:ext>
                </a:extLst>
              </a:tr>
              <a:tr h="379459">
                <a:tc>
                  <a:txBody>
                    <a:bodyPr/>
                    <a:lstStyle/>
                    <a:p>
                      <a:pPr algn="l"/>
                      <a:endParaRPr lang="de-DE" sz="1800" b="1" dirty="0">
                        <a:solidFill>
                          <a:schemeClr val="tx1"/>
                        </a:solidFill>
                        <a:latin typeface="+mn-lt"/>
                        <a:cs typeface="Arial" pitchFamily="34" charset="0"/>
                      </a:endParaRP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de-DE" sz="800" b="1" i="0" u="none" strike="noStrike" dirty="0">
                        <a:solidFill>
                          <a:srgbClr val="00214A"/>
                        </a:solidFill>
                        <a:latin typeface="+mn-lt"/>
                        <a:cs typeface="Arial" pitchFamily="34" charset="0"/>
                      </a:endParaRPr>
                    </a:p>
                  </a:txBody>
                  <a:tcPr marL="9525" marR="360000" marT="9523" marB="0"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ctr"/>
                      <a:endParaRPr lang="de-DE" sz="800" b="0" i="0" u="none" strike="noStrike" dirty="0">
                        <a:solidFill>
                          <a:srgbClr val="00214A"/>
                        </a:solidFill>
                        <a:latin typeface="+mn-lt"/>
                        <a:cs typeface="Arial" pitchFamily="34" charset="0"/>
                      </a:endParaRPr>
                    </a:p>
                  </a:txBody>
                  <a:tcPr marL="9525" marR="108000" marT="9523" marB="0"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r" fontAlgn="ctr"/>
                      <a:endParaRPr lang="de-DE" sz="800" b="0" i="0" u="none" strike="noStrike" dirty="0">
                        <a:solidFill>
                          <a:srgbClr val="00214A"/>
                        </a:solidFill>
                        <a:latin typeface="+mn-lt"/>
                        <a:cs typeface="Arial" pitchFamily="34" charset="0"/>
                      </a:endParaRPr>
                    </a:p>
                  </a:txBody>
                  <a:tcPr marL="36000" marR="108000" marT="36000" marB="36000"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4F4F4"/>
                    </a:solidFill>
                  </a:tcPr>
                </a:tc>
                <a:extLst>
                  <a:ext uri="{0D108BD9-81ED-4DB2-BD59-A6C34878D82A}">
                    <a16:rowId xmlns:a16="http://schemas.microsoft.com/office/drawing/2014/main" val="10005"/>
                  </a:ext>
                </a:extLst>
              </a:tr>
              <a:tr h="664068">
                <a:tc>
                  <a:txBody>
                    <a:bodyPr/>
                    <a:lstStyle/>
                    <a:p>
                      <a:pPr marL="285750" indent="-285750" algn="l">
                        <a:buFont typeface="Symbol" panose="05050102010706020507" pitchFamily="18" charset="2"/>
                        <a:buChar char="-"/>
                      </a:pPr>
                      <a:r>
                        <a:rPr lang="de-DE" sz="1800" b="0" dirty="0">
                          <a:solidFill>
                            <a:schemeClr val="tx1"/>
                          </a:solidFill>
                          <a:latin typeface="+mn-lt"/>
                          <a:cs typeface="Arial" pitchFamily="34" charset="0"/>
                        </a:rPr>
                        <a:t>Verbindlichkeiten</a:t>
                      </a:r>
                      <a:r>
                        <a:rPr lang="de-DE" sz="1800" b="0" baseline="0" dirty="0">
                          <a:solidFill>
                            <a:schemeClr val="tx1"/>
                          </a:solidFill>
                          <a:latin typeface="+mn-lt"/>
                          <a:cs typeface="Arial" pitchFamily="34" charset="0"/>
                        </a:rPr>
                        <a:t> gegenüber Ausland</a:t>
                      </a:r>
                      <a:endParaRPr lang="de-DE" sz="1800" b="0" dirty="0">
                        <a:solidFill>
                          <a:schemeClr val="tx1"/>
                        </a:solidFill>
                        <a:latin typeface="+mn-lt"/>
                        <a:cs typeface="Arial" pitchFamily="34" charset="0"/>
                      </a:endParaRP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fontAlgn="ctr"/>
                      <a:r>
                        <a:rPr lang="de-DE" sz="1800" b="0" i="0" u="none" strike="noStrike" dirty="0">
                          <a:solidFill>
                            <a:srgbClr val="00214A"/>
                          </a:solidFill>
                          <a:latin typeface="+mn-lt"/>
                          <a:cs typeface="Arial" pitchFamily="34" charset="0"/>
                        </a:rPr>
                        <a:t>3.325</a:t>
                      </a:r>
                    </a:p>
                  </a:txBody>
                  <a:tcPr marL="9525" marR="360000" marT="9523" marB="0"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r" fontAlgn="ctr"/>
                      <a:r>
                        <a:rPr lang="de-DE" sz="1800" b="0" i="0" u="none" strike="noStrike" dirty="0">
                          <a:solidFill>
                            <a:srgbClr val="00214A"/>
                          </a:solidFill>
                          <a:latin typeface="+mn-lt"/>
                          <a:cs typeface="Arial" pitchFamily="34" charset="0"/>
                        </a:rPr>
                        <a:t>8.978</a:t>
                      </a:r>
                    </a:p>
                  </a:txBody>
                  <a:tcPr marL="9525" marR="108000" marT="9523" marB="0"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r" fontAlgn="ctr"/>
                      <a:r>
                        <a:rPr lang="de-DE" sz="1800" b="0" i="0" u="none" strike="noStrike" dirty="0">
                          <a:solidFill>
                            <a:srgbClr val="00214A"/>
                          </a:solidFill>
                          <a:latin typeface="+mn-lt"/>
                          <a:cs typeface="Arial" pitchFamily="34" charset="0"/>
                        </a:rPr>
                        <a:t>170 %</a:t>
                      </a:r>
                    </a:p>
                  </a:txBody>
                  <a:tcPr marL="36000" marR="108000" marT="36000" marB="36000"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4F4F4"/>
                    </a:solidFill>
                  </a:tcPr>
                </a:tc>
                <a:extLst>
                  <a:ext uri="{0D108BD9-81ED-4DB2-BD59-A6C34878D82A}">
                    <a16:rowId xmlns:a16="http://schemas.microsoft.com/office/drawing/2014/main" val="10006"/>
                  </a:ext>
                </a:extLst>
              </a:tr>
              <a:tr h="379459">
                <a:tc>
                  <a:txBody>
                    <a:bodyPr/>
                    <a:lstStyle/>
                    <a:p>
                      <a:pPr marL="285750" indent="-285750" algn="l">
                        <a:buFont typeface="Symbol" panose="05050102010706020507" pitchFamily="18" charset="2"/>
                        <a:buChar char="-"/>
                      </a:pPr>
                      <a:r>
                        <a:rPr lang="de-DE" sz="1800" b="1" dirty="0">
                          <a:solidFill>
                            <a:schemeClr val="tx1"/>
                          </a:solidFill>
                          <a:latin typeface="+mn-lt"/>
                          <a:cs typeface="Arial" pitchFamily="34" charset="0"/>
                        </a:rPr>
                        <a:t>Volksvermögen</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fontAlgn="ctr"/>
                      <a:r>
                        <a:rPr lang="de-DE" sz="1800" b="1" i="0" u="none" strike="noStrike" dirty="0">
                          <a:solidFill>
                            <a:srgbClr val="00214A"/>
                          </a:solidFill>
                          <a:latin typeface="+mn-lt"/>
                          <a:cs typeface="Arial" pitchFamily="34" charset="0"/>
                        </a:rPr>
                        <a:t>9.156</a:t>
                      </a:r>
                    </a:p>
                  </a:txBody>
                  <a:tcPr marL="9525" marR="360000" marT="9523" marB="0"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r" fontAlgn="ctr"/>
                      <a:r>
                        <a:rPr lang="de-DE" sz="1800" b="1" i="0" u="none" strike="noStrike" dirty="0">
                          <a:solidFill>
                            <a:srgbClr val="00214A"/>
                          </a:solidFill>
                          <a:latin typeface="+mn-lt"/>
                          <a:cs typeface="Arial" pitchFamily="34" charset="0"/>
                        </a:rPr>
                        <a:t>22.374</a:t>
                      </a:r>
                    </a:p>
                  </a:txBody>
                  <a:tcPr marL="9525" marR="108000" marT="9523" marB="0"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r" fontAlgn="ctr"/>
                      <a:r>
                        <a:rPr lang="de-DE" sz="1800" b="1" i="0" u="none" strike="noStrike" dirty="0">
                          <a:solidFill>
                            <a:srgbClr val="00214A"/>
                          </a:solidFill>
                          <a:latin typeface="+mn-lt"/>
                          <a:cs typeface="Arial" pitchFamily="34" charset="0"/>
                        </a:rPr>
                        <a:t>144 %</a:t>
                      </a:r>
                    </a:p>
                  </a:txBody>
                  <a:tcPr marL="36000" marR="108000" marT="36000" marB="36000"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4F4F4"/>
                    </a:solidFill>
                  </a:tcPr>
                </a:tc>
                <a:extLst>
                  <a:ext uri="{0D108BD9-81ED-4DB2-BD59-A6C34878D82A}">
                    <a16:rowId xmlns:a16="http://schemas.microsoft.com/office/drawing/2014/main" val="10007"/>
                  </a:ext>
                </a:extLst>
              </a:tr>
              <a:tr h="579097">
                <a:tc>
                  <a:txBody>
                    <a:bodyPr/>
                    <a:lstStyle/>
                    <a:p>
                      <a:pPr marL="0" indent="0" algn="l">
                        <a:buFont typeface="Arial" panose="020B0604020202020204" pitchFamily="34" charset="0"/>
                        <a:buNone/>
                      </a:pPr>
                      <a:r>
                        <a:rPr lang="de-DE" sz="1800" b="0" dirty="0">
                          <a:solidFill>
                            <a:schemeClr val="tx1"/>
                          </a:solidFill>
                          <a:latin typeface="+mn-lt"/>
                          <a:cs typeface="Arial" pitchFamily="34" charset="0"/>
                        </a:rPr>
                        <a:t>Passiva</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fontAlgn="ctr"/>
                      <a:r>
                        <a:rPr lang="de-DE" sz="1800" b="0" i="0" u="none" strike="noStrike" dirty="0">
                          <a:solidFill>
                            <a:srgbClr val="00214A"/>
                          </a:solidFill>
                          <a:latin typeface="+mn-lt"/>
                          <a:cs typeface="Arial" pitchFamily="34" charset="0"/>
                        </a:rPr>
                        <a:t>12.481</a:t>
                      </a:r>
                    </a:p>
                  </a:txBody>
                  <a:tcPr marL="9525" marR="360000" marT="9523" marB="0"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r" fontAlgn="ctr"/>
                      <a:r>
                        <a:rPr lang="de-DE" sz="1800" b="0" i="0" u="none" strike="noStrike" dirty="0">
                          <a:solidFill>
                            <a:srgbClr val="00214A"/>
                          </a:solidFill>
                          <a:latin typeface="+mn-lt"/>
                          <a:cs typeface="Arial" pitchFamily="34" charset="0"/>
                        </a:rPr>
                        <a:t>31.352</a:t>
                      </a:r>
                    </a:p>
                  </a:txBody>
                  <a:tcPr marL="9525" marR="108000" marT="9523" marB="0"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r" fontAlgn="ctr"/>
                      <a:endParaRPr lang="de-DE" sz="1800" b="0" i="0" u="none" strike="noStrike" dirty="0">
                        <a:solidFill>
                          <a:srgbClr val="00214A"/>
                        </a:solidFill>
                        <a:latin typeface="+mn-lt"/>
                        <a:cs typeface="Arial" pitchFamily="34" charset="0"/>
                      </a:endParaRPr>
                    </a:p>
                  </a:txBody>
                  <a:tcPr marL="36000" marR="108000" marT="36000" marB="36000"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4F4F4"/>
                    </a:solidFill>
                  </a:tcPr>
                </a:tc>
                <a:extLst>
                  <a:ext uri="{0D108BD9-81ED-4DB2-BD59-A6C34878D82A}">
                    <a16:rowId xmlns:a16="http://schemas.microsoft.com/office/drawing/2014/main" val="10008"/>
                  </a:ext>
                </a:extLst>
              </a:tr>
            </a:tbl>
          </a:graphicData>
        </a:graphic>
      </p:graphicFrame>
      <p:sp>
        <p:nvSpPr>
          <p:cNvPr id="8" name="Textfeld 7"/>
          <p:cNvSpPr txBox="1"/>
          <p:nvPr/>
        </p:nvSpPr>
        <p:spPr>
          <a:xfrm>
            <a:off x="252413" y="992204"/>
            <a:ext cx="7055891" cy="381000"/>
          </a:xfrm>
          <a:prstGeom prst="rect">
            <a:avLst/>
          </a:prstGeom>
          <a:noFill/>
        </p:spPr>
        <p:txBody>
          <a:bodyPr wrap="square" lIns="72000" tIns="72000" rIns="72000" bIns="72000" rtlCol="0">
            <a:noAutofit/>
          </a:bodyPr>
          <a:lstStyle/>
          <a:p>
            <a:pPr marL="273050" indent="-273050">
              <a:buClr>
                <a:srgbClr val="E30034"/>
              </a:buClr>
            </a:pPr>
            <a:r>
              <a:rPr lang="de-DE" sz="1400" dirty="0">
                <a:latin typeface="Verdana" pitchFamily="34" charset="0"/>
              </a:rPr>
              <a:t>Angaben in Mrd. € (</a:t>
            </a:r>
            <a:r>
              <a:rPr lang="de-DE" sz="1400" dirty="0" err="1">
                <a:latin typeface="Verdana" pitchFamily="34" charset="0"/>
              </a:rPr>
              <a:t>DiStatis</a:t>
            </a:r>
            <a:r>
              <a:rPr lang="de-DE" sz="1400" dirty="0">
                <a:latin typeface="Verdana" pitchFamily="34" charset="0"/>
              </a:rPr>
              <a:t> Vermögensbilanzen Dez. 2022)</a:t>
            </a:r>
          </a:p>
        </p:txBody>
      </p:sp>
      <p:sp>
        <p:nvSpPr>
          <p:cNvPr id="3" name="Fußzeilenplatzhalter 2">
            <a:extLst>
              <a:ext uri="{FF2B5EF4-FFF2-40B4-BE49-F238E27FC236}">
                <a16:creationId xmlns:a16="http://schemas.microsoft.com/office/drawing/2014/main" id="{3C7DB2C4-DC2B-44BC-B009-54EE7B446F79}"/>
              </a:ext>
            </a:extLst>
          </p:cNvPr>
          <p:cNvSpPr>
            <a:spLocks noGrp="1"/>
          </p:cNvSpPr>
          <p:nvPr>
            <p:ph type="ftr" sz="quarter" idx="16"/>
          </p:nvPr>
        </p:nvSpPr>
        <p:spPr/>
        <p:txBody>
          <a:bodyPr/>
          <a:lstStyle/>
          <a:p>
            <a:pPr>
              <a:defRPr/>
            </a:pPr>
            <a:r>
              <a:rPr lang="en-GB"/>
              <a:t>Alfred Eibl</a:t>
            </a:r>
          </a:p>
        </p:txBody>
      </p:sp>
      <p:sp>
        <p:nvSpPr>
          <p:cNvPr id="4" name="Foliennummernplatzhalter 3">
            <a:extLst>
              <a:ext uri="{FF2B5EF4-FFF2-40B4-BE49-F238E27FC236}">
                <a16:creationId xmlns:a16="http://schemas.microsoft.com/office/drawing/2014/main" id="{347D2ECC-72F8-4D3F-919A-A88E3C3F9A0B}"/>
              </a:ext>
            </a:extLst>
          </p:cNvPr>
          <p:cNvSpPr>
            <a:spLocks noGrp="1"/>
          </p:cNvSpPr>
          <p:nvPr>
            <p:ph type="sldNum" sz="quarter" idx="14"/>
          </p:nvPr>
        </p:nvSpPr>
        <p:spPr/>
        <p:txBody>
          <a:bodyPr/>
          <a:lstStyle/>
          <a:p>
            <a:pPr>
              <a:defRPr/>
            </a:pPr>
            <a:r>
              <a:rPr lang="en-GB"/>
              <a:t> </a:t>
            </a:r>
            <a:fld id="{E57986DC-0440-4DE9-BF80-CBEC8F03B096}" type="slidenum">
              <a:rPr lang="en-GB" smtClean="0"/>
              <a:pPr>
                <a:defRPr/>
              </a:pPr>
              <a:t>17</a:t>
            </a:fld>
            <a:endParaRPr lang="en-GB"/>
          </a:p>
        </p:txBody>
      </p:sp>
    </p:spTree>
    <p:extLst>
      <p:ext uri="{BB962C8B-B14F-4D97-AF65-F5344CB8AC3E}">
        <p14:creationId xmlns:p14="http://schemas.microsoft.com/office/powerpoint/2010/main" val="2388081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Unternehmen Deutschland:</a:t>
            </a:r>
            <a:br>
              <a:rPr lang="de-DE" dirty="0"/>
            </a:br>
            <a:r>
              <a:rPr lang="de-DE" dirty="0"/>
              <a:t>Betriebswirtschaftliche Rente</a:t>
            </a:r>
          </a:p>
        </p:txBody>
      </p:sp>
      <p:sp>
        <p:nvSpPr>
          <p:cNvPr id="5" name="Datumsplatzhalter 4"/>
          <p:cNvSpPr>
            <a:spLocks noGrp="1"/>
          </p:cNvSpPr>
          <p:nvPr>
            <p:ph type="dt" sz="half" idx="15"/>
          </p:nvPr>
        </p:nvSpPr>
        <p:spPr/>
        <p:txBody>
          <a:bodyPr/>
          <a:lstStyle/>
          <a:p>
            <a:r>
              <a:rPr lang="de-DE"/>
              <a:t>10.02.2023</a:t>
            </a:r>
            <a:endParaRPr lang="en-GB" dirty="0"/>
          </a:p>
        </p:txBody>
      </p:sp>
      <p:graphicFrame>
        <p:nvGraphicFramePr>
          <p:cNvPr id="12" name="Inhaltsplatzhalter 7">
            <a:extLst>
              <a:ext uri="{FF2B5EF4-FFF2-40B4-BE49-F238E27FC236}">
                <a16:creationId xmlns:a16="http://schemas.microsoft.com/office/drawing/2014/main" id="{F9262B6E-E9CC-4EEC-8886-17C40B3B9455}"/>
              </a:ext>
            </a:extLst>
          </p:cNvPr>
          <p:cNvGraphicFramePr>
            <a:graphicFrameLocks/>
          </p:cNvGraphicFramePr>
          <p:nvPr>
            <p:extLst>
              <p:ext uri="{D42A27DB-BD31-4B8C-83A1-F6EECF244321}">
                <p14:modId xmlns:p14="http://schemas.microsoft.com/office/powerpoint/2010/main" val="892814245"/>
              </p:ext>
            </p:extLst>
          </p:nvPr>
        </p:nvGraphicFramePr>
        <p:xfrm>
          <a:off x="538163" y="1125538"/>
          <a:ext cx="8138293" cy="4191149"/>
        </p:xfrm>
        <a:graphic>
          <a:graphicData uri="http://schemas.openxmlformats.org/drawingml/2006/table">
            <a:tbl>
              <a:tblPr firstRow="1" bandRow="1">
                <a:tableStyleId>{2D5ABB26-0587-4C30-8999-92F81FD0307C}</a:tableStyleId>
              </a:tblPr>
              <a:tblGrid>
                <a:gridCol w="6227804">
                  <a:extLst>
                    <a:ext uri="{9D8B030D-6E8A-4147-A177-3AD203B41FA5}">
                      <a16:colId xmlns:a16="http://schemas.microsoft.com/office/drawing/2014/main" val="20000"/>
                    </a:ext>
                  </a:extLst>
                </a:gridCol>
                <a:gridCol w="1910489">
                  <a:extLst>
                    <a:ext uri="{9D8B030D-6E8A-4147-A177-3AD203B41FA5}">
                      <a16:colId xmlns:a16="http://schemas.microsoft.com/office/drawing/2014/main" val="772968029"/>
                    </a:ext>
                  </a:extLst>
                </a:gridCol>
              </a:tblGrid>
              <a:tr h="287053">
                <a:tc gridSpan="2">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1" dirty="0">
                          <a:solidFill>
                            <a:srgbClr val="00214A"/>
                          </a:solidFill>
                          <a:latin typeface="+mn-lt"/>
                          <a:cs typeface="Arial" pitchFamily="34" charset="0"/>
                        </a:rPr>
                        <a:t>Ermittlung Monatsrente</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D8D2D2"/>
                    </a:solidFill>
                  </a:tcPr>
                </a:tc>
                <a:tc hMerge="1">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Durchschnitts-einkommen aller Versicherten 2018</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D8D2D2"/>
                    </a:solidFill>
                  </a:tcPr>
                </a:tc>
                <a:extLst>
                  <a:ext uri="{0D108BD9-81ED-4DB2-BD59-A6C34878D82A}">
                    <a16:rowId xmlns:a16="http://schemas.microsoft.com/office/drawing/2014/main" val="1102676705"/>
                  </a:ext>
                </a:extLst>
              </a:tr>
              <a:tr h="287053">
                <a:tc>
                  <a:txBody>
                    <a:bodyPr/>
                    <a:lstStyle/>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Volksvermögen 2000</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9.156 Mrd. €</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2622333046"/>
                  </a:ext>
                </a:extLst>
              </a:tr>
              <a:tr h="341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dirty="0">
                          <a:solidFill>
                            <a:srgbClr val="00214A"/>
                          </a:solidFill>
                          <a:latin typeface="+mn-lt"/>
                          <a:cs typeface="Arial" pitchFamily="34" charset="0"/>
                        </a:rPr>
                        <a:t>Volksvermögen 2021</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z="1800" b="0" dirty="0">
                          <a:solidFill>
                            <a:srgbClr val="00214A"/>
                          </a:solidFill>
                          <a:latin typeface="+mn-lt"/>
                          <a:cs typeface="Arial" pitchFamily="34" charset="0"/>
                        </a:rPr>
                        <a:t>22.374 Mrd. €</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546694239"/>
                  </a:ext>
                </a:extLst>
              </a:tr>
              <a:tr h="3419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dirty="0">
                          <a:solidFill>
                            <a:srgbClr val="00214A"/>
                          </a:solidFill>
                          <a:latin typeface="+mn-lt"/>
                          <a:cs typeface="Arial" pitchFamily="34" charset="0"/>
                        </a:rPr>
                        <a:t>Vermögenszuwachs je Jahr</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z="1800" b="0" dirty="0">
                          <a:solidFill>
                            <a:srgbClr val="00214A"/>
                          </a:solidFill>
                          <a:latin typeface="+mn-lt"/>
                          <a:cs typeface="Arial" pitchFamily="34" charset="0"/>
                        </a:rPr>
                        <a:t>    629 Mrd. €</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2495747041"/>
                  </a:ext>
                </a:extLst>
              </a:tr>
              <a:tr h="408261">
                <a:tc>
                  <a: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Erwerbspersonen</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b="0" dirty="0">
                          <a:solidFill>
                            <a:srgbClr val="00214A"/>
                          </a:solidFill>
                          <a:latin typeface="+mn-lt"/>
                          <a:cs typeface="Arial" pitchFamily="34" charset="0"/>
                        </a:rPr>
                        <a:t>45 Mio.</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3960551637"/>
                  </a:ext>
                </a:extLst>
              </a:tr>
              <a:tr h="579980">
                <a:tc>
                  <a:txBody>
                    <a:bodyPr/>
                    <a:lstStyle/>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Erarbeitetes Vermögen je Jahr je Erwerbsperson</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 14.000 €</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2730017070"/>
                  </a:ext>
                </a:extLst>
              </a:tr>
              <a:tr h="579980">
                <a:tc>
                  <a:txBody>
                    <a:bodyPr/>
                    <a:lstStyle/>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Vermögenszuwachs über Arbeitsleben (40 Jahre)</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560.000 €</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2556859714"/>
                  </a:ext>
                </a:extLst>
              </a:tr>
              <a:tr h="579980">
                <a:tc>
                  <a:txBody>
                    <a:bodyPr/>
                    <a:lstStyle/>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Lebenserwartung Rentner*in </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20 Jahre</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4167471350"/>
                  </a:ext>
                </a:extLst>
              </a:tr>
              <a:tr h="579980">
                <a:tc>
                  <a:txBody>
                    <a:bodyPr/>
                    <a:lstStyle/>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1" dirty="0">
                          <a:solidFill>
                            <a:srgbClr val="00214A"/>
                          </a:solidFill>
                          <a:latin typeface="+mn-lt"/>
                          <a:cs typeface="Arial" pitchFamily="34" charset="0"/>
                        </a:rPr>
                        <a:t>Monatsrente ohne Verzinsung des Kapitals</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1" dirty="0">
                          <a:solidFill>
                            <a:srgbClr val="00214A"/>
                          </a:solidFill>
                          <a:latin typeface="+mn-lt"/>
                          <a:cs typeface="Arial" pitchFamily="34" charset="0"/>
                        </a:rPr>
                        <a:t>~ 2.300 €</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1758809805"/>
                  </a:ext>
                </a:extLst>
              </a:tr>
            </a:tbl>
          </a:graphicData>
        </a:graphic>
      </p:graphicFrame>
      <p:sp>
        <p:nvSpPr>
          <p:cNvPr id="3" name="Fußzeilenplatzhalter 2">
            <a:extLst>
              <a:ext uri="{FF2B5EF4-FFF2-40B4-BE49-F238E27FC236}">
                <a16:creationId xmlns:a16="http://schemas.microsoft.com/office/drawing/2014/main" id="{140EEFDD-26C2-9777-5F45-F864F5B7E02D}"/>
              </a:ext>
            </a:extLst>
          </p:cNvPr>
          <p:cNvSpPr>
            <a:spLocks noGrp="1"/>
          </p:cNvSpPr>
          <p:nvPr>
            <p:ph type="ftr" sz="quarter" idx="16"/>
          </p:nvPr>
        </p:nvSpPr>
        <p:spPr/>
        <p:txBody>
          <a:bodyPr/>
          <a:lstStyle/>
          <a:p>
            <a:pPr>
              <a:defRPr/>
            </a:pPr>
            <a:r>
              <a:rPr lang="en-GB"/>
              <a:t>Alfred Eibl</a:t>
            </a:r>
          </a:p>
        </p:txBody>
      </p:sp>
      <p:sp>
        <p:nvSpPr>
          <p:cNvPr id="7" name="Foliennummernplatzhalter 6">
            <a:extLst>
              <a:ext uri="{FF2B5EF4-FFF2-40B4-BE49-F238E27FC236}">
                <a16:creationId xmlns:a16="http://schemas.microsoft.com/office/drawing/2014/main" id="{DAD73C14-7649-A9F6-40F1-3520B262E15B}"/>
              </a:ext>
            </a:extLst>
          </p:cNvPr>
          <p:cNvSpPr>
            <a:spLocks noGrp="1"/>
          </p:cNvSpPr>
          <p:nvPr>
            <p:ph type="sldNum" sz="quarter" idx="14"/>
          </p:nvPr>
        </p:nvSpPr>
        <p:spPr/>
        <p:txBody>
          <a:bodyPr/>
          <a:lstStyle/>
          <a:p>
            <a:pPr>
              <a:defRPr/>
            </a:pPr>
            <a:r>
              <a:rPr lang="en-GB"/>
              <a:t> </a:t>
            </a:r>
            <a:fld id="{E57986DC-0440-4DE9-BF80-CBEC8F03B096}" type="slidenum">
              <a:rPr lang="en-GB" smtClean="0"/>
              <a:pPr>
                <a:defRPr/>
              </a:pPr>
              <a:t>18</a:t>
            </a:fld>
            <a:endParaRPr lang="en-GB"/>
          </a:p>
        </p:txBody>
      </p:sp>
      <p:sp>
        <p:nvSpPr>
          <p:cNvPr id="4" name="Textfeld 3">
            <a:extLst>
              <a:ext uri="{FF2B5EF4-FFF2-40B4-BE49-F238E27FC236}">
                <a16:creationId xmlns:a16="http://schemas.microsoft.com/office/drawing/2014/main" id="{997D28E5-F02F-7DF5-0AA9-DD431DEC8146}"/>
              </a:ext>
            </a:extLst>
          </p:cNvPr>
          <p:cNvSpPr txBox="1"/>
          <p:nvPr/>
        </p:nvSpPr>
        <p:spPr bwMode="auto">
          <a:xfrm>
            <a:off x="971600" y="5391146"/>
            <a:ext cx="7200800" cy="900246"/>
          </a:xfrm>
          <a:prstGeom prst="rect">
            <a:avLst/>
          </a:prstGeom>
          <a:noFill/>
          <a:ln w="9525">
            <a:noFill/>
            <a:miter lim="800000"/>
            <a:headEnd/>
            <a:tailEnd/>
          </a:ln>
          <a:effectLst/>
        </p:spPr>
        <p:txBody>
          <a:bodyPr wrap="square" lIns="0" tIns="0" rIns="0" bIns="0" rtlCol="0" anchor="ctr" anchorCtr="0">
            <a:spAutoFit/>
          </a:bodyPr>
          <a:lstStyle/>
          <a:p>
            <a:pPr marR="0" defTabSz="914400" eaLnBrk="0" fontAlgn="auto" latinLnBrk="0" hangingPunct="0">
              <a:spcBef>
                <a:spcPts val="0"/>
              </a:spcBef>
              <a:spcAft>
                <a:spcPts val="300"/>
              </a:spcAft>
              <a:buClr>
                <a:schemeClr val="accent1"/>
              </a:buClr>
              <a:buSzTx/>
              <a:tabLst/>
            </a:pPr>
            <a:r>
              <a:rPr lang="de-DE" sz="1400" kern="0" dirty="0">
                <a:latin typeface="Verdana" pitchFamily="34" charset="0"/>
                <a:ea typeface="Verdana" pitchFamily="34" charset="0"/>
                <a:cs typeface="Verdana" pitchFamily="34" charset="0"/>
              </a:rPr>
              <a:t>Rein betriebswirtschaftlich gerechnet  hat jeder Rentner bis zum Rentenbeginn ein Kapital von 560.00 Euro erarbeitet. </a:t>
            </a:r>
          </a:p>
          <a:p>
            <a:pPr marR="0" defTabSz="914400" eaLnBrk="0" fontAlgn="auto" latinLnBrk="0" hangingPunct="0">
              <a:spcBef>
                <a:spcPts val="0"/>
              </a:spcBef>
              <a:spcAft>
                <a:spcPts val="300"/>
              </a:spcAft>
              <a:buClr>
                <a:schemeClr val="accent1"/>
              </a:buClr>
              <a:buSzTx/>
              <a:tabLst/>
            </a:pPr>
            <a:r>
              <a:rPr lang="de-DE" sz="1400" kern="0" dirty="0">
                <a:latin typeface="Verdana" pitchFamily="34" charset="0"/>
              </a:rPr>
              <a:t>Daher beuten die Jungen die Alten nicht aus, </a:t>
            </a:r>
            <a:br>
              <a:rPr lang="de-DE" sz="1400" kern="0" dirty="0">
                <a:latin typeface="Verdana" pitchFamily="34" charset="0"/>
              </a:rPr>
            </a:br>
            <a:r>
              <a:rPr lang="de-DE" sz="1400" kern="0" dirty="0">
                <a:latin typeface="Verdana" pitchFamily="34" charset="0"/>
              </a:rPr>
              <a:t>sondern die Rente ist Ausgleich für Weitergabe des erarbeiteten Vermögens.</a:t>
            </a:r>
            <a:endParaRPr lang="de-DE" sz="1400" kern="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637433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6CA5E4-FFC7-576D-CACD-507368F75AB4}"/>
              </a:ext>
            </a:extLst>
          </p:cNvPr>
          <p:cNvSpPr>
            <a:spLocks noGrp="1"/>
          </p:cNvSpPr>
          <p:nvPr>
            <p:ph type="title"/>
          </p:nvPr>
        </p:nvSpPr>
        <p:spPr/>
        <p:txBody>
          <a:bodyPr/>
          <a:lstStyle/>
          <a:p>
            <a:r>
              <a:rPr lang="de-DE" dirty="0"/>
              <a:t>Aktienrente</a:t>
            </a:r>
          </a:p>
        </p:txBody>
      </p:sp>
      <p:sp>
        <p:nvSpPr>
          <p:cNvPr id="3" name="Foliennummernplatzhalter 2">
            <a:extLst>
              <a:ext uri="{FF2B5EF4-FFF2-40B4-BE49-F238E27FC236}">
                <a16:creationId xmlns:a16="http://schemas.microsoft.com/office/drawing/2014/main" id="{5B6EF1B7-9332-2142-2972-A68F516D65A1}"/>
              </a:ext>
            </a:extLst>
          </p:cNvPr>
          <p:cNvSpPr>
            <a:spLocks noGrp="1"/>
          </p:cNvSpPr>
          <p:nvPr>
            <p:ph type="sldNum" sz="quarter" idx="4"/>
          </p:nvPr>
        </p:nvSpPr>
        <p:spPr/>
        <p:txBody>
          <a:bodyPr/>
          <a:lstStyle/>
          <a:p>
            <a:r>
              <a:rPr lang="en-GB"/>
              <a:t> </a:t>
            </a:r>
            <a:fld id="{DC8B3668-E1AB-4560-B66B-CD4643A23BF9}" type="slidenum">
              <a:rPr lang="en-GB" smtClean="0"/>
              <a:pPr/>
              <a:t>19</a:t>
            </a:fld>
            <a:endParaRPr lang="en-GB" dirty="0"/>
          </a:p>
        </p:txBody>
      </p:sp>
      <p:sp>
        <p:nvSpPr>
          <p:cNvPr id="4" name="Datumsplatzhalter 3">
            <a:extLst>
              <a:ext uri="{FF2B5EF4-FFF2-40B4-BE49-F238E27FC236}">
                <a16:creationId xmlns:a16="http://schemas.microsoft.com/office/drawing/2014/main" id="{C9E831C4-C4C8-BA14-028B-DE5728BA98F2}"/>
              </a:ext>
            </a:extLst>
          </p:cNvPr>
          <p:cNvSpPr>
            <a:spLocks noGrp="1"/>
          </p:cNvSpPr>
          <p:nvPr>
            <p:ph type="dt" sz="half" idx="2"/>
          </p:nvPr>
        </p:nvSpPr>
        <p:spPr/>
        <p:txBody>
          <a:bodyPr/>
          <a:lstStyle/>
          <a:p>
            <a:r>
              <a:rPr lang="de-DE"/>
              <a:t>10.02.2023</a:t>
            </a:r>
            <a:endParaRPr lang="en-GB" dirty="0"/>
          </a:p>
        </p:txBody>
      </p:sp>
      <p:sp>
        <p:nvSpPr>
          <p:cNvPr id="5" name="Fußzeilenplatzhalter 4">
            <a:extLst>
              <a:ext uri="{FF2B5EF4-FFF2-40B4-BE49-F238E27FC236}">
                <a16:creationId xmlns:a16="http://schemas.microsoft.com/office/drawing/2014/main" id="{75C33724-0072-5CDC-0454-49E94B727BD3}"/>
              </a:ext>
            </a:extLst>
          </p:cNvPr>
          <p:cNvSpPr>
            <a:spLocks noGrp="1"/>
          </p:cNvSpPr>
          <p:nvPr>
            <p:ph type="ftr" sz="quarter" idx="3"/>
          </p:nvPr>
        </p:nvSpPr>
        <p:spPr/>
        <p:txBody>
          <a:bodyPr/>
          <a:lstStyle/>
          <a:p>
            <a:r>
              <a:rPr lang="en-GB"/>
              <a:t>Alfred Eibl</a:t>
            </a:r>
            <a:endParaRPr lang="en-GB" dirty="0"/>
          </a:p>
        </p:txBody>
      </p:sp>
    </p:spTree>
    <p:extLst>
      <p:ext uri="{BB962C8B-B14F-4D97-AF65-F5344CB8AC3E}">
        <p14:creationId xmlns:p14="http://schemas.microsoft.com/office/powerpoint/2010/main" val="2447974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Rente ist sicher – auch heute noch?</a:t>
            </a:r>
          </a:p>
        </p:txBody>
      </p:sp>
      <p:sp>
        <p:nvSpPr>
          <p:cNvPr id="5" name="Datumsplatzhalter 4"/>
          <p:cNvSpPr>
            <a:spLocks noGrp="1"/>
          </p:cNvSpPr>
          <p:nvPr>
            <p:ph type="dt" sz="half" idx="2"/>
          </p:nvPr>
        </p:nvSpPr>
        <p:spPr/>
        <p:txBody>
          <a:bodyPr/>
          <a:lstStyle/>
          <a:p>
            <a:r>
              <a:rPr lang="de-DE"/>
              <a:t>10.02.2023</a:t>
            </a:r>
            <a:endParaRPr lang="en-GB" dirty="0"/>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643" y="908720"/>
            <a:ext cx="6480720" cy="5621159"/>
          </a:xfrm>
          <a:prstGeom prst="rect">
            <a:avLst/>
          </a:prstGeom>
        </p:spPr>
      </p:pic>
      <p:sp>
        <p:nvSpPr>
          <p:cNvPr id="7" name="Textfeld 6">
            <a:extLst>
              <a:ext uri="{FF2B5EF4-FFF2-40B4-BE49-F238E27FC236}">
                <a16:creationId xmlns:a16="http://schemas.microsoft.com/office/drawing/2014/main" id="{47216446-FBFC-420F-9B19-E2A8045A4749}"/>
              </a:ext>
            </a:extLst>
          </p:cNvPr>
          <p:cNvSpPr txBox="1"/>
          <p:nvPr/>
        </p:nvSpPr>
        <p:spPr bwMode="auto">
          <a:xfrm>
            <a:off x="6782125" y="5702478"/>
            <a:ext cx="2088232" cy="492443"/>
          </a:xfrm>
          <a:prstGeom prst="rect">
            <a:avLst/>
          </a:prstGeom>
          <a:noFill/>
          <a:ln w="9525">
            <a:noFill/>
            <a:miter lim="800000"/>
            <a:headEnd/>
            <a:tailEnd/>
          </a:ln>
          <a:effectLst/>
        </p:spPr>
        <p:txBody>
          <a:bodyPr wrap="square" lIns="0" tIns="0" rIns="0" bIns="0" rtlCol="0" anchor="ctr" anchorCtr="0">
            <a:spAutoFit/>
          </a:bodyPr>
          <a:lstStyle/>
          <a:p>
            <a:pPr marR="0" defTabSz="914400" eaLnBrk="0" fontAlgn="auto" latinLnBrk="0" hangingPunct="0">
              <a:spcBef>
                <a:spcPts val="0"/>
              </a:spcBef>
              <a:spcAft>
                <a:spcPts val="300"/>
              </a:spcAft>
              <a:buClr>
                <a:schemeClr val="accent1"/>
              </a:buClr>
              <a:buSzTx/>
              <a:tabLst/>
            </a:pPr>
            <a:r>
              <a:rPr lang="de-DE" sz="1600" kern="0" dirty="0">
                <a:latin typeface="Verdana" pitchFamily="34" charset="0"/>
                <a:ea typeface="Verdana" pitchFamily="34" charset="0"/>
                <a:cs typeface="Verdana" pitchFamily="34" charset="0"/>
              </a:rPr>
              <a:t>Norbert Blüm im Vorwahlkampf 1986</a:t>
            </a:r>
          </a:p>
        </p:txBody>
      </p:sp>
      <p:sp>
        <p:nvSpPr>
          <p:cNvPr id="3" name="Fußzeilenplatzhalter 2">
            <a:extLst>
              <a:ext uri="{FF2B5EF4-FFF2-40B4-BE49-F238E27FC236}">
                <a16:creationId xmlns:a16="http://schemas.microsoft.com/office/drawing/2014/main" id="{57FCB9A3-93C5-B390-2290-271F45F32908}"/>
              </a:ext>
            </a:extLst>
          </p:cNvPr>
          <p:cNvSpPr>
            <a:spLocks noGrp="1"/>
          </p:cNvSpPr>
          <p:nvPr>
            <p:ph type="ftr" sz="quarter" idx="3"/>
          </p:nvPr>
        </p:nvSpPr>
        <p:spPr/>
        <p:txBody>
          <a:bodyPr/>
          <a:lstStyle/>
          <a:p>
            <a:r>
              <a:rPr lang="en-GB"/>
              <a:t>Alfred Eibl</a:t>
            </a:r>
            <a:endParaRPr lang="en-GB" dirty="0"/>
          </a:p>
        </p:txBody>
      </p:sp>
      <p:sp>
        <p:nvSpPr>
          <p:cNvPr id="9" name="Foliennummernplatzhalter 8">
            <a:extLst>
              <a:ext uri="{FF2B5EF4-FFF2-40B4-BE49-F238E27FC236}">
                <a16:creationId xmlns:a16="http://schemas.microsoft.com/office/drawing/2014/main" id="{82A71E7F-2EBF-7129-4268-F42EB91283A4}"/>
              </a:ext>
            </a:extLst>
          </p:cNvPr>
          <p:cNvSpPr>
            <a:spLocks noGrp="1"/>
          </p:cNvSpPr>
          <p:nvPr>
            <p:ph type="sldNum" sz="quarter" idx="4"/>
          </p:nvPr>
        </p:nvSpPr>
        <p:spPr/>
        <p:txBody>
          <a:bodyPr/>
          <a:lstStyle/>
          <a:p>
            <a:r>
              <a:rPr lang="en-GB"/>
              <a:t> </a:t>
            </a:r>
            <a:fld id="{DC8B3668-E1AB-4560-B66B-CD4643A23BF9}" type="slidenum">
              <a:rPr lang="en-GB" smtClean="0"/>
              <a:pPr/>
              <a:t>2</a:t>
            </a:fld>
            <a:endParaRPr lang="en-GB" dirty="0"/>
          </a:p>
        </p:txBody>
      </p:sp>
    </p:spTree>
    <p:extLst>
      <p:ext uri="{BB962C8B-B14F-4D97-AF65-F5344CB8AC3E}">
        <p14:creationId xmlns:p14="http://schemas.microsoft.com/office/powerpoint/2010/main" val="2054966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hteck 58">
            <a:extLst>
              <a:ext uri="{FF2B5EF4-FFF2-40B4-BE49-F238E27FC236}">
                <a16:creationId xmlns:a16="http://schemas.microsoft.com/office/drawing/2014/main" id="{7EB7D48E-9099-4230-44F9-9EBC398B7394}"/>
              </a:ext>
            </a:extLst>
          </p:cNvPr>
          <p:cNvSpPr/>
          <p:nvPr/>
        </p:nvSpPr>
        <p:spPr bwMode="auto">
          <a:xfrm>
            <a:off x="4210030" y="1855350"/>
            <a:ext cx="1584176" cy="1152128"/>
          </a:xfrm>
          <a:prstGeom prst="rect">
            <a:avLst/>
          </a:prstGeom>
          <a:solidFill>
            <a:schemeClr val="accent2">
              <a:lumMod val="20000"/>
              <a:lumOff val="80000"/>
            </a:schemeClr>
          </a:solidFill>
          <a:ln w="9525">
            <a:solidFill>
              <a:schemeClr val="tx1"/>
            </a:solidFill>
            <a:miter lim="800000"/>
            <a:headEnd/>
            <a:tailEnd/>
          </a:ln>
        </p:spPr>
        <p:txBody>
          <a:bodyPr wrap="square" lIns="72000" tIns="72000" rIns="72000" bIns="72000" rtlCol="0" anchor="ctr"/>
          <a:lstStyle/>
          <a:p>
            <a:pPr algn="ctr" eaLnBrk="0" hangingPunct="0"/>
            <a:endParaRPr lang="de-DE" sz="1600" dirty="0">
              <a:latin typeface="+mn-lt"/>
              <a:ea typeface="Verdana" pitchFamily="34" charset="0"/>
              <a:cs typeface="Verdana" pitchFamily="34" charset="0"/>
            </a:endParaRPr>
          </a:p>
        </p:txBody>
      </p:sp>
      <p:sp>
        <p:nvSpPr>
          <p:cNvPr id="26" name="Rechteck 25">
            <a:extLst>
              <a:ext uri="{FF2B5EF4-FFF2-40B4-BE49-F238E27FC236}">
                <a16:creationId xmlns:a16="http://schemas.microsoft.com/office/drawing/2014/main" id="{5E5F794E-D3D0-CAFE-1803-37921EC5973A}"/>
              </a:ext>
            </a:extLst>
          </p:cNvPr>
          <p:cNvSpPr/>
          <p:nvPr/>
        </p:nvSpPr>
        <p:spPr bwMode="auto">
          <a:xfrm>
            <a:off x="4210030" y="3017432"/>
            <a:ext cx="1584176" cy="1001562"/>
          </a:xfrm>
          <a:prstGeom prst="rect">
            <a:avLst/>
          </a:prstGeom>
          <a:pattFill prst="wdUpDiag">
            <a:fgClr>
              <a:schemeClr val="accent2">
                <a:lumMod val="20000"/>
                <a:lumOff val="80000"/>
              </a:schemeClr>
            </a:fgClr>
            <a:bgClr>
              <a:schemeClr val="bg1"/>
            </a:bgClr>
          </a:pattFill>
          <a:ln w="9525">
            <a:solidFill>
              <a:schemeClr val="tx1"/>
            </a:solidFill>
            <a:miter lim="800000"/>
            <a:headEnd/>
            <a:tailEnd/>
          </a:ln>
        </p:spPr>
        <p:txBody>
          <a:bodyPr wrap="square" lIns="72000" tIns="72000" rIns="72000" bIns="72000" rtlCol="0" anchor="ctr"/>
          <a:lstStyle/>
          <a:p>
            <a:pPr algn="ctr" eaLnBrk="0" hangingPunct="0"/>
            <a:endParaRPr lang="de-DE" sz="1600" dirty="0">
              <a:latin typeface="+mn-lt"/>
              <a:ea typeface="Verdana" pitchFamily="34" charset="0"/>
              <a:cs typeface="Verdana" pitchFamily="34" charset="0"/>
            </a:endParaRPr>
          </a:p>
        </p:txBody>
      </p:sp>
      <p:sp>
        <p:nvSpPr>
          <p:cNvPr id="2" name="Titel 1"/>
          <p:cNvSpPr>
            <a:spLocks noGrp="1"/>
          </p:cNvSpPr>
          <p:nvPr>
            <p:ph type="title"/>
          </p:nvPr>
        </p:nvSpPr>
        <p:spPr/>
        <p:txBody>
          <a:bodyPr/>
          <a:lstStyle/>
          <a:p>
            <a:r>
              <a:rPr lang="de-DE" sz="2400" b="0" i="0" u="none" strike="noStrike" baseline="0" dirty="0">
                <a:latin typeface="SourceSansPro-Regular"/>
              </a:rPr>
              <a:t>Generationenkapital: Aktienrücklage statt Aktienrente</a:t>
            </a:r>
            <a:endParaRPr lang="de-DE" dirty="0"/>
          </a:p>
        </p:txBody>
      </p:sp>
      <p:sp>
        <p:nvSpPr>
          <p:cNvPr id="5" name="Datumsplatzhalter 4"/>
          <p:cNvSpPr>
            <a:spLocks noGrp="1"/>
          </p:cNvSpPr>
          <p:nvPr>
            <p:ph type="dt" sz="half" idx="2"/>
          </p:nvPr>
        </p:nvSpPr>
        <p:spPr/>
        <p:txBody>
          <a:bodyPr/>
          <a:lstStyle/>
          <a:p>
            <a:r>
              <a:rPr lang="de-DE"/>
              <a:t>10.02.2023</a:t>
            </a:r>
            <a:endParaRPr lang="en-GB" dirty="0"/>
          </a:p>
        </p:txBody>
      </p:sp>
      <p:sp>
        <p:nvSpPr>
          <p:cNvPr id="3" name="Fußzeilenplatzhalter 2">
            <a:extLst>
              <a:ext uri="{FF2B5EF4-FFF2-40B4-BE49-F238E27FC236}">
                <a16:creationId xmlns:a16="http://schemas.microsoft.com/office/drawing/2014/main" id="{8F376390-957A-56CD-211F-9993FF0EE4DA}"/>
              </a:ext>
            </a:extLst>
          </p:cNvPr>
          <p:cNvSpPr>
            <a:spLocks noGrp="1"/>
          </p:cNvSpPr>
          <p:nvPr>
            <p:ph type="ftr" sz="quarter" idx="3"/>
          </p:nvPr>
        </p:nvSpPr>
        <p:spPr/>
        <p:txBody>
          <a:bodyPr/>
          <a:lstStyle/>
          <a:p>
            <a:r>
              <a:rPr lang="en-GB"/>
              <a:t>Alfred Eibl</a:t>
            </a:r>
            <a:endParaRPr lang="en-GB" dirty="0"/>
          </a:p>
        </p:txBody>
      </p:sp>
      <p:sp>
        <p:nvSpPr>
          <p:cNvPr id="8" name="Foliennummernplatzhalter 7">
            <a:extLst>
              <a:ext uri="{FF2B5EF4-FFF2-40B4-BE49-F238E27FC236}">
                <a16:creationId xmlns:a16="http://schemas.microsoft.com/office/drawing/2014/main" id="{39A181FD-9152-B464-F67B-52D59D981DB7}"/>
              </a:ext>
            </a:extLst>
          </p:cNvPr>
          <p:cNvSpPr>
            <a:spLocks noGrp="1"/>
          </p:cNvSpPr>
          <p:nvPr>
            <p:ph type="sldNum" sz="quarter" idx="4"/>
          </p:nvPr>
        </p:nvSpPr>
        <p:spPr/>
        <p:txBody>
          <a:bodyPr/>
          <a:lstStyle/>
          <a:p>
            <a:r>
              <a:rPr lang="en-GB"/>
              <a:t> </a:t>
            </a:r>
            <a:fld id="{DC8B3668-E1AB-4560-B66B-CD4643A23BF9}" type="slidenum">
              <a:rPr lang="en-GB" smtClean="0"/>
              <a:pPr/>
              <a:t>20</a:t>
            </a:fld>
            <a:endParaRPr lang="en-GB" dirty="0"/>
          </a:p>
        </p:txBody>
      </p:sp>
      <p:sp>
        <p:nvSpPr>
          <p:cNvPr id="4" name="Textfeld 3">
            <a:extLst>
              <a:ext uri="{FF2B5EF4-FFF2-40B4-BE49-F238E27FC236}">
                <a16:creationId xmlns:a16="http://schemas.microsoft.com/office/drawing/2014/main" id="{9AA70E44-F1B9-7649-905B-D2A6C330C68E}"/>
              </a:ext>
            </a:extLst>
          </p:cNvPr>
          <p:cNvSpPr txBox="1"/>
          <p:nvPr/>
        </p:nvSpPr>
        <p:spPr bwMode="auto">
          <a:xfrm>
            <a:off x="1581562" y="3350485"/>
            <a:ext cx="720000" cy="2160000"/>
          </a:xfrm>
          <a:prstGeom prst="rect">
            <a:avLst/>
          </a:prstGeom>
          <a:solidFill>
            <a:schemeClr val="tx2">
              <a:lumMod val="60000"/>
              <a:lumOff val="40000"/>
            </a:schemeClr>
          </a:solidFill>
          <a:ln w="9525">
            <a:solidFill>
              <a:schemeClr val="tx1"/>
            </a:solid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ea typeface="Verdana" pitchFamily="34" charset="0"/>
                <a:cs typeface="Verdana" pitchFamily="34" charset="0"/>
              </a:rPr>
              <a:t>18,6%</a:t>
            </a:r>
          </a:p>
        </p:txBody>
      </p:sp>
      <p:sp>
        <p:nvSpPr>
          <p:cNvPr id="6" name="Textfeld 5">
            <a:extLst>
              <a:ext uri="{FF2B5EF4-FFF2-40B4-BE49-F238E27FC236}">
                <a16:creationId xmlns:a16="http://schemas.microsoft.com/office/drawing/2014/main" id="{23D5494D-3B30-7A45-127E-277B9D32AB26}"/>
              </a:ext>
            </a:extLst>
          </p:cNvPr>
          <p:cNvSpPr txBox="1"/>
          <p:nvPr/>
        </p:nvSpPr>
        <p:spPr bwMode="auto">
          <a:xfrm>
            <a:off x="506784" y="3975952"/>
            <a:ext cx="864096" cy="646331"/>
          </a:xfrm>
          <a:prstGeom prst="rect">
            <a:avLst/>
          </a:prstGeom>
          <a:noFill/>
          <a:ln w="9525">
            <a:no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ea typeface="Verdana" pitchFamily="34" charset="0"/>
                <a:cs typeface="Verdana" pitchFamily="34" charset="0"/>
              </a:rPr>
              <a:t>aktueller Beitrags-satz</a:t>
            </a:r>
          </a:p>
        </p:txBody>
      </p:sp>
      <p:sp>
        <p:nvSpPr>
          <p:cNvPr id="7" name="Textfeld 6">
            <a:extLst>
              <a:ext uri="{FF2B5EF4-FFF2-40B4-BE49-F238E27FC236}">
                <a16:creationId xmlns:a16="http://schemas.microsoft.com/office/drawing/2014/main" id="{53532D7F-9F67-BD99-A65D-94583BE995FD}"/>
              </a:ext>
            </a:extLst>
          </p:cNvPr>
          <p:cNvSpPr txBox="1"/>
          <p:nvPr/>
        </p:nvSpPr>
        <p:spPr bwMode="auto">
          <a:xfrm>
            <a:off x="2661682" y="3710485"/>
            <a:ext cx="720000" cy="1800000"/>
          </a:xfrm>
          <a:prstGeom prst="rect">
            <a:avLst/>
          </a:prstGeom>
          <a:solidFill>
            <a:schemeClr val="tx2">
              <a:lumMod val="20000"/>
              <a:lumOff val="80000"/>
            </a:schemeClr>
          </a:solidFill>
          <a:ln w="9525">
            <a:solidFill>
              <a:schemeClr val="tx1"/>
            </a:solid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ea typeface="Verdana" pitchFamily="34" charset="0"/>
                <a:cs typeface="Verdana" pitchFamily="34" charset="0"/>
              </a:rPr>
              <a:t>18,6</a:t>
            </a:r>
            <a:r>
              <a:rPr lang="de-DE" sz="1400" kern="0" dirty="0">
                <a:latin typeface="Verdana" panose="020B0604030504040204" pitchFamily="34" charset="0"/>
              </a:rPr>
              <a:t> </a:t>
            </a:r>
            <a:r>
              <a:rPr lang="de-DE" sz="1400" kern="0" dirty="0">
                <a:latin typeface="Verdana" pitchFamily="34" charset="0"/>
                <a:ea typeface="Verdana" pitchFamily="34" charset="0"/>
                <a:cs typeface="Verdana" pitchFamily="34" charset="0"/>
              </a:rPr>
              <a:t>% </a:t>
            </a:r>
            <a:r>
              <a:rPr lang="de-DE" sz="1400" kern="0" dirty="0">
                <a:latin typeface="Verdana" pitchFamily="34" charset="0"/>
              </a:rPr>
              <a:t>minus</a:t>
            </a:r>
          </a:p>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ea typeface="Verdana" pitchFamily="34" charset="0"/>
                <a:cs typeface="Verdana" pitchFamily="34" charset="0"/>
              </a:rPr>
              <a:t>X</a:t>
            </a:r>
            <a:r>
              <a:rPr lang="de-DE" sz="1400" kern="0" dirty="0">
                <a:latin typeface="Verdana" panose="020B0604030504040204" pitchFamily="34" charset="0"/>
              </a:rPr>
              <a:t> </a:t>
            </a:r>
            <a:r>
              <a:rPr lang="de-DE" sz="1400" kern="0" dirty="0">
                <a:latin typeface="Verdana" pitchFamily="34" charset="0"/>
                <a:ea typeface="Verdana" pitchFamily="34" charset="0"/>
                <a:cs typeface="Verdana" pitchFamily="34" charset="0"/>
              </a:rPr>
              <a:t>%</a:t>
            </a:r>
          </a:p>
        </p:txBody>
      </p:sp>
      <p:sp>
        <p:nvSpPr>
          <p:cNvPr id="9" name="Textfeld 8">
            <a:extLst>
              <a:ext uri="{FF2B5EF4-FFF2-40B4-BE49-F238E27FC236}">
                <a16:creationId xmlns:a16="http://schemas.microsoft.com/office/drawing/2014/main" id="{28C842A7-1927-F129-5C96-26F7B4FEAF1E}"/>
              </a:ext>
            </a:extLst>
          </p:cNvPr>
          <p:cNvSpPr txBox="1"/>
          <p:nvPr/>
        </p:nvSpPr>
        <p:spPr bwMode="auto">
          <a:xfrm>
            <a:off x="2661682" y="3338164"/>
            <a:ext cx="720000" cy="360000"/>
          </a:xfrm>
          <a:prstGeom prst="rect">
            <a:avLst/>
          </a:prstGeom>
          <a:pattFill prst="wdUpDiag">
            <a:fgClr>
              <a:schemeClr val="accent5">
                <a:lumMod val="40000"/>
                <a:lumOff val="60000"/>
              </a:schemeClr>
            </a:fgClr>
            <a:bgClr>
              <a:schemeClr val="bg1"/>
            </a:bgClr>
          </a:pattFill>
          <a:ln w="9525">
            <a:solidFill>
              <a:schemeClr val="tx1"/>
            </a:solid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ea typeface="Verdana" pitchFamily="34" charset="0"/>
                <a:cs typeface="Verdana" pitchFamily="34" charset="0"/>
              </a:rPr>
              <a:t>X</a:t>
            </a:r>
            <a:r>
              <a:rPr lang="de-DE" sz="1400" kern="0" dirty="0">
                <a:latin typeface="Verdana" panose="020B0604030504040204" pitchFamily="34" charset="0"/>
              </a:rPr>
              <a:t> </a:t>
            </a:r>
            <a:r>
              <a:rPr lang="de-DE" sz="1400" kern="0" dirty="0">
                <a:latin typeface="Verdana" pitchFamily="34" charset="0"/>
                <a:ea typeface="Verdana" pitchFamily="34" charset="0"/>
                <a:cs typeface="Verdana" pitchFamily="34" charset="0"/>
              </a:rPr>
              <a:t>%</a:t>
            </a:r>
          </a:p>
        </p:txBody>
      </p:sp>
      <p:sp>
        <p:nvSpPr>
          <p:cNvPr id="13" name="Textfeld 12">
            <a:extLst>
              <a:ext uri="{FF2B5EF4-FFF2-40B4-BE49-F238E27FC236}">
                <a16:creationId xmlns:a16="http://schemas.microsoft.com/office/drawing/2014/main" id="{30D9684F-C44E-FD76-2CD3-49A9ADE674FB}"/>
              </a:ext>
            </a:extLst>
          </p:cNvPr>
          <p:cNvSpPr txBox="1"/>
          <p:nvPr/>
        </p:nvSpPr>
        <p:spPr bwMode="auto">
          <a:xfrm>
            <a:off x="2373608" y="5668993"/>
            <a:ext cx="1296148" cy="646331"/>
          </a:xfrm>
          <a:prstGeom prst="rect">
            <a:avLst/>
          </a:prstGeom>
          <a:noFill/>
          <a:ln w="9525">
            <a:no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ea typeface="Verdana" pitchFamily="34" charset="0"/>
                <a:cs typeface="Verdana" pitchFamily="34" charset="0"/>
              </a:rPr>
              <a:t>für </a:t>
            </a:r>
            <a:br>
              <a:rPr lang="de-DE" sz="1400" kern="0" dirty="0">
                <a:latin typeface="Verdana" pitchFamily="34" charset="0"/>
                <a:ea typeface="Verdana" pitchFamily="34" charset="0"/>
                <a:cs typeface="Verdana" pitchFamily="34" charset="0"/>
              </a:rPr>
            </a:br>
            <a:r>
              <a:rPr lang="de-DE" sz="1400" kern="0" dirty="0">
                <a:latin typeface="Verdana" pitchFamily="34" charset="0"/>
                <a:ea typeface="Verdana" pitchFamily="34" charset="0"/>
                <a:cs typeface="Verdana" pitchFamily="34" charset="0"/>
              </a:rPr>
              <a:t>Umlage-finanzierung</a:t>
            </a:r>
          </a:p>
        </p:txBody>
      </p:sp>
      <p:sp>
        <p:nvSpPr>
          <p:cNvPr id="14" name="Textfeld 13">
            <a:extLst>
              <a:ext uri="{FF2B5EF4-FFF2-40B4-BE49-F238E27FC236}">
                <a16:creationId xmlns:a16="http://schemas.microsoft.com/office/drawing/2014/main" id="{0A249B1A-B883-0D54-6D24-B5DA7D96CE75}"/>
              </a:ext>
            </a:extLst>
          </p:cNvPr>
          <p:cNvSpPr txBox="1"/>
          <p:nvPr/>
        </p:nvSpPr>
        <p:spPr bwMode="auto">
          <a:xfrm>
            <a:off x="4029834" y="1324667"/>
            <a:ext cx="1764371" cy="430887"/>
          </a:xfrm>
          <a:prstGeom prst="rect">
            <a:avLst/>
          </a:prstGeom>
          <a:noFill/>
          <a:ln w="9525">
            <a:no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rPr>
              <a:t>Staatl. gemanagter Fonds</a:t>
            </a:r>
            <a:endParaRPr lang="de-DE" sz="1400" kern="0" dirty="0">
              <a:latin typeface="Verdana" pitchFamily="34" charset="0"/>
              <a:ea typeface="Verdana" pitchFamily="34" charset="0"/>
              <a:cs typeface="Verdana" pitchFamily="34" charset="0"/>
            </a:endParaRPr>
          </a:p>
        </p:txBody>
      </p:sp>
      <p:sp>
        <p:nvSpPr>
          <p:cNvPr id="15" name="Textfeld 14">
            <a:extLst>
              <a:ext uri="{FF2B5EF4-FFF2-40B4-BE49-F238E27FC236}">
                <a16:creationId xmlns:a16="http://schemas.microsoft.com/office/drawing/2014/main" id="{5D900066-9E49-BFCD-9FA7-4EE251303082}"/>
              </a:ext>
            </a:extLst>
          </p:cNvPr>
          <p:cNvSpPr txBox="1"/>
          <p:nvPr/>
        </p:nvSpPr>
        <p:spPr bwMode="auto">
          <a:xfrm>
            <a:off x="6567774" y="3865944"/>
            <a:ext cx="720000" cy="1620000"/>
          </a:xfrm>
          <a:prstGeom prst="rect">
            <a:avLst/>
          </a:prstGeom>
          <a:solidFill>
            <a:schemeClr val="tx2">
              <a:lumMod val="20000"/>
              <a:lumOff val="80000"/>
            </a:schemeClr>
          </a:solidFill>
          <a:ln w="9525">
            <a:solidFill>
              <a:schemeClr val="tx1"/>
            </a:solid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ea typeface="Verdana" pitchFamily="34" charset="0"/>
                <a:cs typeface="Verdana" pitchFamily="34" charset="0"/>
              </a:rPr>
              <a:t>(18,6</a:t>
            </a:r>
            <a:r>
              <a:rPr lang="de-DE" sz="1400" kern="0" dirty="0">
                <a:latin typeface="Verdana" panose="020B0604030504040204" pitchFamily="34" charset="0"/>
              </a:rPr>
              <a:t> </a:t>
            </a:r>
            <a:r>
              <a:rPr lang="de-DE" sz="1400" kern="0" dirty="0">
                <a:latin typeface="Verdana" pitchFamily="34" charset="0"/>
                <a:ea typeface="Verdana" pitchFamily="34" charset="0"/>
                <a:cs typeface="Verdana" pitchFamily="34" charset="0"/>
              </a:rPr>
              <a:t>%</a:t>
            </a:r>
            <a:br>
              <a:rPr lang="de-DE" sz="1400" kern="0" dirty="0">
                <a:latin typeface="Verdana" pitchFamily="34" charset="0"/>
                <a:ea typeface="Verdana" pitchFamily="34" charset="0"/>
                <a:cs typeface="Verdana" pitchFamily="34" charset="0"/>
              </a:rPr>
            </a:br>
            <a:r>
              <a:rPr lang="de-DE" sz="1400" dirty="0"/>
              <a:t>–</a:t>
            </a:r>
            <a:br>
              <a:rPr lang="de-DE" sz="1400" kern="0" dirty="0">
                <a:latin typeface="Verdana" pitchFamily="34" charset="0"/>
                <a:ea typeface="Verdana" pitchFamily="34" charset="0"/>
                <a:cs typeface="Verdana" pitchFamily="34" charset="0"/>
              </a:rPr>
            </a:br>
            <a:r>
              <a:rPr lang="de-DE" sz="1400" kern="0" dirty="0">
                <a:latin typeface="Verdana" pitchFamily="34" charset="0"/>
                <a:ea typeface="Verdana" pitchFamily="34" charset="0"/>
                <a:cs typeface="Verdana" pitchFamily="34" charset="0"/>
              </a:rPr>
              <a:t>X</a:t>
            </a:r>
            <a:r>
              <a:rPr lang="de-DE" sz="1400" kern="0" dirty="0">
                <a:latin typeface="Verdana" panose="020B0604030504040204" pitchFamily="34" charset="0"/>
              </a:rPr>
              <a:t> </a:t>
            </a:r>
            <a:r>
              <a:rPr lang="de-DE" sz="1400" kern="0" dirty="0">
                <a:latin typeface="Verdana" pitchFamily="34" charset="0"/>
                <a:ea typeface="Verdana" pitchFamily="34" charset="0"/>
                <a:cs typeface="Verdana" pitchFamily="34" charset="0"/>
              </a:rPr>
              <a:t>%)</a:t>
            </a:r>
          </a:p>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rPr>
              <a:t>minus</a:t>
            </a:r>
            <a:endParaRPr lang="de-DE" sz="1400" kern="0" dirty="0">
              <a:latin typeface="Verdana" pitchFamily="34" charset="0"/>
              <a:ea typeface="Verdana" pitchFamily="34" charset="0"/>
              <a:cs typeface="Verdana" pitchFamily="34" charset="0"/>
            </a:endParaRPr>
          </a:p>
        </p:txBody>
      </p:sp>
      <p:sp>
        <p:nvSpPr>
          <p:cNvPr id="16" name="Textfeld 15">
            <a:extLst>
              <a:ext uri="{FF2B5EF4-FFF2-40B4-BE49-F238E27FC236}">
                <a16:creationId xmlns:a16="http://schemas.microsoft.com/office/drawing/2014/main" id="{701C6E91-4A47-5F61-E3D6-06E275D720B5}"/>
              </a:ext>
            </a:extLst>
          </p:cNvPr>
          <p:cNvSpPr txBox="1"/>
          <p:nvPr/>
        </p:nvSpPr>
        <p:spPr bwMode="auto">
          <a:xfrm>
            <a:off x="6567774" y="3325944"/>
            <a:ext cx="720000" cy="540000"/>
          </a:xfrm>
          <a:prstGeom prst="rect">
            <a:avLst/>
          </a:prstGeom>
          <a:pattFill prst="wdUpDiag">
            <a:fgClr>
              <a:schemeClr val="accent5">
                <a:lumMod val="40000"/>
                <a:lumOff val="60000"/>
              </a:schemeClr>
            </a:fgClr>
            <a:bgClr>
              <a:schemeClr val="bg1"/>
            </a:bgClr>
          </a:pattFill>
          <a:ln w="9525">
            <a:solidFill>
              <a:schemeClr val="tx1"/>
            </a:solid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ea typeface="Verdana" pitchFamily="34" charset="0"/>
                <a:cs typeface="Verdana" pitchFamily="34" charset="0"/>
              </a:rPr>
              <a:t>X</a:t>
            </a:r>
            <a:r>
              <a:rPr lang="de-DE" sz="1400" kern="0" dirty="0">
                <a:latin typeface="Verdana" panose="020B0604030504040204" pitchFamily="34" charset="0"/>
              </a:rPr>
              <a:t> </a:t>
            </a:r>
            <a:r>
              <a:rPr lang="de-DE" sz="1400" kern="0" dirty="0">
                <a:latin typeface="Verdana" pitchFamily="34" charset="0"/>
                <a:ea typeface="Verdana" pitchFamily="34" charset="0"/>
                <a:cs typeface="Verdana" pitchFamily="34" charset="0"/>
              </a:rPr>
              <a:t>% plus</a:t>
            </a:r>
            <a:endParaRPr lang="de-DE" sz="1400" kern="0" baseline="30000" dirty="0">
              <a:latin typeface="Verdana" pitchFamily="34" charset="0"/>
              <a:ea typeface="Verdana" pitchFamily="34" charset="0"/>
              <a:cs typeface="Verdana" pitchFamily="34" charset="0"/>
            </a:endParaRPr>
          </a:p>
        </p:txBody>
      </p:sp>
      <p:sp>
        <p:nvSpPr>
          <p:cNvPr id="17" name="Pfeil: nach rechts 16">
            <a:extLst>
              <a:ext uri="{FF2B5EF4-FFF2-40B4-BE49-F238E27FC236}">
                <a16:creationId xmlns:a16="http://schemas.microsoft.com/office/drawing/2014/main" id="{18E87C3B-ECF4-A7E2-D06C-BFFB4301AA2C}"/>
              </a:ext>
            </a:extLst>
          </p:cNvPr>
          <p:cNvSpPr/>
          <p:nvPr/>
        </p:nvSpPr>
        <p:spPr bwMode="auto">
          <a:xfrm>
            <a:off x="3714300" y="5089975"/>
            <a:ext cx="2592288" cy="191678"/>
          </a:xfrm>
          <a:prstGeom prst="rightArrow">
            <a:avLst/>
          </a:prstGeom>
          <a:solidFill>
            <a:schemeClr val="accent2"/>
          </a:solidFill>
          <a:ln w="9525">
            <a:noFill/>
            <a:miter lim="800000"/>
            <a:headEnd/>
            <a:tailEnd/>
          </a:ln>
        </p:spPr>
        <p:txBody>
          <a:bodyPr wrap="square" lIns="72000" tIns="72000" rIns="72000" bIns="72000" rtlCol="0" anchor="ctr"/>
          <a:lstStyle/>
          <a:p>
            <a:pPr algn="ctr" eaLnBrk="0" hangingPunct="0"/>
            <a:endParaRPr lang="de-DE" sz="1600" dirty="0">
              <a:latin typeface="+mn-lt"/>
              <a:ea typeface="Verdana" pitchFamily="34" charset="0"/>
              <a:cs typeface="Verdana" pitchFamily="34" charset="0"/>
            </a:endParaRPr>
          </a:p>
        </p:txBody>
      </p:sp>
      <p:sp>
        <p:nvSpPr>
          <p:cNvPr id="18" name="Textfeld 17">
            <a:extLst>
              <a:ext uri="{FF2B5EF4-FFF2-40B4-BE49-F238E27FC236}">
                <a16:creationId xmlns:a16="http://schemas.microsoft.com/office/drawing/2014/main" id="{9DF72AD9-D9C1-01C3-A753-8538F409E42D}"/>
              </a:ext>
            </a:extLst>
          </p:cNvPr>
          <p:cNvSpPr txBox="1"/>
          <p:nvPr/>
        </p:nvSpPr>
        <p:spPr bwMode="auto">
          <a:xfrm>
            <a:off x="4407653" y="3338164"/>
            <a:ext cx="1206356" cy="430887"/>
          </a:xfrm>
          <a:prstGeom prst="rect">
            <a:avLst/>
          </a:prstGeom>
          <a:pattFill prst="wdUpDiag">
            <a:fgClr>
              <a:schemeClr val="accent5">
                <a:lumMod val="40000"/>
                <a:lumOff val="60000"/>
              </a:schemeClr>
            </a:fgClr>
            <a:bgClr>
              <a:schemeClr val="bg1"/>
            </a:bgClr>
          </a:pattFill>
          <a:ln w="9525">
            <a:solidFill>
              <a:schemeClr val="tx1"/>
            </a:solid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ea typeface="Verdana" pitchFamily="34" charset="0"/>
                <a:cs typeface="Verdana" pitchFamily="34" charset="0"/>
              </a:rPr>
              <a:t>Individueller Fondsanteil</a:t>
            </a:r>
          </a:p>
        </p:txBody>
      </p:sp>
      <p:sp>
        <p:nvSpPr>
          <p:cNvPr id="19" name="Textfeld 18">
            <a:extLst>
              <a:ext uri="{FF2B5EF4-FFF2-40B4-BE49-F238E27FC236}">
                <a16:creationId xmlns:a16="http://schemas.microsoft.com/office/drawing/2014/main" id="{A7DB934E-E1F5-9E9A-DD12-D2A6F8F466FD}"/>
              </a:ext>
            </a:extLst>
          </p:cNvPr>
          <p:cNvSpPr txBox="1"/>
          <p:nvPr/>
        </p:nvSpPr>
        <p:spPr bwMode="auto">
          <a:xfrm>
            <a:off x="7645241" y="3363774"/>
            <a:ext cx="864096" cy="430887"/>
          </a:xfrm>
          <a:prstGeom prst="rect">
            <a:avLst/>
          </a:prstGeom>
          <a:noFill/>
          <a:ln w="9525">
            <a:no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ea typeface="Verdana" pitchFamily="34" charset="0"/>
                <a:cs typeface="Verdana" pitchFamily="34" charset="0"/>
              </a:rPr>
              <a:t>aus</a:t>
            </a:r>
            <a:br>
              <a:rPr lang="de-DE" sz="1400" kern="0" dirty="0">
                <a:latin typeface="Verdana" pitchFamily="34" charset="0"/>
                <a:ea typeface="Verdana" pitchFamily="34" charset="0"/>
                <a:cs typeface="Verdana" pitchFamily="34" charset="0"/>
              </a:rPr>
            </a:br>
            <a:r>
              <a:rPr lang="de-DE" sz="1400" kern="0" dirty="0">
                <a:latin typeface="Verdana" pitchFamily="34" charset="0"/>
                <a:ea typeface="Verdana" pitchFamily="34" charset="0"/>
                <a:cs typeface="Verdana" pitchFamily="34" charset="0"/>
              </a:rPr>
              <a:t>Fonds</a:t>
            </a:r>
          </a:p>
        </p:txBody>
      </p:sp>
      <p:sp>
        <p:nvSpPr>
          <p:cNvPr id="20" name="Textfeld 19">
            <a:extLst>
              <a:ext uri="{FF2B5EF4-FFF2-40B4-BE49-F238E27FC236}">
                <a16:creationId xmlns:a16="http://schemas.microsoft.com/office/drawing/2014/main" id="{9BE77FE7-25CB-36CA-4D87-4A0A8E7E45F8}"/>
              </a:ext>
            </a:extLst>
          </p:cNvPr>
          <p:cNvSpPr txBox="1"/>
          <p:nvPr/>
        </p:nvSpPr>
        <p:spPr bwMode="auto">
          <a:xfrm>
            <a:off x="7702242" y="4481315"/>
            <a:ext cx="864096" cy="430887"/>
          </a:xfrm>
          <a:prstGeom prst="rect">
            <a:avLst/>
          </a:prstGeom>
          <a:noFill/>
          <a:ln w="9525">
            <a:no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ea typeface="Verdana" pitchFamily="34" charset="0"/>
                <a:cs typeface="Verdana" pitchFamily="34" charset="0"/>
              </a:rPr>
              <a:t>aus Umlage</a:t>
            </a:r>
          </a:p>
        </p:txBody>
      </p:sp>
      <p:sp>
        <p:nvSpPr>
          <p:cNvPr id="21" name="Textfeld 20">
            <a:extLst>
              <a:ext uri="{FF2B5EF4-FFF2-40B4-BE49-F238E27FC236}">
                <a16:creationId xmlns:a16="http://schemas.microsoft.com/office/drawing/2014/main" id="{D0F98DB4-9C5D-74D2-8FD7-A504B13F70B5}"/>
              </a:ext>
            </a:extLst>
          </p:cNvPr>
          <p:cNvSpPr txBox="1"/>
          <p:nvPr/>
        </p:nvSpPr>
        <p:spPr bwMode="auto">
          <a:xfrm>
            <a:off x="7054170" y="5668993"/>
            <a:ext cx="1408186" cy="430887"/>
          </a:xfrm>
          <a:prstGeom prst="rect">
            <a:avLst/>
          </a:prstGeom>
          <a:noFill/>
          <a:ln w="9525">
            <a:no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rPr>
              <a:t>A</a:t>
            </a:r>
            <a:r>
              <a:rPr lang="de-DE" sz="1400" kern="0" dirty="0">
                <a:latin typeface="Verdana" pitchFamily="34" charset="0"/>
                <a:ea typeface="Verdana" pitchFamily="34" charset="0"/>
                <a:cs typeface="Verdana" pitchFamily="34" charset="0"/>
              </a:rPr>
              <a:t>nteil an</a:t>
            </a:r>
            <a:br>
              <a:rPr lang="de-DE" sz="1400" kern="0" dirty="0">
                <a:latin typeface="Verdana" pitchFamily="34" charset="0"/>
                <a:ea typeface="Verdana" pitchFamily="34" charset="0"/>
                <a:cs typeface="Verdana" pitchFamily="34" charset="0"/>
              </a:rPr>
            </a:br>
            <a:r>
              <a:rPr lang="de-DE" sz="1400" kern="0" dirty="0">
                <a:latin typeface="Verdana" pitchFamily="34" charset="0"/>
                <a:ea typeface="Verdana" pitchFamily="34" charset="0"/>
                <a:cs typeface="Verdana" pitchFamily="34" charset="0"/>
              </a:rPr>
              <a:t>Rentenzahlung</a:t>
            </a:r>
          </a:p>
        </p:txBody>
      </p:sp>
      <p:sp>
        <p:nvSpPr>
          <p:cNvPr id="22" name="Pfeil: nach rechts 21">
            <a:extLst>
              <a:ext uri="{FF2B5EF4-FFF2-40B4-BE49-F238E27FC236}">
                <a16:creationId xmlns:a16="http://schemas.microsoft.com/office/drawing/2014/main" id="{4286157F-F4FB-E4C5-B77F-00D0D3EE2E05}"/>
              </a:ext>
            </a:extLst>
          </p:cNvPr>
          <p:cNvSpPr/>
          <p:nvPr/>
        </p:nvSpPr>
        <p:spPr bwMode="auto">
          <a:xfrm>
            <a:off x="3614163" y="3445191"/>
            <a:ext cx="495710" cy="191678"/>
          </a:xfrm>
          <a:prstGeom prst="rightArrow">
            <a:avLst/>
          </a:prstGeom>
          <a:pattFill prst="wdUpDiag">
            <a:fgClr>
              <a:schemeClr val="accent2"/>
            </a:fgClr>
            <a:bgClr>
              <a:schemeClr val="bg1"/>
            </a:bgClr>
          </a:pattFill>
          <a:ln w="9525">
            <a:noFill/>
            <a:miter lim="800000"/>
            <a:headEnd/>
            <a:tailEnd/>
          </a:ln>
        </p:spPr>
        <p:txBody>
          <a:bodyPr wrap="square" lIns="72000" tIns="72000" rIns="72000" bIns="72000" rtlCol="0" anchor="ctr"/>
          <a:lstStyle/>
          <a:p>
            <a:pPr algn="ctr" eaLnBrk="0" hangingPunct="0"/>
            <a:endParaRPr lang="de-DE" sz="1600" dirty="0">
              <a:latin typeface="+mn-lt"/>
              <a:ea typeface="Verdana" pitchFamily="34" charset="0"/>
              <a:cs typeface="Verdana" pitchFamily="34" charset="0"/>
            </a:endParaRPr>
          </a:p>
        </p:txBody>
      </p:sp>
      <p:sp>
        <p:nvSpPr>
          <p:cNvPr id="23" name="Pfeil: nach rechts 22">
            <a:extLst>
              <a:ext uri="{FF2B5EF4-FFF2-40B4-BE49-F238E27FC236}">
                <a16:creationId xmlns:a16="http://schemas.microsoft.com/office/drawing/2014/main" id="{5725D003-4E66-F5E0-379C-314489AAC7C7}"/>
              </a:ext>
            </a:extLst>
          </p:cNvPr>
          <p:cNvSpPr/>
          <p:nvPr/>
        </p:nvSpPr>
        <p:spPr bwMode="auto">
          <a:xfrm>
            <a:off x="5918772" y="3457768"/>
            <a:ext cx="495710" cy="191678"/>
          </a:xfrm>
          <a:prstGeom prst="rightArrow">
            <a:avLst/>
          </a:prstGeom>
          <a:pattFill prst="wdUpDiag">
            <a:fgClr>
              <a:schemeClr val="accent2"/>
            </a:fgClr>
            <a:bgClr>
              <a:schemeClr val="bg1"/>
            </a:bgClr>
          </a:pattFill>
          <a:ln w="9525">
            <a:noFill/>
            <a:miter lim="800000"/>
            <a:headEnd/>
            <a:tailEnd/>
          </a:ln>
        </p:spPr>
        <p:txBody>
          <a:bodyPr wrap="square" lIns="72000" tIns="72000" rIns="72000" bIns="72000" rtlCol="0" anchor="ctr"/>
          <a:lstStyle/>
          <a:p>
            <a:pPr algn="ctr" eaLnBrk="0" hangingPunct="0"/>
            <a:endParaRPr lang="de-DE" sz="1600" dirty="0">
              <a:latin typeface="+mn-lt"/>
              <a:ea typeface="Verdana" pitchFamily="34" charset="0"/>
              <a:cs typeface="Verdana" pitchFamily="34" charset="0"/>
            </a:endParaRPr>
          </a:p>
        </p:txBody>
      </p:sp>
      <p:sp>
        <p:nvSpPr>
          <p:cNvPr id="24" name="Textfeld 23">
            <a:extLst>
              <a:ext uri="{FF2B5EF4-FFF2-40B4-BE49-F238E27FC236}">
                <a16:creationId xmlns:a16="http://schemas.microsoft.com/office/drawing/2014/main" id="{C1A80C88-7C92-48BB-DA80-081026525C4E}"/>
              </a:ext>
            </a:extLst>
          </p:cNvPr>
          <p:cNvSpPr txBox="1"/>
          <p:nvPr/>
        </p:nvSpPr>
        <p:spPr bwMode="auto">
          <a:xfrm>
            <a:off x="2519245" y="1786886"/>
            <a:ext cx="1461986" cy="215444"/>
          </a:xfrm>
          <a:prstGeom prst="rect">
            <a:avLst/>
          </a:prstGeom>
          <a:noFill/>
          <a:ln w="9525">
            <a:noFill/>
            <a:miter lim="800000"/>
            <a:headEnd/>
            <a:tailEnd/>
          </a:ln>
          <a:effectLst/>
        </p:spPr>
        <p:txBody>
          <a:bodyPr wrap="square" lIns="0" tIns="0" rIns="0" bIns="0" rtlCol="0" anchor="ctr" anchorCtr="0">
            <a:spAutoFit/>
          </a:bodyPr>
          <a:lstStyle/>
          <a:p>
            <a:pPr marR="0" algn="r" defTabSz="914400" eaLnBrk="0" fontAlgn="auto" latinLnBrk="0" hangingPunct="0">
              <a:spcBef>
                <a:spcPts val="0"/>
              </a:spcBef>
              <a:spcAft>
                <a:spcPts val="300"/>
              </a:spcAft>
              <a:buClr>
                <a:schemeClr val="accent1"/>
              </a:buClr>
              <a:buSzTx/>
              <a:tabLst/>
            </a:pPr>
            <a:r>
              <a:rPr lang="de-DE" sz="1400" kern="0" dirty="0">
                <a:latin typeface="Verdana" pitchFamily="34" charset="0"/>
                <a:ea typeface="Verdana" pitchFamily="34" charset="0"/>
                <a:cs typeface="Verdana" pitchFamily="34" charset="0"/>
              </a:rPr>
              <a:t>Kapitalaufbau</a:t>
            </a:r>
          </a:p>
        </p:txBody>
      </p:sp>
      <p:sp>
        <p:nvSpPr>
          <p:cNvPr id="10" name="Textfeld 9">
            <a:extLst>
              <a:ext uri="{FF2B5EF4-FFF2-40B4-BE49-F238E27FC236}">
                <a16:creationId xmlns:a16="http://schemas.microsoft.com/office/drawing/2014/main" id="{CB414875-3353-702A-617D-66C9C6CD0E4B}"/>
              </a:ext>
            </a:extLst>
          </p:cNvPr>
          <p:cNvSpPr txBox="1"/>
          <p:nvPr/>
        </p:nvSpPr>
        <p:spPr bwMode="auto">
          <a:xfrm>
            <a:off x="882412" y="2164944"/>
            <a:ext cx="720000" cy="360000"/>
          </a:xfrm>
          <a:prstGeom prst="rect">
            <a:avLst/>
          </a:prstGeom>
          <a:solidFill>
            <a:srgbClr val="7FD3FD"/>
          </a:solidFill>
          <a:ln w="9525">
            <a:solidFill>
              <a:schemeClr val="tx1"/>
            </a:solid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ea typeface="Verdana" pitchFamily="34" charset="0"/>
                <a:cs typeface="Verdana" pitchFamily="34" charset="0"/>
              </a:rPr>
              <a:t>Kredit</a:t>
            </a:r>
          </a:p>
        </p:txBody>
      </p:sp>
      <p:sp>
        <p:nvSpPr>
          <p:cNvPr id="11" name="Textfeld 10">
            <a:extLst>
              <a:ext uri="{FF2B5EF4-FFF2-40B4-BE49-F238E27FC236}">
                <a16:creationId xmlns:a16="http://schemas.microsoft.com/office/drawing/2014/main" id="{052120BB-95D4-6B48-E716-8FB16023B58A}"/>
              </a:ext>
            </a:extLst>
          </p:cNvPr>
          <p:cNvSpPr txBox="1"/>
          <p:nvPr/>
        </p:nvSpPr>
        <p:spPr bwMode="auto">
          <a:xfrm>
            <a:off x="2223240" y="2170314"/>
            <a:ext cx="720000" cy="360000"/>
          </a:xfrm>
          <a:prstGeom prst="rect">
            <a:avLst/>
          </a:prstGeom>
          <a:solidFill>
            <a:srgbClr val="F3F1F1"/>
          </a:solidFill>
          <a:ln w="9525">
            <a:solidFill>
              <a:schemeClr val="tx1"/>
            </a:solid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ea typeface="Verdana" pitchFamily="34" charset="0"/>
                <a:cs typeface="Verdana" pitchFamily="34" charset="0"/>
              </a:rPr>
              <a:t>Staat</a:t>
            </a:r>
          </a:p>
        </p:txBody>
      </p:sp>
      <p:sp>
        <p:nvSpPr>
          <p:cNvPr id="12" name="Textfeld 11">
            <a:extLst>
              <a:ext uri="{FF2B5EF4-FFF2-40B4-BE49-F238E27FC236}">
                <a16:creationId xmlns:a16="http://schemas.microsoft.com/office/drawing/2014/main" id="{762935B3-393F-3FBC-486C-8B2C926BC419}"/>
              </a:ext>
            </a:extLst>
          </p:cNvPr>
          <p:cNvSpPr txBox="1"/>
          <p:nvPr/>
        </p:nvSpPr>
        <p:spPr bwMode="auto">
          <a:xfrm>
            <a:off x="411160" y="1769588"/>
            <a:ext cx="1167676" cy="215444"/>
          </a:xfrm>
          <a:prstGeom prst="rect">
            <a:avLst/>
          </a:prstGeom>
          <a:noFill/>
          <a:ln w="9525">
            <a:no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ea typeface="Verdana" pitchFamily="34" charset="0"/>
                <a:cs typeface="Verdana" pitchFamily="34" charset="0"/>
              </a:rPr>
              <a:t>Kapitalmarkt</a:t>
            </a:r>
          </a:p>
        </p:txBody>
      </p:sp>
      <p:sp>
        <p:nvSpPr>
          <p:cNvPr id="25" name="Pfeil: nach rechts 24">
            <a:extLst>
              <a:ext uri="{FF2B5EF4-FFF2-40B4-BE49-F238E27FC236}">
                <a16:creationId xmlns:a16="http://schemas.microsoft.com/office/drawing/2014/main" id="{86A6838C-E76B-D041-FA86-5239B5786FA0}"/>
              </a:ext>
            </a:extLst>
          </p:cNvPr>
          <p:cNvSpPr/>
          <p:nvPr/>
        </p:nvSpPr>
        <p:spPr bwMode="auto">
          <a:xfrm>
            <a:off x="1664971" y="2276344"/>
            <a:ext cx="495710" cy="191678"/>
          </a:xfrm>
          <a:prstGeom prst="rightArrow">
            <a:avLst/>
          </a:prstGeom>
          <a:solidFill>
            <a:schemeClr val="bg1">
              <a:lumMod val="75000"/>
            </a:schemeClr>
          </a:solidFill>
          <a:ln w="9525">
            <a:noFill/>
            <a:miter lim="800000"/>
            <a:headEnd/>
            <a:tailEnd/>
          </a:ln>
        </p:spPr>
        <p:txBody>
          <a:bodyPr wrap="square" lIns="72000" tIns="72000" rIns="72000" bIns="72000" rtlCol="0" anchor="ctr"/>
          <a:lstStyle/>
          <a:p>
            <a:pPr algn="ctr" eaLnBrk="0" hangingPunct="0"/>
            <a:endParaRPr lang="de-DE" sz="1600" dirty="0">
              <a:latin typeface="+mn-lt"/>
              <a:ea typeface="Verdana" pitchFamily="34" charset="0"/>
              <a:cs typeface="Verdana" pitchFamily="34" charset="0"/>
            </a:endParaRPr>
          </a:p>
        </p:txBody>
      </p:sp>
      <p:cxnSp>
        <p:nvCxnSpPr>
          <p:cNvPr id="30" name="Verbinder: gewinkelt 29">
            <a:extLst>
              <a:ext uri="{FF2B5EF4-FFF2-40B4-BE49-F238E27FC236}">
                <a16:creationId xmlns:a16="http://schemas.microsoft.com/office/drawing/2014/main" id="{23C0B16E-9871-5398-08B5-0C7A7B9EFB2C}"/>
              </a:ext>
            </a:extLst>
          </p:cNvPr>
          <p:cNvCxnSpPr>
            <a:cxnSpLocks/>
          </p:cNvCxnSpPr>
          <p:nvPr/>
        </p:nvCxnSpPr>
        <p:spPr>
          <a:xfrm>
            <a:off x="5897776" y="2349136"/>
            <a:ext cx="1084386" cy="925583"/>
          </a:xfrm>
          <a:prstGeom prst="bentConnector3">
            <a:avLst>
              <a:gd name="adj1" fmla="val 100371"/>
            </a:avLst>
          </a:prstGeom>
          <a:ln w="88900" cap="sq">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Pfeil: nach rechts 46">
            <a:extLst>
              <a:ext uri="{FF2B5EF4-FFF2-40B4-BE49-F238E27FC236}">
                <a16:creationId xmlns:a16="http://schemas.microsoft.com/office/drawing/2014/main" id="{9E3DEDCD-8678-6A28-B7B7-A2D71984B0A7}"/>
              </a:ext>
            </a:extLst>
          </p:cNvPr>
          <p:cNvSpPr/>
          <p:nvPr/>
        </p:nvSpPr>
        <p:spPr bwMode="auto">
          <a:xfrm>
            <a:off x="3059167" y="2249105"/>
            <a:ext cx="1009981" cy="191678"/>
          </a:xfrm>
          <a:prstGeom prst="rightArrow">
            <a:avLst/>
          </a:prstGeom>
          <a:solidFill>
            <a:schemeClr val="bg1">
              <a:lumMod val="75000"/>
            </a:schemeClr>
          </a:solidFill>
          <a:ln w="9525">
            <a:noFill/>
            <a:miter lim="800000"/>
            <a:headEnd/>
            <a:tailEnd/>
          </a:ln>
        </p:spPr>
        <p:txBody>
          <a:bodyPr wrap="square" lIns="72000" tIns="72000" rIns="72000" bIns="72000" rtlCol="0" anchor="ctr"/>
          <a:lstStyle/>
          <a:p>
            <a:pPr algn="ctr" eaLnBrk="0" hangingPunct="0"/>
            <a:endParaRPr lang="de-DE" sz="1600" dirty="0">
              <a:latin typeface="+mn-lt"/>
              <a:ea typeface="Verdana" pitchFamily="34" charset="0"/>
              <a:cs typeface="Verdana" pitchFamily="34" charset="0"/>
            </a:endParaRPr>
          </a:p>
        </p:txBody>
      </p:sp>
      <p:sp>
        <p:nvSpPr>
          <p:cNvPr id="52" name="Textfeld 51">
            <a:extLst>
              <a:ext uri="{FF2B5EF4-FFF2-40B4-BE49-F238E27FC236}">
                <a16:creationId xmlns:a16="http://schemas.microsoft.com/office/drawing/2014/main" id="{CA73E6B8-DA70-C371-F27A-743760188A98}"/>
              </a:ext>
            </a:extLst>
          </p:cNvPr>
          <p:cNvSpPr txBox="1"/>
          <p:nvPr/>
        </p:nvSpPr>
        <p:spPr bwMode="auto">
          <a:xfrm>
            <a:off x="6383218" y="1338701"/>
            <a:ext cx="2440917" cy="861774"/>
          </a:xfrm>
          <a:prstGeom prst="rect">
            <a:avLst/>
          </a:prstGeom>
          <a:noFill/>
          <a:ln w="9525">
            <a:noFill/>
            <a:miter lim="800000"/>
            <a:headEnd/>
            <a:tailEnd/>
          </a:ln>
          <a:effectLst/>
        </p:spPr>
        <p:txBody>
          <a:bodyPr wrap="square" lIns="0" tIns="0" rIns="0" bIns="0" rtlCol="0" anchor="ctr" anchorCtr="0">
            <a:spAutoFit/>
          </a:bodyPr>
          <a:lstStyle/>
          <a:p>
            <a:pPr marR="0" defTabSz="914400" eaLnBrk="0" fontAlgn="auto" latinLnBrk="0" hangingPunct="0">
              <a:spcBef>
                <a:spcPts val="0"/>
              </a:spcBef>
              <a:spcAft>
                <a:spcPts val="300"/>
              </a:spcAft>
              <a:buClr>
                <a:schemeClr val="accent1"/>
              </a:buClr>
              <a:buSzTx/>
              <a:tabLst/>
            </a:pPr>
            <a:r>
              <a:rPr lang="de-DE" sz="1400" kern="0" dirty="0">
                <a:latin typeface="Verdana" pitchFamily="34" charset="0"/>
              </a:rPr>
              <a:t>über Generationenkapital aus Zinsdifferenz </a:t>
            </a:r>
            <a:br>
              <a:rPr lang="de-DE" sz="1400" kern="0" dirty="0">
                <a:latin typeface="Verdana" pitchFamily="34" charset="0"/>
              </a:rPr>
            </a:br>
            <a:r>
              <a:rPr lang="de-DE" sz="1400" kern="0" dirty="0">
                <a:latin typeface="Verdana" pitchFamily="34" charset="0"/>
              </a:rPr>
              <a:t>kollektiver Zuschuss zur Rentenzahlung</a:t>
            </a:r>
            <a:endParaRPr lang="de-DE" sz="1400" kern="0" dirty="0">
              <a:latin typeface="Verdana" pitchFamily="34" charset="0"/>
              <a:ea typeface="Verdana" pitchFamily="34" charset="0"/>
              <a:cs typeface="Verdana" pitchFamily="34" charset="0"/>
            </a:endParaRPr>
          </a:p>
        </p:txBody>
      </p:sp>
      <p:sp>
        <p:nvSpPr>
          <p:cNvPr id="53" name="Textfeld 52">
            <a:extLst>
              <a:ext uri="{FF2B5EF4-FFF2-40B4-BE49-F238E27FC236}">
                <a16:creationId xmlns:a16="http://schemas.microsoft.com/office/drawing/2014/main" id="{3E978FA1-6E91-92E8-DA21-B4459FA55ECB}"/>
              </a:ext>
            </a:extLst>
          </p:cNvPr>
          <p:cNvSpPr txBox="1"/>
          <p:nvPr/>
        </p:nvSpPr>
        <p:spPr bwMode="auto">
          <a:xfrm>
            <a:off x="4094028" y="4854622"/>
            <a:ext cx="1841396" cy="215444"/>
          </a:xfrm>
          <a:prstGeom prst="rect">
            <a:avLst/>
          </a:prstGeom>
          <a:noFill/>
          <a:ln w="9525">
            <a:no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rPr>
              <a:t>I</a:t>
            </a:r>
            <a:r>
              <a:rPr lang="de-DE" sz="1400" kern="0" dirty="0">
                <a:latin typeface="Verdana" pitchFamily="34" charset="0"/>
                <a:ea typeface="Verdana" pitchFamily="34" charset="0"/>
                <a:cs typeface="Verdana" pitchFamily="34" charset="0"/>
              </a:rPr>
              <a:t>ndividueller Beitrag</a:t>
            </a:r>
          </a:p>
        </p:txBody>
      </p:sp>
      <p:sp>
        <p:nvSpPr>
          <p:cNvPr id="58" name="Textfeld 57">
            <a:extLst>
              <a:ext uri="{FF2B5EF4-FFF2-40B4-BE49-F238E27FC236}">
                <a16:creationId xmlns:a16="http://schemas.microsoft.com/office/drawing/2014/main" id="{254058E5-2972-A593-25DA-49E3A09D0D57}"/>
              </a:ext>
            </a:extLst>
          </p:cNvPr>
          <p:cNvSpPr txBox="1"/>
          <p:nvPr/>
        </p:nvSpPr>
        <p:spPr bwMode="auto">
          <a:xfrm>
            <a:off x="4407653" y="2180724"/>
            <a:ext cx="1206356" cy="430887"/>
          </a:xfrm>
          <a:prstGeom prst="rect">
            <a:avLst/>
          </a:prstGeom>
          <a:noFill/>
          <a:ln w="9525">
            <a:no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ea typeface="Verdana" pitchFamily="34" charset="0"/>
                <a:cs typeface="Verdana" pitchFamily="34" charset="0"/>
              </a:rPr>
              <a:t>Staatlicher Fondsanteil</a:t>
            </a:r>
          </a:p>
        </p:txBody>
      </p:sp>
    </p:spTree>
    <p:extLst>
      <p:ext uri="{BB962C8B-B14F-4D97-AF65-F5344CB8AC3E}">
        <p14:creationId xmlns:p14="http://schemas.microsoft.com/office/powerpoint/2010/main" val="2866468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Finanzdaten zur GRV 2021</a:t>
            </a:r>
          </a:p>
        </p:txBody>
      </p:sp>
      <p:sp>
        <p:nvSpPr>
          <p:cNvPr id="5" name="Datumsplatzhalter 4"/>
          <p:cNvSpPr>
            <a:spLocks noGrp="1"/>
          </p:cNvSpPr>
          <p:nvPr>
            <p:ph type="dt" sz="half" idx="15"/>
          </p:nvPr>
        </p:nvSpPr>
        <p:spPr/>
        <p:txBody>
          <a:bodyPr/>
          <a:lstStyle/>
          <a:p>
            <a:r>
              <a:rPr lang="de-DE"/>
              <a:t>10.02.2023</a:t>
            </a:r>
            <a:endParaRPr lang="en-GB" dirty="0"/>
          </a:p>
        </p:txBody>
      </p:sp>
      <p:graphicFrame>
        <p:nvGraphicFramePr>
          <p:cNvPr id="12" name="Inhaltsplatzhalter 7">
            <a:extLst>
              <a:ext uri="{FF2B5EF4-FFF2-40B4-BE49-F238E27FC236}">
                <a16:creationId xmlns:a16="http://schemas.microsoft.com/office/drawing/2014/main" id="{F9262B6E-E9CC-4EEC-8886-17C40B3B9455}"/>
              </a:ext>
            </a:extLst>
          </p:cNvPr>
          <p:cNvGraphicFramePr>
            <a:graphicFrameLocks/>
          </p:cNvGraphicFramePr>
          <p:nvPr>
            <p:extLst>
              <p:ext uri="{D42A27DB-BD31-4B8C-83A1-F6EECF244321}">
                <p14:modId xmlns:p14="http://schemas.microsoft.com/office/powerpoint/2010/main" val="3206824470"/>
              </p:ext>
            </p:extLst>
          </p:nvPr>
        </p:nvGraphicFramePr>
        <p:xfrm>
          <a:off x="394494" y="1484784"/>
          <a:ext cx="3817466" cy="3214087"/>
        </p:xfrm>
        <a:graphic>
          <a:graphicData uri="http://schemas.openxmlformats.org/drawingml/2006/table">
            <a:tbl>
              <a:tblPr firstRow="1" bandRow="1">
                <a:tableStyleId>{2D5ABB26-0587-4C30-8999-92F81FD0307C}</a:tableStyleId>
              </a:tblPr>
              <a:tblGrid>
                <a:gridCol w="2698554">
                  <a:extLst>
                    <a:ext uri="{9D8B030D-6E8A-4147-A177-3AD203B41FA5}">
                      <a16:colId xmlns:a16="http://schemas.microsoft.com/office/drawing/2014/main" val="20000"/>
                    </a:ext>
                  </a:extLst>
                </a:gridCol>
                <a:gridCol w="1118912">
                  <a:extLst>
                    <a:ext uri="{9D8B030D-6E8A-4147-A177-3AD203B41FA5}">
                      <a16:colId xmlns:a16="http://schemas.microsoft.com/office/drawing/2014/main" val="772968029"/>
                    </a:ext>
                  </a:extLst>
                </a:gridCol>
              </a:tblGrid>
              <a:tr h="287053">
                <a:tc gridSpan="2">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Einnahmen (Mrd. Euro)</a:t>
                      </a:r>
                      <a:br>
                        <a:rPr lang="de-DE" sz="1800" b="0" dirty="0">
                          <a:solidFill>
                            <a:srgbClr val="00214A"/>
                          </a:solidFill>
                          <a:latin typeface="+mn-lt"/>
                          <a:cs typeface="Arial" pitchFamily="34" charset="0"/>
                        </a:rPr>
                      </a:br>
                      <a:br>
                        <a:rPr lang="de-DE" sz="1800" b="0" dirty="0">
                          <a:solidFill>
                            <a:srgbClr val="00214A"/>
                          </a:solidFill>
                          <a:latin typeface="+mn-lt"/>
                          <a:cs typeface="Arial" pitchFamily="34" charset="0"/>
                        </a:rPr>
                      </a:br>
                      <a:endParaRPr lang="de-DE" sz="1800" b="0" dirty="0">
                        <a:solidFill>
                          <a:srgbClr val="00214A"/>
                        </a:solidFill>
                        <a:latin typeface="+mn-lt"/>
                        <a:cs typeface="Arial" pitchFamily="34" charset="0"/>
                      </a:endParaRP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D8D2D2"/>
                    </a:solidFill>
                  </a:tcPr>
                </a:tc>
                <a:tc hMerge="1">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Durchschnitts-einkommen aller Versicherten 2018</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D8D2D2"/>
                    </a:solidFill>
                  </a:tcPr>
                </a:tc>
                <a:extLst>
                  <a:ext uri="{0D108BD9-81ED-4DB2-BD59-A6C34878D82A}">
                    <a16:rowId xmlns:a16="http://schemas.microsoft.com/office/drawing/2014/main" val="1102676705"/>
                  </a:ext>
                </a:extLst>
              </a:tr>
              <a:tr h="287053">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Beitragseinnahmen</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262,6</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2622333046"/>
                  </a:ext>
                </a:extLst>
              </a:tr>
              <a:tr h="341955">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Bundeszuschüsse</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83,9</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2495747041"/>
                  </a:ext>
                </a:extLst>
              </a:tr>
              <a:tr h="408261">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Vermögenserträge</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- 0,1</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3960551637"/>
                  </a:ext>
                </a:extLst>
              </a:tr>
              <a:tr h="579980">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Sonstige Einnahmen</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1,3</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268054335"/>
                  </a:ext>
                </a:extLst>
              </a:tr>
              <a:tr h="579980">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1" dirty="0">
                          <a:solidFill>
                            <a:srgbClr val="00214A"/>
                          </a:solidFill>
                          <a:latin typeface="+mn-lt"/>
                          <a:cs typeface="Arial" pitchFamily="34" charset="0"/>
                        </a:rPr>
                        <a:t>Gesamt</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1" dirty="0">
                          <a:solidFill>
                            <a:srgbClr val="00214A"/>
                          </a:solidFill>
                          <a:latin typeface="+mn-lt"/>
                          <a:cs typeface="Arial" pitchFamily="34" charset="0"/>
                        </a:rPr>
                        <a:t>347,7</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2730017070"/>
                  </a:ext>
                </a:extLst>
              </a:tr>
            </a:tbl>
          </a:graphicData>
        </a:graphic>
      </p:graphicFrame>
      <p:graphicFrame>
        <p:nvGraphicFramePr>
          <p:cNvPr id="8" name="Inhaltsplatzhalter 7">
            <a:extLst>
              <a:ext uri="{FF2B5EF4-FFF2-40B4-BE49-F238E27FC236}">
                <a16:creationId xmlns:a16="http://schemas.microsoft.com/office/drawing/2014/main" id="{960176A2-1393-631C-B1E3-964E3C9C1B6B}"/>
              </a:ext>
            </a:extLst>
          </p:cNvPr>
          <p:cNvGraphicFramePr>
            <a:graphicFrameLocks/>
          </p:cNvGraphicFramePr>
          <p:nvPr>
            <p:extLst>
              <p:ext uri="{D42A27DB-BD31-4B8C-83A1-F6EECF244321}">
                <p14:modId xmlns:p14="http://schemas.microsoft.com/office/powerpoint/2010/main" val="2018834950"/>
              </p:ext>
            </p:extLst>
          </p:nvPr>
        </p:nvGraphicFramePr>
        <p:xfrm>
          <a:off x="4715346" y="1489574"/>
          <a:ext cx="3817466" cy="3245427"/>
        </p:xfrm>
        <a:graphic>
          <a:graphicData uri="http://schemas.openxmlformats.org/drawingml/2006/table">
            <a:tbl>
              <a:tblPr firstRow="1" bandRow="1">
                <a:tableStyleId>{2D5ABB26-0587-4C30-8999-92F81FD0307C}</a:tableStyleId>
              </a:tblPr>
              <a:tblGrid>
                <a:gridCol w="2698554">
                  <a:extLst>
                    <a:ext uri="{9D8B030D-6E8A-4147-A177-3AD203B41FA5}">
                      <a16:colId xmlns:a16="http://schemas.microsoft.com/office/drawing/2014/main" val="20000"/>
                    </a:ext>
                  </a:extLst>
                </a:gridCol>
                <a:gridCol w="1118912">
                  <a:extLst>
                    <a:ext uri="{9D8B030D-6E8A-4147-A177-3AD203B41FA5}">
                      <a16:colId xmlns:a16="http://schemas.microsoft.com/office/drawing/2014/main" val="772968029"/>
                    </a:ext>
                  </a:extLst>
                </a:gridCol>
              </a:tblGrid>
              <a:tr h="287053">
                <a:tc gridSpan="2">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Ausgaben (Mrd. Euro)</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D8D2D2"/>
                    </a:solidFill>
                  </a:tcPr>
                </a:tc>
                <a:tc hMerge="1">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Durchschnitts-einkommen aller Versicherten 2018</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D8D2D2"/>
                    </a:solidFill>
                  </a:tcPr>
                </a:tc>
                <a:extLst>
                  <a:ext uri="{0D108BD9-81ED-4DB2-BD59-A6C34878D82A}">
                    <a16:rowId xmlns:a16="http://schemas.microsoft.com/office/drawing/2014/main" val="1102676705"/>
                  </a:ext>
                </a:extLst>
              </a:tr>
              <a:tr h="287053">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1" dirty="0">
                          <a:solidFill>
                            <a:srgbClr val="00214A"/>
                          </a:solidFill>
                          <a:latin typeface="+mn-lt"/>
                          <a:cs typeface="Arial" pitchFamily="34" charset="0"/>
                        </a:rPr>
                        <a:t>Renten</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1" dirty="0">
                          <a:solidFill>
                            <a:srgbClr val="00214A"/>
                          </a:solidFill>
                          <a:latin typeface="+mn-lt"/>
                          <a:cs typeface="Arial" pitchFamily="34" charset="0"/>
                        </a:rPr>
                        <a:t>310,7</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2622333046"/>
                  </a:ext>
                </a:extLst>
              </a:tr>
              <a:tr h="341955">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err="1">
                          <a:solidFill>
                            <a:srgbClr val="00214A"/>
                          </a:solidFill>
                          <a:latin typeface="+mn-lt"/>
                          <a:cs typeface="Arial" pitchFamily="34" charset="0"/>
                        </a:rPr>
                        <a:t>KVdR</a:t>
                      </a:r>
                      <a:endParaRPr lang="de-DE" sz="1800" b="0" dirty="0">
                        <a:solidFill>
                          <a:srgbClr val="00214A"/>
                        </a:solidFill>
                        <a:latin typeface="+mn-lt"/>
                        <a:cs typeface="Arial" pitchFamily="34" charset="0"/>
                      </a:endParaRP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 24,0</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2495747041"/>
                  </a:ext>
                </a:extLst>
              </a:tr>
              <a:tr h="408261">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Rehabilitation</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   7,0</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3960551637"/>
                  </a:ext>
                </a:extLst>
              </a:tr>
              <a:tr h="579980">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Sonstiges</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   0,4</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268054335"/>
                  </a:ext>
                </a:extLst>
              </a:tr>
              <a:tr h="579980">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Verwaltung</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   4,4</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2730017070"/>
                  </a:ext>
                </a:extLst>
              </a:tr>
              <a:tr h="579980">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1" dirty="0">
                          <a:solidFill>
                            <a:srgbClr val="00214A"/>
                          </a:solidFill>
                          <a:latin typeface="+mn-lt"/>
                          <a:cs typeface="Arial" pitchFamily="34" charset="0"/>
                        </a:rPr>
                        <a:t>Gesamt</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1" dirty="0">
                          <a:solidFill>
                            <a:srgbClr val="00214A"/>
                          </a:solidFill>
                          <a:latin typeface="+mn-lt"/>
                          <a:cs typeface="Arial" pitchFamily="34" charset="0"/>
                        </a:rPr>
                        <a:t>346,5</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2355527017"/>
                  </a:ext>
                </a:extLst>
              </a:tr>
            </a:tbl>
          </a:graphicData>
        </a:graphic>
      </p:graphicFrame>
      <p:sp>
        <p:nvSpPr>
          <p:cNvPr id="3" name="Fußzeilenplatzhalter 2">
            <a:extLst>
              <a:ext uri="{FF2B5EF4-FFF2-40B4-BE49-F238E27FC236}">
                <a16:creationId xmlns:a16="http://schemas.microsoft.com/office/drawing/2014/main" id="{140EEFDD-26C2-9777-5F45-F864F5B7E02D}"/>
              </a:ext>
            </a:extLst>
          </p:cNvPr>
          <p:cNvSpPr>
            <a:spLocks noGrp="1"/>
          </p:cNvSpPr>
          <p:nvPr>
            <p:ph type="ftr" sz="quarter" idx="16"/>
          </p:nvPr>
        </p:nvSpPr>
        <p:spPr/>
        <p:txBody>
          <a:bodyPr/>
          <a:lstStyle/>
          <a:p>
            <a:pPr>
              <a:defRPr/>
            </a:pPr>
            <a:r>
              <a:rPr lang="en-GB"/>
              <a:t>Alfred Eibl</a:t>
            </a:r>
          </a:p>
        </p:txBody>
      </p:sp>
      <p:sp>
        <p:nvSpPr>
          <p:cNvPr id="7" name="Foliennummernplatzhalter 6">
            <a:extLst>
              <a:ext uri="{FF2B5EF4-FFF2-40B4-BE49-F238E27FC236}">
                <a16:creationId xmlns:a16="http://schemas.microsoft.com/office/drawing/2014/main" id="{DAD73C14-7649-A9F6-40F1-3520B262E15B}"/>
              </a:ext>
            </a:extLst>
          </p:cNvPr>
          <p:cNvSpPr>
            <a:spLocks noGrp="1"/>
          </p:cNvSpPr>
          <p:nvPr>
            <p:ph type="sldNum" sz="quarter" idx="14"/>
          </p:nvPr>
        </p:nvSpPr>
        <p:spPr/>
        <p:txBody>
          <a:bodyPr/>
          <a:lstStyle/>
          <a:p>
            <a:pPr>
              <a:defRPr/>
            </a:pPr>
            <a:r>
              <a:rPr lang="en-GB"/>
              <a:t> </a:t>
            </a:r>
            <a:fld id="{E57986DC-0440-4DE9-BF80-CBEC8F03B096}" type="slidenum">
              <a:rPr lang="en-GB" smtClean="0"/>
              <a:pPr>
                <a:defRPr/>
              </a:pPr>
              <a:t>21</a:t>
            </a:fld>
            <a:endParaRPr lang="en-GB"/>
          </a:p>
        </p:txBody>
      </p:sp>
    </p:spTree>
    <p:extLst>
      <p:ext uri="{BB962C8B-B14F-4D97-AF65-F5344CB8AC3E}">
        <p14:creationId xmlns:p14="http://schemas.microsoft.com/office/powerpoint/2010/main" val="776975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Anlagevolumen: Theoretisch</a:t>
            </a:r>
          </a:p>
        </p:txBody>
      </p:sp>
      <p:sp>
        <p:nvSpPr>
          <p:cNvPr id="5" name="Datumsplatzhalter 4"/>
          <p:cNvSpPr>
            <a:spLocks noGrp="1"/>
          </p:cNvSpPr>
          <p:nvPr>
            <p:ph type="dt" sz="half" idx="15"/>
          </p:nvPr>
        </p:nvSpPr>
        <p:spPr/>
        <p:txBody>
          <a:bodyPr/>
          <a:lstStyle/>
          <a:p>
            <a:r>
              <a:rPr lang="de-DE"/>
              <a:t>10.02.2023</a:t>
            </a:r>
            <a:endParaRPr lang="en-GB" dirty="0"/>
          </a:p>
        </p:txBody>
      </p:sp>
      <p:sp>
        <p:nvSpPr>
          <p:cNvPr id="3" name="Fußzeilenplatzhalter 2">
            <a:extLst>
              <a:ext uri="{FF2B5EF4-FFF2-40B4-BE49-F238E27FC236}">
                <a16:creationId xmlns:a16="http://schemas.microsoft.com/office/drawing/2014/main" id="{140EEFDD-26C2-9777-5F45-F864F5B7E02D}"/>
              </a:ext>
            </a:extLst>
          </p:cNvPr>
          <p:cNvSpPr>
            <a:spLocks noGrp="1"/>
          </p:cNvSpPr>
          <p:nvPr>
            <p:ph type="ftr" sz="quarter" idx="16"/>
          </p:nvPr>
        </p:nvSpPr>
        <p:spPr/>
        <p:txBody>
          <a:bodyPr/>
          <a:lstStyle/>
          <a:p>
            <a:pPr>
              <a:defRPr/>
            </a:pPr>
            <a:r>
              <a:rPr lang="en-GB"/>
              <a:t>Alfred Eibl</a:t>
            </a:r>
          </a:p>
        </p:txBody>
      </p:sp>
      <p:sp>
        <p:nvSpPr>
          <p:cNvPr id="7" name="Foliennummernplatzhalter 6">
            <a:extLst>
              <a:ext uri="{FF2B5EF4-FFF2-40B4-BE49-F238E27FC236}">
                <a16:creationId xmlns:a16="http://schemas.microsoft.com/office/drawing/2014/main" id="{DAD73C14-7649-A9F6-40F1-3520B262E15B}"/>
              </a:ext>
            </a:extLst>
          </p:cNvPr>
          <p:cNvSpPr>
            <a:spLocks noGrp="1"/>
          </p:cNvSpPr>
          <p:nvPr>
            <p:ph type="sldNum" sz="quarter" idx="14"/>
          </p:nvPr>
        </p:nvSpPr>
        <p:spPr/>
        <p:txBody>
          <a:bodyPr/>
          <a:lstStyle/>
          <a:p>
            <a:pPr>
              <a:defRPr/>
            </a:pPr>
            <a:r>
              <a:rPr lang="en-GB"/>
              <a:t> </a:t>
            </a:r>
            <a:fld id="{E57986DC-0440-4DE9-BF80-CBEC8F03B096}" type="slidenum">
              <a:rPr lang="en-GB" smtClean="0"/>
              <a:pPr>
                <a:defRPr/>
              </a:pPr>
              <a:t>22</a:t>
            </a:fld>
            <a:endParaRPr lang="en-GB"/>
          </a:p>
        </p:txBody>
      </p:sp>
      <p:graphicFrame>
        <p:nvGraphicFramePr>
          <p:cNvPr id="4" name="Inhaltsplatzhalter 7">
            <a:extLst>
              <a:ext uri="{FF2B5EF4-FFF2-40B4-BE49-F238E27FC236}">
                <a16:creationId xmlns:a16="http://schemas.microsoft.com/office/drawing/2014/main" id="{CC7D9C24-B910-2426-8B6C-F61C59A106F6}"/>
              </a:ext>
            </a:extLst>
          </p:cNvPr>
          <p:cNvGraphicFramePr>
            <a:graphicFrameLocks/>
          </p:cNvGraphicFramePr>
          <p:nvPr>
            <p:extLst>
              <p:ext uri="{D42A27DB-BD31-4B8C-83A1-F6EECF244321}">
                <p14:modId xmlns:p14="http://schemas.microsoft.com/office/powerpoint/2010/main" val="3927005842"/>
              </p:ext>
            </p:extLst>
          </p:nvPr>
        </p:nvGraphicFramePr>
        <p:xfrm>
          <a:off x="647959" y="2139537"/>
          <a:ext cx="7344816" cy="1637120"/>
        </p:xfrm>
        <a:graphic>
          <a:graphicData uri="http://schemas.openxmlformats.org/drawingml/2006/table">
            <a:tbl>
              <a:tblPr firstRow="1" bandRow="1">
                <a:tableStyleId>{2D5ABB26-0587-4C30-8999-92F81FD0307C}</a:tableStyleId>
              </a:tblPr>
              <a:tblGrid>
                <a:gridCol w="5659100">
                  <a:extLst>
                    <a:ext uri="{9D8B030D-6E8A-4147-A177-3AD203B41FA5}">
                      <a16:colId xmlns:a16="http://schemas.microsoft.com/office/drawing/2014/main" val="20000"/>
                    </a:ext>
                  </a:extLst>
                </a:gridCol>
                <a:gridCol w="1685716">
                  <a:extLst>
                    <a:ext uri="{9D8B030D-6E8A-4147-A177-3AD203B41FA5}">
                      <a16:colId xmlns:a16="http://schemas.microsoft.com/office/drawing/2014/main" val="772968029"/>
                    </a:ext>
                  </a:extLst>
                </a:gridCol>
              </a:tblGrid>
              <a:tr h="497375">
                <a:tc gridSpan="2">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Geplante Maßnahmen (Mrd. Euro)</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D8D2D2"/>
                    </a:solidFill>
                  </a:tcPr>
                </a:tc>
                <a:tc hMerge="1">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Durchschnitts-einkommen aller Versicherten 2018</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D8D2D2"/>
                    </a:solidFill>
                  </a:tcPr>
                </a:tc>
                <a:extLst>
                  <a:ext uri="{0D108BD9-81ED-4DB2-BD59-A6C34878D82A}">
                    <a16:rowId xmlns:a16="http://schemas.microsoft.com/office/drawing/2014/main" val="1102676705"/>
                  </a:ext>
                </a:extLst>
              </a:tr>
              <a:tr h="205230">
                <a:tc>
                  <a:txBody>
                    <a:bodyPr/>
                    <a:lstStyle/>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Jährliche Anlage</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10</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2622333046"/>
                  </a:ext>
                </a:extLst>
              </a:tr>
              <a:tr h="408261">
                <a:tc>
                  <a:txBody>
                    <a:bodyPr/>
                    <a:lstStyle/>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1" dirty="0">
                          <a:solidFill>
                            <a:srgbClr val="00214A"/>
                          </a:solidFill>
                          <a:latin typeface="+mn-lt"/>
                          <a:cs typeface="Arial" pitchFamily="34" charset="0"/>
                        </a:rPr>
                        <a:t>Jährliche Zinseinnahmen bei 5 %</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1" dirty="0">
                          <a:solidFill>
                            <a:srgbClr val="00214A"/>
                          </a:solidFill>
                          <a:latin typeface="+mn-lt"/>
                          <a:cs typeface="Arial" pitchFamily="34" charset="0"/>
                        </a:rPr>
                        <a:t>0,5</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3960551637"/>
                  </a:ext>
                </a:extLst>
              </a:tr>
              <a:tr h="362608">
                <a:tc>
                  <a:txBody>
                    <a:bodyPr/>
                    <a:lstStyle/>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Anteil an den Jahresausgaben (310,7)</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0,2 %</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3559830762"/>
                  </a:ext>
                </a:extLst>
              </a:tr>
            </a:tbl>
          </a:graphicData>
        </a:graphic>
      </p:graphicFrame>
      <p:sp>
        <p:nvSpPr>
          <p:cNvPr id="8" name="Textfeld 7">
            <a:extLst>
              <a:ext uri="{FF2B5EF4-FFF2-40B4-BE49-F238E27FC236}">
                <a16:creationId xmlns:a16="http://schemas.microsoft.com/office/drawing/2014/main" id="{E4EDFA21-9FC6-95F4-2B42-0C8227F17A69}"/>
              </a:ext>
            </a:extLst>
          </p:cNvPr>
          <p:cNvSpPr txBox="1"/>
          <p:nvPr/>
        </p:nvSpPr>
        <p:spPr bwMode="auto">
          <a:xfrm>
            <a:off x="1619672" y="4230094"/>
            <a:ext cx="7432829" cy="923330"/>
          </a:xfrm>
          <a:prstGeom prst="rect">
            <a:avLst/>
          </a:prstGeom>
          <a:noFill/>
          <a:ln w="9525">
            <a:noFill/>
            <a:miter lim="800000"/>
            <a:headEnd/>
            <a:tailEnd/>
          </a:ln>
          <a:effectLst/>
        </p:spPr>
        <p:txBody>
          <a:bodyPr wrap="square" lIns="0" tIns="0" rIns="0" bIns="0" rtlCol="0" anchor="ctr" anchorCtr="0">
            <a:spAutoFit/>
          </a:bodyPr>
          <a:lstStyle/>
          <a:p>
            <a:pPr marR="0" defTabSz="914400" eaLnBrk="0" fontAlgn="auto" latinLnBrk="0" hangingPunct="0">
              <a:spcBef>
                <a:spcPts val="0"/>
              </a:spcBef>
              <a:spcAft>
                <a:spcPts val="300"/>
              </a:spcAft>
              <a:buClr>
                <a:schemeClr val="accent1"/>
              </a:buClr>
              <a:buSzTx/>
              <a:tabLst/>
            </a:pPr>
            <a:r>
              <a:rPr lang="de-DE" sz="2000" b="1" kern="0" dirty="0">
                <a:latin typeface="Verdana" pitchFamily="34" charset="0"/>
                <a:ea typeface="Verdana" pitchFamily="34" charset="0"/>
                <a:cs typeface="Verdana" pitchFamily="34" charset="0"/>
              </a:rPr>
              <a:t>Ziel:	10% der Rentenausgaben </a:t>
            </a:r>
            <a:br>
              <a:rPr lang="de-DE" sz="2000" b="1" kern="0" dirty="0">
                <a:latin typeface="Verdana" pitchFamily="34" charset="0"/>
                <a:ea typeface="Verdana" pitchFamily="34" charset="0"/>
                <a:cs typeface="Verdana" pitchFamily="34" charset="0"/>
              </a:rPr>
            </a:br>
            <a:r>
              <a:rPr lang="de-DE" sz="2000" b="1" kern="0" dirty="0">
                <a:latin typeface="Verdana" pitchFamily="34" charset="0"/>
                <a:ea typeface="Verdana" pitchFamily="34" charset="0"/>
                <a:cs typeface="Verdana" pitchFamily="34" charset="0"/>
              </a:rPr>
              <a:t>          über Kapitalerträge </a:t>
            </a:r>
            <a:br>
              <a:rPr lang="de-DE" sz="2000" b="1" kern="0" dirty="0">
                <a:latin typeface="Verdana" pitchFamily="34" charset="0"/>
                <a:ea typeface="Verdana" pitchFamily="34" charset="0"/>
                <a:cs typeface="Verdana" pitchFamily="34" charset="0"/>
              </a:rPr>
            </a:br>
            <a:r>
              <a:rPr lang="de-DE" sz="2000" b="1" kern="0" dirty="0">
                <a:latin typeface="Verdana" pitchFamily="34" charset="0"/>
                <a:ea typeface="Verdana" pitchFamily="34" charset="0"/>
                <a:cs typeface="Verdana" pitchFamily="34" charset="0"/>
              </a:rPr>
              <a:t>	ist nach 50 Jahren erreicht</a:t>
            </a:r>
          </a:p>
        </p:txBody>
      </p:sp>
    </p:spTree>
    <p:extLst>
      <p:ext uri="{BB962C8B-B14F-4D97-AF65-F5344CB8AC3E}">
        <p14:creationId xmlns:p14="http://schemas.microsoft.com/office/powerpoint/2010/main" val="365905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Anlagevolumen: Real kreditfinanziert</a:t>
            </a:r>
          </a:p>
        </p:txBody>
      </p:sp>
      <p:sp>
        <p:nvSpPr>
          <p:cNvPr id="5" name="Datumsplatzhalter 4"/>
          <p:cNvSpPr>
            <a:spLocks noGrp="1"/>
          </p:cNvSpPr>
          <p:nvPr>
            <p:ph type="dt" sz="half" idx="15"/>
          </p:nvPr>
        </p:nvSpPr>
        <p:spPr/>
        <p:txBody>
          <a:bodyPr/>
          <a:lstStyle/>
          <a:p>
            <a:r>
              <a:rPr lang="de-DE"/>
              <a:t>10.02.2023</a:t>
            </a:r>
            <a:endParaRPr lang="en-GB" dirty="0"/>
          </a:p>
        </p:txBody>
      </p:sp>
      <p:sp>
        <p:nvSpPr>
          <p:cNvPr id="3" name="Fußzeilenplatzhalter 2">
            <a:extLst>
              <a:ext uri="{FF2B5EF4-FFF2-40B4-BE49-F238E27FC236}">
                <a16:creationId xmlns:a16="http://schemas.microsoft.com/office/drawing/2014/main" id="{140EEFDD-26C2-9777-5F45-F864F5B7E02D}"/>
              </a:ext>
            </a:extLst>
          </p:cNvPr>
          <p:cNvSpPr>
            <a:spLocks noGrp="1"/>
          </p:cNvSpPr>
          <p:nvPr>
            <p:ph type="ftr" sz="quarter" idx="16"/>
          </p:nvPr>
        </p:nvSpPr>
        <p:spPr/>
        <p:txBody>
          <a:bodyPr/>
          <a:lstStyle/>
          <a:p>
            <a:pPr>
              <a:defRPr/>
            </a:pPr>
            <a:r>
              <a:rPr lang="en-GB"/>
              <a:t>Alfred Eibl</a:t>
            </a:r>
          </a:p>
        </p:txBody>
      </p:sp>
      <p:sp>
        <p:nvSpPr>
          <p:cNvPr id="7" name="Foliennummernplatzhalter 6">
            <a:extLst>
              <a:ext uri="{FF2B5EF4-FFF2-40B4-BE49-F238E27FC236}">
                <a16:creationId xmlns:a16="http://schemas.microsoft.com/office/drawing/2014/main" id="{DAD73C14-7649-A9F6-40F1-3520B262E15B}"/>
              </a:ext>
            </a:extLst>
          </p:cNvPr>
          <p:cNvSpPr>
            <a:spLocks noGrp="1"/>
          </p:cNvSpPr>
          <p:nvPr>
            <p:ph type="sldNum" sz="quarter" idx="14"/>
          </p:nvPr>
        </p:nvSpPr>
        <p:spPr/>
        <p:txBody>
          <a:bodyPr/>
          <a:lstStyle/>
          <a:p>
            <a:pPr>
              <a:defRPr/>
            </a:pPr>
            <a:r>
              <a:rPr lang="en-GB"/>
              <a:t> </a:t>
            </a:r>
            <a:fld id="{E57986DC-0440-4DE9-BF80-CBEC8F03B096}" type="slidenum">
              <a:rPr lang="en-GB" smtClean="0"/>
              <a:pPr>
                <a:defRPr/>
              </a:pPr>
              <a:t>23</a:t>
            </a:fld>
            <a:endParaRPr lang="en-GB"/>
          </a:p>
        </p:txBody>
      </p:sp>
      <p:graphicFrame>
        <p:nvGraphicFramePr>
          <p:cNvPr id="4" name="Inhaltsplatzhalter 7">
            <a:extLst>
              <a:ext uri="{FF2B5EF4-FFF2-40B4-BE49-F238E27FC236}">
                <a16:creationId xmlns:a16="http://schemas.microsoft.com/office/drawing/2014/main" id="{CC7D9C24-B910-2426-8B6C-F61C59A106F6}"/>
              </a:ext>
            </a:extLst>
          </p:cNvPr>
          <p:cNvGraphicFramePr>
            <a:graphicFrameLocks/>
          </p:cNvGraphicFramePr>
          <p:nvPr>
            <p:extLst>
              <p:ext uri="{D42A27DB-BD31-4B8C-83A1-F6EECF244321}">
                <p14:modId xmlns:p14="http://schemas.microsoft.com/office/powerpoint/2010/main" val="1535938661"/>
              </p:ext>
            </p:extLst>
          </p:nvPr>
        </p:nvGraphicFramePr>
        <p:xfrm>
          <a:off x="683568" y="2132856"/>
          <a:ext cx="7344816" cy="2322009"/>
        </p:xfrm>
        <a:graphic>
          <a:graphicData uri="http://schemas.openxmlformats.org/drawingml/2006/table">
            <a:tbl>
              <a:tblPr firstRow="1" bandRow="1">
                <a:tableStyleId>{2D5ABB26-0587-4C30-8999-92F81FD0307C}</a:tableStyleId>
              </a:tblPr>
              <a:tblGrid>
                <a:gridCol w="5659100">
                  <a:extLst>
                    <a:ext uri="{9D8B030D-6E8A-4147-A177-3AD203B41FA5}">
                      <a16:colId xmlns:a16="http://schemas.microsoft.com/office/drawing/2014/main" val="20000"/>
                    </a:ext>
                  </a:extLst>
                </a:gridCol>
                <a:gridCol w="1685716">
                  <a:extLst>
                    <a:ext uri="{9D8B030D-6E8A-4147-A177-3AD203B41FA5}">
                      <a16:colId xmlns:a16="http://schemas.microsoft.com/office/drawing/2014/main" val="772968029"/>
                    </a:ext>
                  </a:extLst>
                </a:gridCol>
              </a:tblGrid>
              <a:tr h="287053">
                <a:tc gridSpan="2">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Geplante Maßnahmen (Mrd. Euro)</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D8D2D2"/>
                    </a:solidFill>
                  </a:tcPr>
                </a:tc>
                <a:tc hMerge="1">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Durchschnitts-einkommen aller Versicherten 2018</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D8D2D2"/>
                    </a:solidFill>
                  </a:tcPr>
                </a:tc>
                <a:extLst>
                  <a:ext uri="{0D108BD9-81ED-4DB2-BD59-A6C34878D82A}">
                    <a16:rowId xmlns:a16="http://schemas.microsoft.com/office/drawing/2014/main" val="1102676705"/>
                  </a:ext>
                </a:extLst>
              </a:tr>
              <a:tr h="205230">
                <a:tc>
                  <a:txBody>
                    <a:bodyPr/>
                    <a:lstStyle/>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Jährliche Anlage</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10</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2622333046"/>
                  </a:ext>
                </a:extLst>
              </a:tr>
              <a:tr h="408261">
                <a:tc>
                  <a:txBody>
                    <a:bodyPr/>
                    <a:lstStyle/>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Jährliche Zinseinnahmen bei 5 %</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0,5</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3960551637"/>
                  </a:ext>
                </a:extLst>
              </a:tr>
              <a:tr h="408261">
                <a:tc>
                  <a:txBody>
                    <a:bodyPr/>
                    <a:lstStyle/>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abzüglich Schuldzinsen Staatsanleihe bei 2,5%</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- 0,25</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4230294814"/>
                  </a:ext>
                </a:extLst>
              </a:tr>
              <a:tr h="408261">
                <a:tc>
                  <a:txBody>
                    <a:bodyPr/>
                    <a:lstStyle/>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1" dirty="0">
                          <a:solidFill>
                            <a:srgbClr val="00214A"/>
                          </a:solidFill>
                          <a:latin typeface="+mn-lt"/>
                          <a:cs typeface="Arial" pitchFamily="34" charset="0"/>
                        </a:rPr>
                        <a:t>Resultierende Zinseinnahmen</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1" dirty="0">
                          <a:solidFill>
                            <a:srgbClr val="00214A"/>
                          </a:solidFill>
                          <a:latin typeface="+mn-lt"/>
                          <a:cs typeface="Arial" pitchFamily="34" charset="0"/>
                        </a:rPr>
                        <a:t>0,25</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1746787258"/>
                  </a:ext>
                </a:extLst>
              </a:tr>
              <a:tr h="362608">
                <a:tc>
                  <a:txBody>
                    <a:bodyPr/>
                    <a:lstStyle/>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Anteil an den Jahresausgaben (310,7)</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0,1 %</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3559830762"/>
                  </a:ext>
                </a:extLst>
              </a:tr>
            </a:tbl>
          </a:graphicData>
        </a:graphic>
      </p:graphicFrame>
      <p:sp>
        <p:nvSpPr>
          <p:cNvPr id="8" name="Textfeld 7">
            <a:extLst>
              <a:ext uri="{FF2B5EF4-FFF2-40B4-BE49-F238E27FC236}">
                <a16:creationId xmlns:a16="http://schemas.microsoft.com/office/drawing/2014/main" id="{E4EDFA21-9FC6-95F4-2B42-0C8227F17A69}"/>
              </a:ext>
            </a:extLst>
          </p:cNvPr>
          <p:cNvSpPr txBox="1"/>
          <p:nvPr/>
        </p:nvSpPr>
        <p:spPr bwMode="auto">
          <a:xfrm>
            <a:off x="1331640" y="4869160"/>
            <a:ext cx="7432829" cy="923330"/>
          </a:xfrm>
          <a:prstGeom prst="rect">
            <a:avLst/>
          </a:prstGeom>
          <a:noFill/>
          <a:ln w="9525">
            <a:noFill/>
            <a:miter lim="800000"/>
            <a:headEnd/>
            <a:tailEnd/>
          </a:ln>
          <a:effectLst/>
        </p:spPr>
        <p:txBody>
          <a:bodyPr wrap="square" lIns="0" tIns="0" rIns="0" bIns="0" rtlCol="0" anchor="ctr" anchorCtr="0">
            <a:spAutoFit/>
          </a:bodyPr>
          <a:lstStyle/>
          <a:p>
            <a:pPr marR="0" defTabSz="914400" eaLnBrk="0" fontAlgn="auto" latinLnBrk="0" hangingPunct="0">
              <a:spcBef>
                <a:spcPts val="0"/>
              </a:spcBef>
              <a:spcAft>
                <a:spcPts val="300"/>
              </a:spcAft>
              <a:buClr>
                <a:schemeClr val="accent1"/>
              </a:buClr>
              <a:buSzTx/>
              <a:tabLst/>
            </a:pPr>
            <a:r>
              <a:rPr lang="de-DE" sz="2000" b="1" kern="0" dirty="0">
                <a:latin typeface="Verdana" pitchFamily="34" charset="0"/>
                <a:ea typeface="Verdana" pitchFamily="34" charset="0"/>
                <a:cs typeface="Verdana" pitchFamily="34" charset="0"/>
              </a:rPr>
              <a:t>Ziel:	10% der Rentenausgaben </a:t>
            </a:r>
            <a:br>
              <a:rPr lang="de-DE" sz="2000" b="1" kern="0" dirty="0">
                <a:latin typeface="Verdana" pitchFamily="34" charset="0"/>
                <a:ea typeface="Verdana" pitchFamily="34" charset="0"/>
                <a:cs typeface="Verdana" pitchFamily="34" charset="0"/>
              </a:rPr>
            </a:br>
            <a:r>
              <a:rPr lang="de-DE" sz="2000" b="1" kern="0" dirty="0">
                <a:latin typeface="Verdana" pitchFamily="34" charset="0"/>
                <a:ea typeface="Verdana" pitchFamily="34" charset="0"/>
                <a:cs typeface="Verdana" pitchFamily="34" charset="0"/>
              </a:rPr>
              <a:t>          über Kapitalerträge </a:t>
            </a:r>
            <a:br>
              <a:rPr lang="de-DE" sz="2000" b="1" kern="0" dirty="0">
                <a:latin typeface="Verdana" pitchFamily="34" charset="0"/>
                <a:ea typeface="Verdana" pitchFamily="34" charset="0"/>
                <a:cs typeface="Verdana" pitchFamily="34" charset="0"/>
              </a:rPr>
            </a:br>
            <a:r>
              <a:rPr lang="de-DE" sz="2000" b="1" kern="0" dirty="0">
                <a:latin typeface="Verdana" pitchFamily="34" charset="0"/>
                <a:ea typeface="Verdana" pitchFamily="34" charset="0"/>
                <a:cs typeface="Verdana" pitchFamily="34" charset="0"/>
              </a:rPr>
              <a:t>	ist nach 100 Jahren Kapitalaufbau erreicht</a:t>
            </a:r>
          </a:p>
        </p:txBody>
      </p:sp>
      <p:sp>
        <p:nvSpPr>
          <p:cNvPr id="6" name="Textfeld 5">
            <a:extLst>
              <a:ext uri="{FF2B5EF4-FFF2-40B4-BE49-F238E27FC236}">
                <a16:creationId xmlns:a16="http://schemas.microsoft.com/office/drawing/2014/main" id="{633FF87D-6D1A-AC32-E800-5C81EA77CBF2}"/>
              </a:ext>
            </a:extLst>
          </p:cNvPr>
          <p:cNvSpPr txBox="1"/>
          <p:nvPr/>
        </p:nvSpPr>
        <p:spPr bwMode="auto">
          <a:xfrm>
            <a:off x="507579" y="1278631"/>
            <a:ext cx="7432829" cy="307777"/>
          </a:xfrm>
          <a:prstGeom prst="rect">
            <a:avLst/>
          </a:prstGeom>
          <a:noFill/>
          <a:ln w="9525">
            <a:noFill/>
            <a:miter lim="800000"/>
            <a:headEnd/>
            <a:tailEnd/>
          </a:ln>
          <a:effectLst/>
        </p:spPr>
        <p:txBody>
          <a:bodyPr wrap="square" lIns="0" tIns="0" rIns="0" bIns="0" rtlCol="0" anchor="ctr" anchorCtr="0">
            <a:spAutoFit/>
          </a:bodyPr>
          <a:lstStyle/>
          <a:p>
            <a:pPr marR="0" defTabSz="914400" eaLnBrk="0" fontAlgn="auto" latinLnBrk="0" hangingPunct="0">
              <a:spcBef>
                <a:spcPts val="0"/>
              </a:spcBef>
              <a:spcAft>
                <a:spcPts val="300"/>
              </a:spcAft>
              <a:buClr>
                <a:schemeClr val="accent1"/>
              </a:buClr>
              <a:buSzTx/>
              <a:tabLst/>
            </a:pPr>
            <a:r>
              <a:rPr lang="de-DE" sz="2000" b="1" kern="0" dirty="0">
                <a:latin typeface="Verdana" pitchFamily="34" charset="0"/>
                <a:ea typeface="Verdana" pitchFamily="34" charset="0"/>
                <a:cs typeface="Verdana" pitchFamily="34" charset="0"/>
              </a:rPr>
              <a:t>Anlagevolumen wird </a:t>
            </a:r>
            <a:r>
              <a:rPr lang="de-DE" sz="2000" b="1" kern="0" dirty="0">
                <a:latin typeface="Verdana" pitchFamily="34" charset="0"/>
              </a:rPr>
              <a:t>über Staatsanleihen finanziert</a:t>
            </a:r>
            <a:endParaRPr lang="de-DE" sz="2000" b="1" kern="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723923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Wirtschaftsförderung: </a:t>
            </a:r>
            <a:br>
              <a:rPr lang="de-DE" dirty="0"/>
            </a:br>
            <a:r>
              <a:rPr lang="de-DE" dirty="0"/>
              <a:t>Investition statt Konsum?</a:t>
            </a:r>
          </a:p>
        </p:txBody>
      </p:sp>
      <p:sp>
        <p:nvSpPr>
          <p:cNvPr id="5" name="Datumsplatzhalter 4"/>
          <p:cNvSpPr>
            <a:spLocks noGrp="1"/>
          </p:cNvSpPr>
          <p:nvPr>
            <p:ph type="dt" sz="half" idx="2"/>
          </p:nvPr>
        </p:nvSpPr>
        <p:spPr/>
        <p:txBody>
          <a:bodyPr/>
          <a:lstStyle/>
          <a:p>
            <a:r>
              <a:rPr lang="de-DE"/>
              <a:t>10.02.2023</a:t>
            </a:r>
            <a:endParaRPr lang="en-GB" dirty="0"/>
          </a:p>
        </p:txBody>
      </p:sp>
      <p:sp>
        <p:nvSpPr>
          <p:cNvPr id="3" name="Fußzeilenplatzhalter 2">
            <a:extLst>
              <a:ext uri="{FF2B5EF4-FFF2-40B4-BE49-F238E27FC236}">
                <a16:creationId xmlns:a16="http://schemas.microsoft.com/office/drawing/2014/main" id="{78B38A67-8535-7CE3-061D-3591AF3C2C46}"/>
              </a:ext>
            </a:extLst>
          </p:cNvPr>
          <p:cNvSpPr>
            <a:spLocks noGrp="1"/>
          </p:cNvSpPr>
          <p:nvPr>
            <p:ph type="ftr" sz="quarter" idx="3"/>
          </p:nvPr>
        </p:nvSpPr>
        <p:spPr/>
        <p:txBody>
          <a:bodyPr/>
          <a:lstStyle/>
          <a:p>
            <a:r>
              <a:rPr lang="en-GB"/>
              <a:t>Alfred Eibl</a:t>
            </a:r>
            <a:endParaRPr lang="en-GB" dirty="0"/>
          </a:p>
        </p:txBody>
      </p:sp>
      <p:sp>
        <p:nvSpPr>
          <p:cNvPr id="7" name="Foliennummernplatzhalter 6">
            <a:extLst>
              <a:ext uri="{FF2B5EF4-FFF2-40B4-BE49-F238E27FC236}">
                <a16:creationId xmlns:a16="http://schemas.microsoft.com/office/drawing/2014/main" id="{4E47DB98-01E1-7D28-99DB-EFEE9565CBAD}"/>
              </a:ext>
            </a:extLst>
          </p:cNvPr>
          <p:cNvSpPr>
            <a:spLocks noGrp="1"/>
          </p:cNvSpPr>
          <p:nvPr>
            <p:ph type="sldNum" sz="quarter" idx="4"/>
          </p:nvPr>
        </p:nvSpPr>
        <p:spPr/>
        <p:txBody>
          <a:bodyPr/>
          <a:lstStyle/>
          <a:p>
            <a:r>
              <a:rPr lang="en-GB"/>
              <a:t> </a:t>
            </a:r>
            <a:fld id="{DC8B3668-E1AB-4560-B66B-CD4643A23BF9}" type="slidenum">
              <a:rPr lang="en-GB" smtClean="0"/>
              <a:pPr/>
              <a:t>24</a:t>
            </a:fld>
            <a:endParaRPr lang="en-GB" dirty="0"/>
          </a:p>
        </p:txBody>
      </p:sp>
      <p:sp>
        <p:nvSpPr>
          <p:cNvPr id="6" name="Textfeld 5">
            <a:extLst>
              <a:ext uri="{FF2B5EF4-FFF2-40B4-BE49-F238E27FC236}">
                <a16:creationId xmlns:a16="http://schemas.microsoft.com/office/drawing/2014/main" id="{D6589B8F-C8EF-59CB-8583-A6F91D082DA8}"/>
              </a:ext>
            </a:extLst>
          </p:cNvPr>
          <p:cNvSpPr txBox="1"/>
          <p:nvPr/>
        </p:nvSpPr>
        <p:spPr bwMode="auto">
          <a:xfrm>
            <a:off x="815208" y="1743907"/>
            <a:ext cx="2520282" cy="432000"/>
          </a:xfrm>
          <a:prstGeom prst="rect">
            <a:avLst/>
          </a:prstGeom>
          <a:noFill/>
          <a:ln w="9525">
            <a:solidFill>
              <a:schemeClr val="tx1"/>
            </a:solid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rPr>
              <a:t>Arbeitseinkommen:</a:t>
            </a:r>
            <a:br>
              <a:rPr lang="de-DE" sz="1400" kern="0" dirty="0">
                <a:latin typeface="Verdana" pitchFamily="34" charset="0"/>
              </a:rPr>
            </a:br>
            <a:r>
              <a:rPr lang="de-DE" sz="1400" kern="0" dirty="0">
                <a:latin typeface="Verdana" pitchFamily="34" charset="0"/>
              </a:rPr>
              <a:t>Investition statt Konsum</a:t>
            </a:r>
            <a:endParaRPr lang="de-DE" sz="1400" kern="0" dirty="0">
              <a:latin typeface="Verdana" pitchFamily="34" charset="0"/>
              <a:ea typeface="Verdana" pitchFamily="34" charset="0"/>
              <a:cs typeface="Verdana" pitchFamily="34" charset="0"/>
            </a:endParaRPr>
          </a:p>
        </p:txBody>
      </p:sp>
      <p:sp>
        <p:nvSpPr>
          <p:cNvPr id="8" name="Textfeld 7">
            <a:extLst>
              <a:ext uri="{FF2B5EF4-FFF2-40B4-BE49-F238E27FC236}">
                <a16:creationId xmlns:a16="http://schemas.microsoft.com/office/drawing/2014/main" id="{12441F02-09CF-DBDA-3FA6-91A951C7D9AF}"/>
              </a:ext>
            </a:extLst>
          </p:cNvPr>
          <p:cNvSpPr txBox="1"/>
          <p:nvPr/>
        </p:nvSpPr>
        <p:spPr bwMode="auto">
          <a:xfrm>
            <a:off x="815208" y="2975973"/>
            <a:ext cx="2491332" cy="430887"/>
          </a:xfrm>
          <a:prstGeom prst="rect">
            <a:avLst/>
          </a:prstGeom>
          <a:noFill/>
          <a:ln w="9525">
            <a:solidFill>
              <a:schemeClr val="tx1"/>
            </a:solid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ea typeface="Verdana" pitchFamily="34" charset="0"/>
                <a:cs typeface="Verdana" pitchFamily="34" charset="0"/>
              </a:rPr>
              <a:t>Kurssteigerung Aktie = mehr Investitionen</a:t>
            </a:r>
          </a:p>
        </p:txBody>
      </p:sp>
      <p:sp>
        <p:nvSpPr>
          <p:cNvPr id="9" name="Textfeld 8">
            <a:extLst>
              <a:ext uri="{FF2B5EF4-FFF2-40B4-BE49-F238E27FC236}">
                <a16:creationId xmlns:a16="http://schemas.microsoft.com/office/drawing/2014/main" id="{83BEF310-D4F7-7EAF-8CD5-57D709835AD4}"/>
              </a:ext>
            </a:extLst>
          </p:cNvPr>
          <p:cNvSpPr txBox="1"/>
          <p:nvPr/>
        </p:nvSpPr>
        <p:spPr bwMode="auto">
          <a:xfrm>
            <a:off x="815207" y="5773939"/>
            <a:ext cx="2549229" cy="307777"/>
          </a:xfrm>
          <a:prstGeom prst="rect">
            <a:avLst/>
          </a:prstGeom>
          <a:noFill/>
          <a:ln w="9525">
            <a:solidFill>
              <a:schemeClr val="tx1"/>
            </a:solid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2000" kern="0" dirty="0">
                <a:latin typeface="Verdana" pitchFamily="34" charset="0"/>
              </a:rPr>
              <a:t>sichere Rente</a:t>
            </a:r>
            <a:endParaRPr lang="de-DE" sz="2000" kern="0" dirty="0">
              <a:latin typeface="Verdana" pitchFamily="34" charset="0"/>
              <a:ea typeface="Verdana" pitchFamily="34" charset="0"/>
              <a:cs typeface="Verdana" pitchFamily="34" charset="0"/>
            </a:endParaRPr>
          </a:p>
        </p:txBody>
      </p:sp>
      <p:sp>
        <p:nvSpPr>
          <p:cNvPr id="12" name="Pfeil: nach unten 11">
            <a:extLst>
              <a:ext uri="{FF2B5EF4-FFF2-40B4-BE49-F238E27FC236}">
                <a16:creationId xmlns:a16="http://schemas.microsoft.com/office/drawing/2014/main" id="{0AA7513B-7E45-12F4-037A-DC84CDB64391}"/>
              </a:ext>
            </a:extLst>
          </p:cNvPr>
          <p:cNvSpPr/>
          <p:nvPr/>
        </p:nvSpPr>
        <p:spPr bwMode="auto">
          <a:xfrm>
            <a:off x="1909802" y="2232654"/>
            <a:ext cx="360040" cy="680210"/>
          </a:xfrm>
          <a:prstGeom prst="downArrow">
            <a:avLst/>
          </a:prstGeom>
          <a:noFill/>
          <a:ln w="9525">
            <a:solidFill>
              <a:schemeClr val="tx1"/>
            </a:solidFill>
            <a:miter lim="800000"/>
            <a:headEnd/>
            <a:tailEnd/>
          </a:ln>
        </p:spPr>
        <p:txBody>
          <a:bodyPr wrap="square" lIns="72000" tIns="72000" rIns="72000" bIns="72000" rtlCol="0" anchor="ctr"/>
          <a:lstStyle/>
          <a:p>
            <a:pPr algn="ctr" eaLnBrk="0" hangingPunct="0"/>
            <a:endParaRPr lang="de-DE" sz="1600" dirty="0">
              <a:latin typeface="+mn-lt"/>
              <a:ea typeface="Verdana" pitchFamily="34" charset="0"/>
              <a:cs typeface="Verdana" pitchFamily="34" charset="0"/>
            </a:endParaRPr>
          </a:p>
        </p:txBody>
      </p:sp>
      <p:sp>
        <p:nvSpPr>
          <p:cNvPr id="16" name="Textfeld 15">
            <a:extLst>
              <a:ext uri="{FF2B5EF4-FFF2-40B4-BE49-F238E27FC236}">
                <a16:creationId xmlns:a16="http://schemas.microsoft.com/office/drawing/2014/main" id="{9AA4E512-A96A-F491-42A5-83AC81EBE2AC}"/>
              </a:ext>
            </a:extLst>
          </p:cNvPr>
          <p:cNvSpPr txBox="1"/>
          <p:nvPr/>
        </p:nvSpPr>
        <p:spPr bwMode="auto">
          <a:xfrm>
            <a:off x="4023242" y="4093630"/>
            <a:ext cx="5120758" cy="900246"/>
          </a:xfrm>
          <a:prstGeom prst="rect">
            <a:avLst/>
          </a:prstGeom>
          <a:noFill/>
          <a:ln w="9525">
            <a:noFill/>
            <a:miter lim="800000"/>
            <a:headEnd/>
            <a:tailEnd/>
          </a:ln>
          <a:effectLst/>
        </p:spPr>
        <p:txBody>
          <a:bodyPr wrap="square" lIns="0" tIns="0" rIns="0" bIns="0" rtlCol="0" anchor="ctr" anchorCtr="0">
            <a:spAutoFit/>
          </a:bodyPr>
          <a:lstStyle/>
          <a:p>
            <a:pPr marR="0" defTabSz="914400" eaLnBrk="0" fontAlgn="auto" latinLnBrk="0" hangingPunct="0">
              <a:spcBef>
                <a:spcPts val="0"/>
              </a:spcBef>
              <a:spcAft>
                <a:spcPts val="300"/>
              </a:spcAft>
              <a:buClr>
                <a:schemeClr val="accent1"/>
              </a:buClr>
              <a:buSzTx/>
              <a:tabLst/>
            </a:pPr>
            <a:r>
              <a:rPr lang="de-DE" sz="1400" kern="0" dirty="0">
                <a:latin typeface="Verdana" pitchFamily="34" charset="0"/>
                <a:ea typeface="Verdana" pitchFamily="34" charset="0"/>
                <a:cs typeface="Verdana" pitchFamily="34" charset="0"/>
              </a:rPr>
              <a:t>Wir brauchen Investitionen in Risikokapital!</a:t>
            </a:r>
          </a:p>
          <a:p>
            <a:pPr marR="0" defTabSz="914400" eaLnBrk="0" fontAlgn="auto" latinLnBrk="0" hangingPunct="0">
              <a:spcBef>
                <a:spcPts val="0"/>
              </a:spcBef>
              <a:spcAft>
                <a:spcPts val="300"/>
              </a:spcAft>
              <a:buClr>
                <a:schemeClr val="accent1"/>
              </a:buClr>
              <a:buSzTx/>
              <a:tabLst/>
            </a:pPr>
            <a:r>
              <a:rPr lang="de-DE" sz="1400" kern="0" dirty="0">
                <a:latin typeface="Verdana" pitchFamily="34" charset="0"/>
              </a:rPr>
              <a:t>Unternehmer*innen offensichtlich feige</a:t>
            </a:r>
            <a:br>
              <a:rPr lang="de-DE" sz="1400" kern="0" dirty="0">
                <a:latin typeface="Verdana" pitchFamily="34" charset="0"/>
                <a:ea typeface="Verdana" pitchFamily="34" charset="0"/>
                <a:cs typeface="Verdana" pitchFamily="34" charset="0"/>
              </a:rPr>
            </a:br>
            <a:r>
              <a:rPr lang="de-DE" sz="1400" kern="0" dirty="0">
                <a:latin typeface="Verdana" pitchFamily="34" charset="0"/>
              </a:rPr>
              <a:t>Risiko nur für Arbeitnehmer? (Ministergehälter?)</a:t>
            </a:r>
            <a:br>
              <a:rPr lang="de-DE" sz="1400" kern="0" dirty="0">
                <a:latin typeface="Verdana" pitchFamily="34" charset="0"/>
              </a:rPr>
            </a:br>
            <a:r>
              <a:rPr lang="de-DE" sz="1400" kern="0" dirty="0">
                <a:latin typeface="Verdana" pitchFamily="34" charset="0"/>
              </a:rPr>
              <a:t>Steuern mit Steuern</a:t>
            </a:r>
            <a:r>
              <a:rPr lang="de-DE" sz="1400" kern="0" dirty="0">
                <a:latin typeface="Verdana" pitchFamily="34" charset="0"/>
                <a:ea typeface="Verdana" pitchFamily="34" charset="0"/>
                <a:cs typeface="Verdana" pitchFamily="34" charset="0"/>
              </a:rPr>
              <a:t>!</a:t>
            </a:r>
          </a:p>
        </p:txBody>
      </p:sp>
      <p:sp>
        <p:nvSpPr>
          <p:cNvPr id="18" name="Textfeld 17">
            <a:extLst>
              <a:ext uri="{FF2B5EF4-FFF2-40B4-BE49-F238E27FC236}">
                <a16:creationId xmlns:a16="http://schemas.microsoft.com/office/drawing/2014/main" id="{09740A5D-0612-A420-123E-28DE0A5F63A2}"/>
              </a:ext>
            </a:extLst>
          </p:cNvPr>
          <p:cNvSpPr txBox="1"/>
          <p:nvPr/>
        </p:nvSpPr>
        <p:spPr bwMode="auto">
          <a:xfrm>
            <a:off x="4023242" y="2808799"/>
            <a:ext cx="4876160" cy="723275"/>
          </a:xfrm>
          <a:prstGeom prst="rect">
            <a:avLst/>
          </a:prstGeom>
          <a:noFill/>
          <a:ln w="9525">
            <a:noFill/>
            <a:miter lim="800000"/>
            <a:headEnd/>
            <a:tailEnd/>
          </a:ln>
          <a:effectLst/>
        </p:spPr>
        <p:txBody>
          <a:bodyPr wrap="square" lIns="0" tIns="0" rIns="0" bIns="0" rtlCol="0" anchor="ctr" anchorCtr="0">
            <a:spAutoFit/>
          </a:bodyPr>
          <a:lstStyle/>
          <a:p>
            <a:pPr fontAlgn="auto">
              <a:spcBef>
                <a:spcPts val="0"/>
              </a:spcBef>
              <a:spcAft>
                <a:spcPts val="300"/>
              </a:spcAft>
              <a:buClr>
                <a:schemeClr val="accent1"/>
              </a:buClr>
            </a:pPr>
            <a:r>
              <a:rPr lang="de-DE" sz="1400" kern="0" dirty="0">
                <a:latin typeface="Verdana" pitchFamily="34" charset="0"/>
              </a:rPr>
              <a:t>Hat das Unternehmen mehr Geld bei Kurssteigerung?</a:t>
            </a:r>
          </a:p>
          <a:p>
            <a:pPr fontAlgn="auto">
              <a:spcBef>
                <a:spcPts val="0"/>
              </a:spcBef>
              <a:spcAft>
                <a:spcPts val="300"/>
              </a:spcAft>
              <a:buClr>
                <a:schemeClr val="accent1"/>
              </a:buClr>
            </a:pPr>
            <a:r>
              <a:rPr lang="de-DE" sz="1400" kern="0" dirty="0">
                <a:latin typeface="Verdana" pitchFamily="34" charset="0"/>
              </a:rPr>
              <a:t>Fehlt es an Kapital?</a:t>
            </a:r>
          </a:p>
          <a:p>
            <a:pPr marR="0" defTabSz="914400" eaLnBrk="0" fontAlgn="auto" latinLnBrk="0" hangingPunct="0">
              <a:spcBef>
                <a:spcPts val="0"/>
              </a:spcBef>
              <a:spcAft>
                <a:spcPts val="300"/>
              </a:spcAft>
              <a:buClr>
                <a:schemeClr val="accent1"/>
              </a:buClr>
              <a:buSzTx/>
              <a:tabLst/>
            </a:pPr>
            <a:r>
              <a:rPr lang="de-DE" sz="1400" kern="0" dirty="0">
                <a:latin typeface="Verdana" pitchFamily="34" charset="0"/>
              </a:rPr>
              <a:t>Ist für Unternehmenskredit sparen notwendig?</a:t>
            </a:r>
          </a:p>
        </p:txBody>
      </p:sp>
      <p:sp>
        <p:nvSpPr>
          <p:cNvPr id="10" name="Textfeld 9">
            <a:extLst>
              <a:ext uri="{FF2B5EF4-FFF2-40B4-BE49-F238E27FC236}">
                <a16:creationId xmlns:a16="http://schemas.microsoft.com/office/drawing/2014/main" id="{9C828A64-14C1-AACD-8B41-460A32FA1F33}"/>
              </a:ext>
            </a:extLst>
          </p:cNvPr>
          <p:cNvSpPr txBox="1"/>
          <p:nvPr/>
        </p:nvSpPr>
        <p:spPr bwMode="auto">
          <a:xfrm>
            <a:off x="837235" y="4323719"/>
            <a:ext cx="2491333" cy="430887"/>
          </a:xfrm>
          <a:prstGeom prst="rect">
            <a:avLst/>
          </a:prstGeom>
          <a:noFill/>
          <a:ln w="9525">
            <a:solidFill>
              <a:schemeClr val="tx1"/>
            </a:solid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ea typeface="Verdana" pitchFamily="34" charset="0"/>
                <a:cs typeface="Verdana" pitchFamily="34" charset="0"/>
              </a:rPr>
              <a:t>Investitionen heute =</a:t>
            </a:r>
            <a:br>
              <a:rPr lang="de-DE" sz="1400" kern="0" dirty="0">
                <a:latin typeface="Verdana" pitchFamily="34" charset="0"/>
                <a:ea typeface="Verdana" pitchFamily="34" charset="0"/>
                <a:cs typeface="Verdana" pitchFamily="34" charset="0"/>
              </a:rPr>
            </a:br>
            <a:r>
              <a:rPr lang="de-DE" sz="1400" kern="0" dirty="0">
                <a:latin typeface="Verdana" pitchFamily="34" charset="0"/>
                <a:ea typeface="Verdana" pitchFamily="34" charset="0"/>
                <a:cs typeface="Verdana" pitchFamily="34" charset="0"/>
              </a:rPr>
              <a:t>Gewinn morgen</a:t>
            </a:r>
          </a:p>
        </p:txBody>
      </p:sp>
      <p:sp>
        <p:nvSpPr>
          <p:cNvPr id="11" name="Pfeil: nach unten 10">
            <a:extLst>
              <a:ext uri="{FF2B5EF4-FFF2-40B4-BE49-F238E27FC236}">
                <a16:creationId xmlns:a16="http://schemas.microsoft.com/office/drawing/2014/main" id="{B0EDA40B-4A02-16EB-12B6-51D4B9C61FEF}"/>
              </a:ext>
            </a:extLst>
          </p:cNvPr>
          <p:cNvSpPr/>
          <p:nvPr/>
        </p:nvSpPr>
        <p:spPr bwMode="auto">
          <a:xfrm>
            <a:off x="1932918" y="3506558"/>
            <a:ext cx="360040" cy="646330"/>
          </a:xfrm>
          <a:prstGeom prst="downArrow">
            <a:avLst/>
          </a:prstGeom>
          <a:noFill/>
          <a:ln w="9525">
            <a:solidFill>
              <a:schemeClr val="tx1"/>
            </a:solidFill>
            <a:miter lim="800000"/>
            <a:headEnd/>
            <a:tailEnd/>
          </a:ln>
        </p:spPr>
        <p:txBody>
          <a:bodyPr wrap="square" lIns="72000" tIns="72000" rIns="72000" bIns="72000" rtlCol="0" anchor="ctr"/>
          <a:lstStyle/>
          <a:p>
            <a:pPr algn="ctr" eaLnBrk="0" hangingPunct="0"/>
            <a:endParaRPr lang="de-DE" sz="1600" dirty="0">
              <a:latin typeface="+mn-lt"/>
              <a:ea typeface="Verdana" pitchFamily="34" charset="0"/>
              <a:cs typeface="Verdana" pitchFamily="34" charset="0"/>
            </a:endParaRPr>
          </a:p>
        </p:txBody>
      </p:sp>
      <p:sp>
        <p:nvSpPr>
          <p:cNvPr id="13" name="Pfeil: nach unten 12">
            <a:extLst>
              <a:ext uri="{FF2B5EF4-FFF2-40B4-BE49-F238E27FC236}">
                <a16:creationId xmlns:a16="http://schemas.microsoft.com/office/drawing/2014/main" id="{05D15771-09CE-67E9-B38B-2AF31BFBD527}"/>
              </a:ext>
            </a:extLst>
          </p:cNvPr>
          <p:cNvSpPr/>
          <p:nvPr/>
        </p:nvSpPr>
        <p:spPr bwMode="auto">
          <a:xfrm>
            <a:off x="1902882" y="5034863"/>
            <a:ext cx="360040" cy="646331"/>
          </a:xfrm>
          <a:prstGeom prst="downArrow">
            <a:avLst/>
          </a:prstGeom>
          <a:noFill/>
          <a:ln w="9525">
            <a:solidFill>
              <a:schemeClr val="tx1"/>
            </a:solidFill>
            <a:miter lim="800000"/>
            <a:headEnd/>
            <a:tailEnd/>
          </a:ln>
        </p:spPr>
        <p:txBody>
          <a:bodyPr wrap="square" lIns="72000" tIns="72000" rIns="72000" bIns="72000" rtlCol="0" anchor="ctr"/>
          <a:lstStyle/>
          <a:p>
            <a:pPr algn="ctr" eaLnBrk="0" hangingPunct="0"/>
            <a:endParaRPr lang="de-DE" sz="1600" dirty="0">
              <a:latin typeface="+mn-lt"/>
              <a:ea typeface="Verdana" pitchFamily="34" charset="0"/>
              <a:cs typeface="Verdana" pitchFamily="34" charset="0"/>
            </a:endParaRPr>
          </a:p>
        </p:txBody>
      </p:sp>
      <p:sp>
        <p:nvSpPr>
          <p:cNvPr id="21" name="Textfeld 20">
            <a:extLst>
              <a:ext uri="{FF2B5EF4-FFF2-40B4-BE49-F238E27FC236}">
                <a16:creationId xmlns:a16="http://schemas.microsoft.com/office/drawing/2014/main" id="{1A1131E2-725F-4FF8-5850-654CA3B331BC}"/>
              </a:ext>
            </a:extLst>
          </p:cNvPr>
          <p:cNvSpPr txBox="1"/>
          <p:nvPr/>
        </p:nvSpPr>
        <p:spPr bwMode="auto">
          <a:xfrm>
            <a:off x="3930850" y="1743907"/>
            <a:ext cx="4088920" cy="469359"/>
          </a:xfrm>
          <a:prstGeom prst="rect">
            <a:avLst/>
          </a:prstGeom>
          <a:noFill/>
          <a:ln w="9525">
            <a:noFill/>
            <a:miter lim="800000"/>
            <a:headEnd/>
            <a:tailEnd/>
          </a:ln>
          <a:effectLst/>
        </p:spPr>
        <p:txBody>
          <a:bodyPr wrap="square" lIns="0" tIns="0" rIns="0" bIns="0" rtlCol="0" anchor="ctr" anchorCtr="0">
            <a:spAutoFit/>
          </a:bodyPr>
          <a:lstStyle/>
          <a:p>
            <a:pPr marR="0" defTabSz="914400" eaLnBrk="0" fontAlgn="auto" latinLnBrk="0" hangingPunct="0">
              <a:spcBef>
                <a:spcPts val="0"/>
              </a:spcBef>
              <a:spcAft>
                <a:spcPts val="300"/>
              </a:spcAft>
              <a:buClr>
                <a:schemeClr val="accent1"/>
              </a:buClr>
              <a:buSzTx/>
              <a:tabLst/>
            </a:pPr>
            <a:r>
              <a:rPr lang="de-DE" sz="1400" kern="0" dirty="0">
                <a:latin typeface="Verdana" pitchFamily="34" charset="0"/>
              </a:rPr>
              <a:t>Konsumverzicht = weniger Nachfrage </a:t>
            </a:r>
          </a:p>
          <a:p>
            <a:pPr fontAlgn="auto">
              <a:spcBef>
                <a:spcPts val="0"/>
              </a:spcBef>
              <a:spcAft>
                <a:spcPts val="300"/>
              </a:spcAft>
              <a:buClr>
                <a:schemeClr val="accent1"/>
              </a:buClr>
            </a:pPr>
            <a:r>
              <a:rPr lang="de-DE" sz="1400" kern="0" dirty="0">
                <a:latin typeface="Verdana" pitchFamily="34" charset="0"/>
              </a:rPr>
              <a:t>Weniger Nachfrage = weniger Investitionen</a:t>
            </a:r>
            <a:endParaRPr lang="de-DE" sz="1400" kern="0" dirty="0">
              <a:latin typeface="Verdana" pitchFamily="34" charset="0"/>
              <a:ea typeface="Verdana" pitchFamily="34" charset="0"/>
              <a:cs typeface="Verdana" pitchFamily="34" charset="0"/>
            </a:endParaRPr>
          </a:p>
        </p:txBody>
      </p:sp>
      <p:sp>
        <p:nvSpPr>
          <p:cNvPr id="4" name="Textfeld 3">
            <a:extLst>
              <a:ext uri="{FF2B5EF4-FFF2-40B4-BE49-F238E27FC236}">
                <a16:creationId xmlns:a16="http://schemas.microsoft.com/office/drawing/2014/main" id="{3CC7247B-C14F-9BAF-926A-995A6266C307}"/>
              </a:ext>
            </a:extLst>
          </p:cNvPr>
          <p:cNvSpPr txBox="1"/>
          <p:nvPr/>
        </p:nvSpPr>
        <p:spPr bwMode="auto">
          <a:xfrm>
            <a:off x="3973959" y="5712383"/>
            <a:ext cx="4980427" cy="430887"/>
          </a:xfrm>
          <a:prstGeom prst="rect">
            <a:avLst/>
          </a:prstGeom>
          <a:noFill/>
          <a:ln w="9525">
            <a:noFill/>
            <a:miter lim="800000"/>
            <a:headEnd/>
            <a:tailEnd/>
          </a:ln>
          <a:effectLst/>
        </p:spPr>
        <p:txBody>
          <a:bodyPr wrap="square" lIns="0" tIns="0" rIns="0" bIns="0" rtlCol="0" anchor="ctr" anchorCtr="0">
            <a:spAutoFit/>
          </a:bodyPr>
          <a:lstStyle/>
          <a:p>
            <a:pPr fontAlgn="auto">
              <a:spcBef>
                <a:spcPts val="0"/>
              </a:spcBef>
              <a:spcAft>
                <a:spcPts val="300"/>
              </a:spcAft>
              <a:buClr>
                <a:schemeClr val="accent1"/>
              </a:buClr>
            </a:pPr>
            <a:r>
              <a:rPr lang="de-DE" sz="1400" b="1" strike="sngStrike" kern="0" dirty="0">
                <a:latin typeface="Verdana" pitchFamily="34" charset="0"/>
              </a:rPr>
              <a:t>First </a:t>
            </a:r>
            <a:r>
              <a:rPr lang="de-DE" sz="1400" b="1" strike="sngStrike" kern="0" dirty="0" err="1">
                <a:latin typeface="Verdana" pitchFamily="34" charset="0"/>
              </a:rPr>
              <a:t>the</a:t>
            </a:r>
            <a:r>
              <a:rPr lang="de-DE" sz="1400" b="1" strike="sngStrike" kern="0" dirty="0">
                <a:latin typeface="Verdana" pitchFamily="34" charset="0"/>
              </a:rPr>
              <a:t> </a:t>
            </a:r>
            <a:r>
              <a:rPr lang="de-DE" sz="1400" b="1" strike="sngStrike" kern="0" dirty="0" err="1">
                <a:latin typeface="Verdana" pitchFamily="34" charset="0"/>
              </a:rPr>
              <a:t>pain</a:t>
            </a:r>
            <a:r>
              <a:rPr lang="de-DE" sz="1400" b="1" strike="sngStrike" kern="0" dirty="0">
                <a:latin typeface="Verdana" pitchFamily="34" charset="0"/>
              </a:rPr>
              <a:t>, </a:t>
            </a:r>
            <a:r>
              <a:rPr lang="de-DE" sz="1400" b="1" strike="sngStrike" kern="0" dirty="0" err="1">
                <a:latin typeface="Verdana" pitchFamily="34" charset="0"/>
              </a:rPr>
              <a:t>then</a:t>
            </a:r>
            <a:r>
              <a:rPr lang="de-DE" sz="1400" b="1" strike="sngStrike" kern="0" dirty="0">
                <a:latin typeface="Verdana" pitchFamily="34" charset="0"/>
              </a:rPr>
              <a:t> </a:t>
            </a:r>
            <a:r>
              <a:rPr lang="de-DE" sz="1400" b="1" strike="sngStrike" kern="0" dirty="0" err="1">
                <a:latin typeface="Verdana" pitchFamily="34" charset="0"/>
              </a:rPr>
              <a:t>the</a:t>
            </a:r>
            <a:r>
              <a:rPr lang="de-DE" sz="1400" b="1" strike="sngStrike" kern="0" dirty="0">
                <a:latin typeface="Verdana" pitchFamily="34" charset="0"/>
              </a:rPr>
              <a:t> </a:t>
            </a:r>
            <a:r>
              <a:rPr lang="de-DE" sz="1400" b="1" strike="sngStrike" kern="0" dirty="0" err="1">
                <a:latin typeface="Verdana" pitchFamily="34" charset="0"/>
              </a:rPr>
              <a:t>gain</a:t>
            </a:r>
            <a:r>
              <a:rPr lang="de-DE" sz="1400" b="1" strike="sngStrike" kern="0" dirty="0">
                <a:latin typeface="Verdana" pitchFamily="34" charset="0"/>
              </a:rPr>
              <a:t> </a:t>
            </a:r>
            <a:br>
              <a:rPr lang="de-DE" sz="1400" kern="0" dirty="0">
                <a:latin typeface="Verdana" pitchFamily="34" charset="0"/>
              </a:rPr>
            </a:br>
            <a:r>
              <a:rPr lang="de-DE" sz="1400" kern="0" dirty="0">
                <a:latin typeface="Verdana" pitchFamily="34" charset="0"/>
              </a:rPr>
              <a:t>Selbst Bundesbank erklärt: Unsinn</a:t>
            </a:r>
            <a:endParaRPr lang="de-DE" sz="1400" kern="0" dirty="0">
              <a:latin typeface="Verdana" pitchFamily="34" charset="0"/>
              <a:ea typeface="Verdana" pitchFamily="34" charset="0"/>
              <a:cs typeface="Verdana" pitchFamily="34" charset="0"/>
            </a:endParaRPr>
          </a:p>
        </p:txBody>
      </p:sp>
      <p:sp>
        <p:nvSpPr>
          <p:cNvPr id="14" name="Textfeld 13">
            <a:extLst>
              <a:ext uri="{FF2B5EF4-FFF2-40B4-BE49-F238E27FC236}">
                <a16:creationId xmlns:a16="http://schemas.microsoft.com/office/drawing/2014/main" id="{2BE88AB9-B0AD-3BAC-A54A-4E75B62DB9D7}"/>
              </a:ext>
            </a:extLst>
          </p:cNvPr>
          <p:cNvSpPr txBox="1"/>
          <p:nvPr/>
        </p:nvSpPr>
        <p:spPr bwMode="auto">
          <a:xfrm>
            <a:off x="2082901" y="1179749"/>
            <a:ext cx="3816348" cy="276999"/>
          </a:xfrm>
          <a:prstGeom prst="rect">
            <a:avLst/>
          </a:prstGeom>
          <a:noFill/>
          <a:ln w="9525">
            <a:noFill/>
            <a:miter lim="800000"/>
            <a:headEnd/>
            <a:tailEnd/>
          </a:ln>
          <a:effectLst/>
        </p:spPr>
        <p:txBody>
          <a:bodyPr wrap="square" lIns="0" tIns="0" rIns="0" bIns="0" rtlCol="0" anchor="ctr" anchorCtr="0">
            <a:spAutoFit/>
          </a:bodyPr>
          <a:lstStyle/>
          <a:p>
            <a:pPr marR="0" defTabSz="914400" eaLnBrk="0" fontAlgn="auto" latinLnBrk="0" hangingPunct="0">
              <a:spcBef>
                <a:spcPts val="0"/>
              </a:spcBef>
              <a:spcAft>
                <a:spcPts val="300"/>
              </a:spcAft>
              <a:buClr>
                <a:schemeClr val="accent1"/>
              </a:buClr>
              <a:buSzTx/>
              <a:tabLst/>
            </a:pPr>
            <a:r>
              <a:rPr lang="de-DE" sz="1800" b="1" kern="0" dirty="0">
                <a:latin typeface="Verdana" pitchFamily="34" charset="0"/>
              </a:rPr>
              <a:t>First </a:t>
            </a:r>
            <a:r>
              <a:rPr lang="de-DE" sz="1800" b="1" kern="0" dirty="0" err="1">
                <a:latin typeface="Verdana" pitchFamily="34" charset="0"/>
              </a:rPr>
              <a:t>the</a:t>
            </a:r>
            <a:r>
              <a:rPr lang="de-DE" sz="1800" b="1" kern="0" dirty="0">
                <a:latin typeface="Verdana" pitchFamily="34" charset="0"/>
              </a:rPr>
              <a:t> </a:t>
            </a:r>
            <a:r>
              <a:rPr lang="de-DE" sz="1800" b="1" kern="0" dirty="0" err="1">
                <a:latin typeface="Verdana" pitchFamily="34" charset="0"/>
              </a:rPr>
              <a:t>pain</a:t>
            </a:r>
            <a:r>
              <a:rPr lang="de-DE" sz="1800" b="1" kern="0" dirty="0">
                <a:latin typeface="Verdana" pitchFamily="34" charset="0"/>
              </a:rPr>
              <a:t>, </a:t>
            </a:r>
            <a:r>
              <a:rPr lang="de-DE" sz="1800" b="1" kern="0" dirty="0" err="1">
                <a:latin typeface="Verdana" pitchFamily="34" charset="0"/>
              </a:rPr>
              <a:t>then</a:t>
            </a:r>
            <a:r>
              <a:rPr lang="de-DE" sz="1800" b="1" kern="0" dirty="0">
                <a:latin typeface="Verdana" pitchFamily="34" charset="0"/>
              </a:rPr>
              <a:t> </a:t>
            </a:r>
            <a:r>
              <a:rPr lang="de-DE" sz="1800" b="1" kern="0" dirty="0" err="1">
                <a:latin typeface="Verdana" pitchFamily="34" charset="0"/>
              </a:rPr>
              <a:t>the</a:t>
            </a:r>
            <a:r>
              <a:rPr lang="de-DE" sz="1800" b="1" kern="0" dirty="0">
                <a:latin typeface="Verdana" pitchFamily="34" charset="0"/>
              </a:rPr>
              <a:t> </a:t>
            </a:r>
            <a:r>
              <a:rPr lang="de-DE" sz="1800" b="1" kern="0" dirty="0" err="1">
                <a:latin typeface="Verdana" pitchFamily="34" charset="0"/>
              </a:rPr>
              <a:t>gain</a:t>
            </a:r>
            <a:r>
              <a:rPr lang="de-DE" sz="1800" b="1" kern="0" dirty="0">
                <a:latin typeface="Verdana" pitchFamily="34" charset="0"/>
              </a:rPr>
              <a:t>?</a:t>
            </a:r>
          </a:p>
        </p:txBody>
      </p:sp>
    </p:spTree>
    <p:extLst>
      <p:ext uri="{BB962C8B-B14F-4D97-AF65-F5344CB8AC3E}">
        <p14:creationId xmlns:p14="http://schemas.microsoft.com/office/powerpoint/2010/main" val="7121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Perspektiven für Aktienrendite</a:t>
            </a:r>
          </a:p>
        </p:txBody>
      </p:sp>
      <p:sp>
        <p:nvSpPr>
          <p:cNvPr id="5" name="Datumsplatzhalter 4"/>
          <p:cNvSpPr>
            <a:spLocks noGrp="1"/>
          </p:cNvSpPr>
          <p:nvPr>
            <p:ph type="dt" sz="half" idx="2"/>
          </p:nvPr>
        </p:nvSpPr>
        <p:spPr/>
        <p:txBody>
          <a:bodyPr/>
          <a:lstStyle/>
          <a:p>
            <a:r>
              <a:rPr lang="de-DE"/>
              <a:t>10.02.2023</a:t>
            </a:r>
            <a:endParaRPr lang="en-GB" dirty="0"/>
          </a:p>
        </p:txBody>
      </p:sp>
      <p:sp>
        <p:nvSpPr>
          <p:cNvPr id="3" name="Inhaltsplatzhalter 2"/>
          <p:cNvSpPr>
            <a:spLocks noGrp="1"/>
          </p:cNvSpPr>
          <p:nvPr>
            <p:ph sz="quarter" idx="4294967295"/>
          </p:nvPr>
        </p:nvSpPr>
        <p:spPr>
          <a:xfrm>
            <a:off x="538860" y="1283035"/>
            <a:ext cx="8425628" cy="4895850"/>
          </a:xfrm>
        </p:spPr>
        <p:txBody>
          <a:bodyPr>
            <a:normAutofit/>
          </a:bodyPr>
          <a:lstStyle/>
          <a:p>
            <a:r>
              <a:rPr lang="de-DE" dirty="0">
                <a:solidFill>
                  <a:srgbClr val="000000"/>
                </a:solidFill>
              </a:rPr>
              <a:t>E</a:t>
            </a:r>
            <a:r>
              <a:rPr lang="de-DE" b="0" i="0" u="none" strike="noStrike" baseline="0" dirty="0">
                <a:solidFill>
                  <a:srgbClr val="000000"/>
                </a:solidFill>
              </a:rPr>
              <a:t>in Drittel des gesamten Gewinnwachstums der im </a:t>
            </a:r>
            <a:br>
              <a:rPr lang="de-DE" b="0" i="0" u="none" strike="noStrike" baseline="0" dirty="0">
                <a:solidFill>
                  <a:srgbClr val="000000"/>
                </a:solidFill>
              </a:rPr>
            </a:br>
            <a:r>
              <a:rPr lang="de-DE" b="0" i="0" u="none" strike="noStrike" baseline="0" dirty="0">
                <a:solidFill>
                  <a:srgbClr val="000000"/>
                </a:solidFill>
              </a:rPr>
              <a:t>S&amp;P 500 (</a:t>
            </a:r>
            <a:r>
              <a:rPr lang="de-DE" dirty="0">
                <a:solidFill>
                  <a:srgbClr val="000000"/>
                </a:solidFill>
              </a:rPr>
              <a:t>wichtiger US-Aktienindex) </a:t>
            </a:r>
            <a:r>
              <a:rPr lang="de-DE" b="0" i="0" u="none" strike="noStrike" baseline="0" dirty="0">
                <a:solidFill>
                  <a:srgbClr val="000000"/>
                </a:solidFill>
              </a:rPr>
              <a:t>gelisteten U</a:t>
            </a:r>
            <a:r>
              <a:rPr lang="de-DE" dirty="0">
                <a:solidFill>
                  <a:srgbClr val="000000"/>
                </a:solidFill>
              </a:rPr>
              <a:t>nternehmen ist auf die Verringerung der Zins- und Steuerausgaben </a:t>
            </a:r>
            <a:br>
              <a:rPr lang="de-DE" dirty="0">
                <a:solidFill>
                  <a:srgbClr val="000000"/>
                </a:solidFill>
              </a:rPr>
            </a:br>
            <a:r>
              <a:rPr lang="de-DE" dirty="0">
                <a:solidFill>
                  <a:srgbClr val="000000"/>
                </a:solidFill>
              </a:rPr>
              <a:t>in </a:t>
            </a:r>
            <a:r>
              <a:rPr lang="de-DE" b="0" i="0" u="none" strike="noStrike" baseline="0" dirty="0">
                <a:solidFill>
                  <a:srgbClr val="000000"/>
                </a:solidFill>
              </a:rPr>
              <a:t>den letzten zwei Jahrzehnten zurückzuführen. </a:t>
            </a:r>
          </a:p>
          <a:p>
            <a:r>
              <a:rPr lang="de-DE" dirty="0">
                <a:solidFill>
                  <a:srgbClr val="000000"/>
                </a:solidFill>
              </a:rPr>
              <a:t>D</a:t>
            </a:r>
            <a:r>
              <a:rPr lang="de-DE" b="0" i="0" u="none" strike="noStrike" baseline="0" dirty="0">
                <a:solidFill>
                  <a:srgbClr val="000000"/>
                </a:solidFill>
              </a:rPr>
              <a:t>ie Steigerung der Unternehmensgewinne </a:t>
            </a:r>
            <a:br>
              <a:rPr lang="de-DE" b="0" i="0" u="none" strike="noStrike" baseline="0" dirty="0">
                <a:solidFill>
                  <a:srgbClr val="000000"/>
                </a:solidFill>
              </a:rPr>
            </a:br>
            <a:r>
              <a:rPr lang="de-DE" b="0" i="0" u="none" strike="noStrike" baseline="0" dirty="0">
                <a:solidFill>
                  <a:srgbClr val="000000"/>
                </a:solidFill>
              </a:rPr>
              <a:t>durch sinkende Zins- und Steuerkosten wird nicht anhalten. </a:t>
            </a:r>
            <a:br>
              <a:rPr lang="de-DE" b="0" i="0" u="none" strike="noStrike" baseline="0" dirty="0">
                <a:solidFill>
                  <a:srgbClr val="000000"/>
                </a:solidFill>
              </a:rPr>
            </a:br>
            <a:r>
              <a:rPr lang="de-DE" sz="1800" dirty="0">
                <a:solidFill>
                  <a:srgbClr val="000000"/>
                </a:solidFill>
              </a:rPr>
              <a:t>(Beispiel: Mindestbesteuerung von der EU beschlossen)</a:t>
            </a:r>
          </a:p>
          <a:p>
            <a:r>
              <a:rPr lang="de-DE" dirty="0">
                <a:solidFill>
                  <a:srgbClr val="000000"/>
                </a:solidFill>
              </a:rPr>
              <a:t>Demografie verbessert Arbeitnehmerstatus</a:t>
            </a:r>
          </a:p>
          <a:p>
            <a:r>
              <a:rPr lang="de-DE" b="0" i="0" u="none" strike="noStrike" baseline="0" dirty="0">
                <a:solidFill>
                  <a:srgbClr val="000000"/>
                </a:solidFill>
              </a:rPr>
              <a:t>Deutlich geringeres Gewinnwachstum und damit auch niedrigere Aktienrenditen in der Zukunft zu erwarten.</a:t>
            </a:r>
            <a:endParaRPr lang="de-DE" sz="1800" dirty="0"/>
          </a:p>
        </p:txBody>
      </p:sp>
      <p:sp>
        <p:nvSpPr>
          <p:cNvPr id="7" name="Fußzeilenplatzhalter 6">
            <a:extLst>
              <a:ext uri="{FF2B5EF4-FFF2-40B4-BE49-F238E27FC236}">
                <a16:creationId xmlns:a16="http://schemas.microsoft.com/office/drawing/2014/main" id="{F070953A-5916-B1AF-EF21-0C8E3382A610}"/>
              </a:ext>
            </a:extLst>
          </p:cNvPr>
          <p:cNvSpPr>
            <a:spLocks noGrp="1"/>
          </p:cNvSpPr>
          <p:nvPr>
            <p:ph type="ftr" sz="quarter" idx="3"/>
          </p:nvPr>
        </p:nvSpPr>
        <p:spPr/>
        <p:txBody>
          <a:bodyPr/>
          <a:lstStyle/>
          <a:p>
            <a:r>
              <a:rPr lang="en-GB"/>
              <a:t>Alfred Eibl</a:t>
            </a:r>
            <a:endParaRPr lang="en-GB" dirty="0"/>
          </a:p>
        </p:txBody>
      </p:sp>
      <p:sp>
        <p:nvSpPr>
          <p:cNvPr id="8" name="Foliennummernplatzhalter 7">
            <a:extLst>
              <a:ext uri="{FF2B5EF4-FFF2-40B4-BE49-F238E27FC236}">
                <a16:creationId xmlns:a16="http://schemas.microsoft.com/office/drawing/2014/main" id="{B32422FD-B579-E3BA-9D1E-0A0D0ABD4277}"/>
              </a:ext>
            </a:extLst>
          </p:cNvPr>
          <p:cNvSpPr>
            <a:spLocks noGrp="1"/>
          </p:cNvSpPr>
          <p:nvPr>
            <p:ph type="sldNum" sz="quarter" idx="4"/>
          </p:nvPr>
        </p:nvSpPr>
        <p:spPr/>
        <p:txBody>
          <a:bodyPr/>
          <a:lstStyle/>
          <a:p>
            <a:r>
              <a:rPr lang="en-GB"/>
              <a:t> </a:t>
            </a:r>
            <a:fld id="{DC8B3668-E1AB-4560-B66B-CD4643A23BF9}" type="slidenum">
              <a:rPr lang="en-GB" smtClean="0"/>
              <a:pPr/>
              <a:t>25</a:t>
            </a:fld>
            <a:endParaRPr lang="en-GB" dirty="0"/>
          </a:p>
        </p:txBody>
      </p:sp>
    </p:spTree>
    <p:extLst>
      <p:ext uri="{BB962C8B-B14F-4D97-AF65-F5344CB8AC3E}">
        <p14:creationId xmlns:p14="http://schemas.microsoft.com/office/powerpoint/2010/main" val="3983764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Steigende Aktiengewinne </a:t>
            </a:r>
            <a:br>
              <a:rPr lang="de-DE" dirty="0"/>
            </a:br>
            <a:r>
              <a:rPr lang="de-DE" dirty="0"/>
              <a:t>durch Zins- und Steuersenkungen</a:t>
            </a:r>
          </a:p>
        </p:txBody>
      </p:sp>
      <p:sp>
        <p:nvSpPr>
          <p:cNvPr id="5" name="Datumsplatzhalter 4"/>
          <p:cNvSpPr>
            <a:spLocks noGrp="1"/>
          </p:cNvSpPr>
          <p:nvPr>
            <p:ph type="dt" sz="half" idx="2"/>
          </p:nvPr>
        </p:nvSpPr>
        <p:spPr/>
        <p:txBody>
          <a:bodyPr/>
          <a:lstStyle/>
          <a:p>
            <a:r>
              <a:rPr lang="de-DE"/>
              <a:t>10.02.2023</a:t>
            </a:r>
            <a:endParaRPr lang="en-GB" dirty="0"/>
          </a:p>
        </p:txBody>
      </p:sp>
      <p:sp>
        <p:nvSpPr>
          <p:cNvPr id="7" name="Fußzeilenplatzhalter 6">
            <a:extLst>
              <a:ext uri="{FF2B5EF4-FFF2-40B4-BE49-F238E27FC236}">
                <a16:creationId xmlns:a16="http://schemas.microsoft.com/office/drawing/2014/main" id="{F070953A-5916-B1AF-EF21-0C8E3382A610}"/>
              </a:ext>
            </a:extLst>
          </p:cNvPr>
          <p:cNvSpPr>
            <a:spLocks noGrp="1"/>
          </p:cNvSpPr>
          <p:nvPr>
            <p:ph type="ftr" sz="quarter" idx="3"/>
          </p:nvPr>
        </p:nvSpPr>
        <p:spPr/>
        <p:txBody>
          <a:bodyPr/>
          <a:lstStyle/>
          <a:p>
            <a:r>
              <a:rPr lang="en-GB"/>
              <a:t>Alfred Eibl</a:t>
            </a:r>
            <a:endParaRPr lang="en-GB" dirty="0"/>
          </a:p>
        </p:txBody>
      </p:sp>
      <p:sp>
        <p:nvSpPr>
          <p:cNvPr id="8" name="Foliennummernplatzhalter 7">
            <a:extLst>
              <a:ext uri="{FF2B5EF4-FFF2-40B4-BE49-F238E27FC236}">
                <a16:creationId xmlns:a16="http://schemas.microsoft.com/office/drawing/2014/main" id="{B32422FD-B579-E3BA-9D1E-0A0D0ABD4277}"/>
              </a:ext>
            </a:extLst>
          </p:cNvPr>
          <p:cNvSpPr>
            <a:spLocks noGrp="1"/>
          </p:cNvSpPr>
          <p:nvPr>
            <p:ph type="sldNum" sz="quarter" idx="4"/>
          </p:nvPr>
        </p:nvSpPr>
        <p:spPr/>
        <p:txBody>
          <a:bodyPr/>
          <a:lstStyle/>
          <a:p>
            <a:r>
              <a:rPr lang="en-GB"/>
              <a:t> </a:t>
            </a:r>
            <a:fld id="{DC8B3668-E1AB-4560-B66B-CD4643A23BF9}" type="slidenum">
              <a:rPr lang="en-GB" smtClean="0"/>
              <a:pPr/>
              <a:t>26</a:t>
            </a:fld>
            <a:endParaRPr lang="en-GB" dirty="0"/>
          </a:p>
        </p:txBody>
      </p:sp>
      <p:pic>
        <p:nvPicPr>
          <p:cNvPr id="6" name="Grafik 5">
            <a:extLst>
              <a:ext uri="{FF2B5EF4-FFF2-40B4-BE49-F238E27FC236}">
                <a16:creationId xmlns:a16="http://schemas.microsoft.com/office/drawing/2014/main" id="{E26F3903-F0E2-D640-433A-654BF991B9A5}"/>
              </a:ext>
            </a:extLst>
          </p:cNvPr>
          <p:cNvPicPr>
            <a:picLocks noChangeAspect="1"/>
          </p:cNvPicPr>
          <p:nvPr/>
        </p:nvPicPr>
        <p:blipFill>
          <a:blip r:embed="rId3"/>
          <a:stretch>
            <a:fillRect/>
          </a:stretch>
        </p:blipFill>
        <p:spPr>
          <a:xfrm>
            <a:off x="917648" y="992764"/>
            <a:ext cx="7326760" cy="5315799"/>
          </a:xfrm>
          <a:prstGeom prst="rect">
            <a:avLst/>
          </a:prstGeom>
        </p:spPr>
      </p:pic>
      <p:sp>
        <p:nvSpPr>
          <p:cNvPr id="9" name="Textfeld 8">
            <a:extLst>
              <a:ext uri="{FF2B5EF4-FFF2-40B4-BE49-F238E27FC236}">
                <a16:creationId xmlns:a16="http://schemas.microsoft.com/office/drawing/2014/main" id="{467CB2EC-8425-D75B-924F-BD27CF998113}"/>
              </a:ext>
            </a:extLst>
          </p:cNvPr>
          <p:cNvSpPr txBox="1"/>
          <p:nvPr/>
        </p:nvSpPr>
        <p:spPr bwMode="auto">
          <a:xfrm>
            <a:off x="6228184" y="6292501"/>
            <a:ext cx="2592288" cy="184666"/>
          </a:xfrm>
          <a:prstGeom prst="rect">
            <a:avLst/>
          </a:prstGeom>
          <a:noFill/>
          <a:ln w="9525">
            <a:noFill/>
            <a:miter lim="800000"/>
            <a:headEnd/>
            <a:tailEnd/>
          </a:ln>
          <a:effectLst/>
        </p:spPr>
        <p:txBody>
          <a:bodyPr wrap="square" lIns="0" tIns="0" rIns="0" bIns="0" rtlCol="0" anchor="ctr" anchorCtr="0">
            <a:spAutoFit/>
          </a:bodyPr>
          <a:lstStyle/>
          <a:p>
            <a:pPr marR="0" algn="r" defTabSz="914400" eaLnBrk="0" fontAlgn="auto" latinLnBrk="0" hangingPunct="0">
              <a:spcBef>
                <a:spcPts val="0"/>
              </a:spcBef>
              <a:spcAft>
                <a:spcPts val="300"/>
              </a:spcAft>
              <a:buClr>
                <a:schemeClr val="accent1"/>
              </a:buClr>
              <a:buSzTx/>
              <a:tabLst/>
            </a:pPr>
            <a:r>
              <a:rPr lang="de-DE" sz="1200" kern="0" dirty="0" err="1">
                <a:latin typeface="Arial Narrow" panose="020B0606020202030204" pitchFamily="34" charset="0"/>
              </a:rPr>
              <a:t>Smolyansky</a:t>
            </a:r>
            <a:r>
              <a:rPr lang="de-DE" sz="1200" kern="0" dirty="0">
                <a:latin typeface="Arial Narrow" panose="020B0606020202030204" pitchFamily="34" charset="0"/>
              </a:rPr>
              <a:t> FED Notes 6.9.2022</a:t>
            </a:r>
          </a:p>
        </p:txBody>
      </p:sp>
    </p:spTree>
    <p:extLst>
      <p:ext uri="{BB962C8B-B14F-4D97-AF65-F5344CB8AC3E}">
        <p14:creationId xmlns:p14="http://schemas.microsoft.com/office/powerpoint/2010/main" val="3500740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Aktien: Geht es immer aufwärts?</a:t>
            </a:r>
          </a:p>
        </p:txBody>
      </p:sp>
      <p:sp>
        <p:nvSpPr>
          <p:cNvPr id="5" name="Datumsplatzhalter 4"/>
          <p:cNvSpPr>
            <a:spLocks noGrp="1"/>
          </p:cNvSpPr>
          <p:nvPr>
            <p:ph type="dt" sz="half" idx="2"/>
          </p:nvPr>
        </p:nvSpPr>
        <p:spPr/>
        <p:txBody>
          <a:bodyPr/>
          <a:lstStyle/>
          <a:p>
            <a:r>
              <a:rPr lang="de-DE"/>
              <a:t>10.02.2023</a:t>
            </a:r>
            <a:endParaRPr lang="en-GB" dirty="0"/>
          </a:p>
        </p:txBody>
      </p:sp>
      <p:sp>
        <p:nvSpPr>
          <p:cNvPr id="3" name="Inhaltsplatzhalter 2"/>
          <p:cNvSpPr>
            <a:spLocks noGrp="1"/>
          </p:cNvSpPr>
          <p:nvPr>
            <p:ph sz="quarter" idx="4294967295"/>
          </p:nvPr>
        </p:nvSpPr>
        <p:spPr>
          <a:xfrm>
            <a:off x="971600" y="1124744"/>
            <a:ext cx="7416800" cy="5184575"/>
          </a:xfrm>
        </p:spPr>
        <p:txBody>
          <a:bodyPr>
            <a:noAutofit/>
          </a:bodyPr>
          <a:lstStyle/>
          <a:p>
            <a:pPr>
              <a:spcAft>
                <a:spcPts val="0"/>
              </a:spcAft>
            </a:pPr>
            <a:r>
              <a:rPr lang="de-DE" sz="1600" b="0" i="0" u="none" strike="noStrike" baseline="0" dirty="0">
                <a:latin typeface="+mn-lt"/>
              </a:rPr>
              <a:t>Nicolai Tangen, </a:t>
            </a:r>
            <a:r>
              <a:rPr lang="de-DE" sz="1600" dirty="0">
                <a:latin typeface="+mn-lt"/>
              </a:rPr>
              <a:t>Chef des norwegischen staatlichen Pensionsfonds (Anlagevolumen: 1,2 Billionen Euro) in </a:t>
            </a:r>
            <a:r>
              <a:rPr lang="de-DE" sz="1600" b="0" i="0" u="none" strike="noStrike" baseline="0" dirty="0">
                <a:latin typeface="+mn-lt"/>
              </a:rPr>
              <a:t>der FAZ am 21.12.2021:</a:t>
            </a:r>
          </a:p>
          <a:p>
            <a:pPr lvl="1">
              <a:spcBef>
                <a:spcPts val="600"/>
              </a:spcBef>
              <a:spcAft>
                <a:spcPts val="0"/>
              </a:spcAft>
            </a:pPr>
            <a:r>
              <a:rPr lang="de-DE" sz="1600" b="0" i="1" u="none" strike="noStrike" baseline="0" dirty="0">
                <a:latin typeface="Calibri-Italic"/>
              </a:rPr>
              <a:t>„Der Ölfonds wurde 1996 gegründet. In den 25 Jahren seither haben wir fast ununterbrochen Kurssteigerungen am Aktienmarkt gesehen. Wenn es mal bergab ging, hat das nie besonders lang gedauert. </a:t>
            </a:r>
          </a:p>
          <a:p>
            <a:pPr lvl="1">
              <a:spcBef>
                <a:spcPts val="600"/>
              </a:spcBef>
              <a:spcAft>
                <a:spcPts val="0"/>
              </a:spcAft>
            </a:pPr>
            <a:r>
              <a:rPr lang="de-DE" sz="1600" b="0" i="1" u="none" strike="noStrike" baseline="0" dirty="0">
                <a:latin typeface="Calibri-Italic"/>
              </a:rPr>
              <a:t>Diesmal glaube ich nicht, dass es so schnell wieder bergauf geht. Selbst die Finanzkrise von 2008 sieht im Nachhinein bloß wie eine kleine Delle aus. So wird es nicht weitergehen, davon bin ich überzeugt. </a:t>
            </a:r>
          </a:p>
          <a:p>
            <a:pPr lvl="1">
              <a:spcBef>
                <a:spcPts val="600"/>
              </a:spcBef>
              <a:spcAft>
                <a:spcPts val="0"/>
              </a:spcAft>
            </a:pPr>
            <a:r>
              <a:rPr lang="de-DE" sz="1600" b="0" i="1" u="none" strike="noStrike" baseline="0" dirty="0">
                <a:latin typeface="Calibri-Italic"/>
              </a:rPr>
              <a:t>Die Zukunft wird für uns weniger attraktiv sein als die Vergangenheit…</a:t>
            </a:r>
          </a:p>
          <a:p>
            <a:pPr lvl="1">
              <a:spcBef>
                <a:spcPts val="600"/>
              </a:spcBef>
              <a:spcAft>
                <a:spcPts val="0"/>
              </a:spcAft>
            </a:pPr>
            <a:r>
              <a:rPr lang="de-DE" sz="1600" b="0" i="1" u="none" strike="noStrike" baseline="0" dirty="0">
                <a:latin typeface="Calibri-Italic"/>
              </a:rPr>
              <a:t>Als langfristig orientierter Investor haben wir da nicht so viele Möglichkeiten. Wir können uns nirgendwo vor der Inflation verstecken. Im Durchschnitt haben wir in den vergangenen 25 Jahren eine Rendite von 6 Prozent erzielt. Jetzt bereiten wir uns auf ein Jahrzehnt mit niedrigerer Rendite vor.</a:t>
            </a:r>
          </a:p>
          <a:p>
            <a:pPr lvl="1">
              <a:spcBef>
                <a:spcPts val="600"/>
              </a:spcBef>
              <a:spcAft>
                <a:spcPts val="0"/>
              </a:spcAft>
            </a:pPr>
            <a:r>
              <a:rPr lang="de-DE" sz="1600" b="0" i="1" u="none" strike="noStrike" baseline="0" dirty="0">
                <a:latin typeface="Calibri-Italic"/>
              </a:rPr>
              <a:t>Vielleicht wird sie sogar negativ. Das müssen wir einfach akzeptieren.“</a:t>
            </a:r>
          </a:p>
          <a:p>
            <a:pPr marL="342900" lvl="1" indent="0" algn="r">
              <a:spcAft>
                <a:spcPts val="0"/>
              </a:spcAft>
              <a:buNone/>
            </a:pPr>
            <a:r>
              <a:rPr lang="de-DE" sz="1200" dirty="0">
                <a:latin typeface="Arial Narrow" panose="020B0606020202030204" pitchFamily="34" charset="0"/>
                <a:hlinkClick r:id="rId3"/>
              </a:rPr>
              <a:t>https://www.faz.net/aktuell/finanzen/staatsfonds-chef-norwegen-im-interview-ueber-vw-und-inflation-17696287.html</a:t>
            </a:r>
            <a:endParaRPr lang="de-DE" sz="1200" dirty="0">
              <a:latin typeface="Arial Narrow" panose="020B0606020202030204" pitchFamily="34" charset="0"/>
            </a:endParaRPr>
          </a:p>
          <a:p>
            <a:pPr>
              <a:spcBef>
                <a:spcPts val="1200"/>
              </a:spcBef>
              <a:spcAft>
                <a:spcPts val="0"/>
              </a:spcAft>
            </a:pPr>
            <a:r>
              <a:rPr lang="de-DE" sz="1600" kern="1400" spc="-50" dirty="0">
                <a:effectLst/>
                <a:latin typeface="+mn-lt"/>
                <a:ea typeface="Times New Roman" panose="02020603050405020304" pitchFamily="18" charset="0"/>
                <a:cs typeface="Times New Roman" panose="02020603050405020304" pitchFamily="18" charset="0"/>
              </a:rPr>
              <a:t>„Weltgrößter Staatsfonds schreibt 2022</a:t>
            </a:r>
            <a:br>
              <a:rPr lang="de-DE" sz="1600" kern="1400" spc="-50" dirty="0">
                <a:effectLst/>
                <a:latin typeface="+mn-lt"/>
                <a:ea typeface="Times New Roman" panose="02020603050405020304" pitchFamily="18" charset="0"/>
                <a:cs typeface="Times New Roman" panose="02020603050405020304" pitchFamily="18" charset="0"/>
              </a:rPr>
            </a:br>
            <a:r>
              <a:rPr lang="de-DE" sz="1600" kern="1400" spc="-50" dirty="0">
                <a:effectLst/>
                <a:latin typeface="+mn-lt"/>
                <a:ea typeface="Times New Roman" panose="02020603050405020304" pitchFamily="18" charset="0"/>
                <a:cs typeface="Times New Roman" panose="02020603050405020304" pitchFamily="18" charset="0"/>
              </a:rPr>
              <a:t>Rekordverlust von 152 Milliarden Euro“ </a:t>
            </a:r>
            <a:r>
              <a:rPr lang="de-DE" sz="1200" kern="1400" spc="-50" dirty="0">
                <a:effectLst/>
                <a:latin typeface="+mn-lt"/>
                <a:ea typeface="Times New Roman" panose="02020603050405020304" pitchFamily="18" charset="0"/>
                <a:cs typeface="Times New Roman" panose="02020603050405020304" pitchFamily="18" charset="0"/>
              </a:rPr>
              <a:t>(Spiegel, 31.01.2022)</a:t>
            </a:r>
          </a:p>
          <a:p>
            <a:pPr marL="0" indent="0" algn="r">
              <a:spcAft>
                <a:spcPts val="600"/>
              </a:spcAft>
              <a:buNone/>
            </a:pPr>
            <a:r>
              <a:rPr lang="de-DE" sz="1100" kern="1400" spc="-50" dirty="0">
                <a:effectLst/>
                <a:latin typeface="Arial Narrow" panose="020B0606020202030204" pitchFamily="34" charset="0"/>
                <a:ea typeface="Times New Roman" panose="02020603050405020304" pitchFamily="18" charset="0"/>
                <a:cs typeface="Times New Roman" panose="02020603050405020304" pitchFamily="18" charset="0"/>
                <a:hlinkClick r:id="rId4"/>
              </a:rPr>
              <a:t>https://www.spiegel.de/wirtschaft/weltgroesster-staatsfonds-schreibt-rekordverlust-von-152-milliarden-euro-a-61967d00-2644-4916-8965-98bc20f89519</a:t>
            </a:r>
            <a:endParaRPr lang="de-DE" sz="1100" kern="1400" spc="-5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0" indent="0" algn="r">
              <a:spcAft>
                <a:spcPts val="600"/>
              </a:spcAft>
              <a:buNone/>
            </a:pPr>
            <a:endParaRPr lang="de-DE" sz="1100" kern="1400" spc="-5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0" indent="0" algn="r">
              <a:spcAft>
                <a:spcPts val="600"/>
              </a:spcAft>
              <a:buNone/>
            </a:pPr>
            <a:endParaRPr lang="de-DE" sz="1100" dirty="0">
              <a:latin typeface="Arial Narrow" panose="020B0606020202030204" pitchFamily="34" charset="0"/>
            </a:endParaRPr>
          </a:p>
        </p:txBody>
      </p:sp>
      <p:sp>
        <p:nvSpPr>
          <p:cNvPr id="7" name="Fußzeilenplatzhalter 6">
            <a:extLst>
              <a:ext uri="{FF2B5EF4-FFF2-40B4-BE49-F238E27FC236}">
                <a16:creationId xmlns:a16="http://schemas.microsoft.com/office/drawing/2014/main" id="{6A7D487B-4A6E-3AA8-FA51-77A6E5B4928A}"/>
              </a:ext>
            </a:extLst>
          </p:cNvPr>
          <p:cNvSpPr>
            <a:spLocks noGrp="1"/>
          </p:cNvSpPr>
          <p:nvPr>
            <p:ph type="ftr" sz="quarter" idx="3"/>
          </p:nvPr>
        </p:nvSpPr>
        <p:spPr/>
        <p:txBody>
          <a:bodyPr/>
          <a:lstStyle/>
          <a:p>
            <a:r>
              <a:rPr lang="en-GB"/>
              <a:t>Alfred Eibl</a:t>
            </a:r>
            <a:endParaRPr lang="en-GB" dirty="0"/>
          </a:p>
        </p:txBody>
      </p:sp>
      <p:sp>
        <p:nvSpPr>
          <p:cNvPr id="8" name="Foliennummernplatzhalter 7">
            <a:extLst>
              <a:ext uri="{FF2B5EF4-FFF2-40B4-BE49-F238E27FC236}">
                <a16:creationId xmlns:a16="http://schemas.microsoft.com/office/drawing/2014/main" id="{68EDDC08-CCB1-1394-19F7-1A2B8FAD6DC9}"/>
              </a:ext>
            </a:extLst>
          </p:cNvPr>
          <p:cNvSpPr>
            <a:spLocks noGrp="1"/>
          </p:cNvSpPr>
          <p:nvPr>
            <p:ph type="sldNum" sz="quarter" idx="4"/>
          </p:nvPr>
        </p:nvSpPr>
        <p:spPr/>
        <p:txBody>
          <a:bodyPr/>
          <a:lstStyle/>
          <a:p>
            <a:r>
              <a:rPr lang="en-GB"/>
              <a:t> </a:t>
            </a:r>
            <a:fld id="{DC8B3668-E1AB-4560-B66B-CD4643A23BF9}" type="slidenum">
              <a:rPr lang="en-GB" smtClean="0"/>
              <a:pPr/>
              <a:t>27</a:t>
            </a:fld>
            <a:endParaRPr lang="en-GB" dirty="0"/>
          </a:p>
        </p:txBody>
      </p:sp>
    </p:spTree>
    <p:extLst>
      <p:ext uri="{BB962C8B-B14F-4D97-AF65-F5344CB8AC3E}">
        <p14:creationId xmlns:p14="http://schemas.microsoft.com/office/powerpoint/2010/main" val="1592892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Aktienrente: Probleme bei Umbrüchen</a:t>
            </a:r>
          </a:p>
        </p:txBody>
      </p:sp>
      <p:sp>
        <p:nvSpPr>
          <p:cNvPr id="5" name="Datumsplatzhalter 4"/>
          <p:cNvSpPr>
            <a:spLocks noGrp="1"/>
          </p:cNvSpPr>
          <p:nvPr>
            <p:ph type="dt" sz="half" idx="2"/>
          </p:nvPr>
        </p:nvSpPr>
        <p:spPr/>
        <p:txBody>
          <a:bodyPr/>
          <a:lstStyle/>
          <a:p>
            <a:r>
              <a:rPr lang="de-DE"/>
              <a:t>10.02.2023</a:t>
            </a:r>
            <a:endParaRPr lang="en-GB" dirty="0"/>
          </a:p>
        </p:txBody>
      </p:sp>
      <p:sp>
        <p:nvSpPr>
          <p:cNvPr id="3" name="Inhaltsplatzhalter 2"/>
          <p:cNvSpPr>
            <a:spLocks noGrp="1"/>
          </p:cNvSpPr>
          <p:nvPr>
            <p:ph sz="quarter" idx="4294967295"/>
          </p:nvPr>
        </p:nvSpPr>
        <p:spPr>
          <a:xfrm>
            <a:off x="538860" y="1196752"/>
            <a:ext cx="7416800" cy="4982133"/>
          </a:xfrm>
        </p:spPr>
        <p:txBody>
          <a:bodyPr>
            <a:normAutofit/>
          </a:bodyPr>
          <a:lstStyle/>
          <a:p>
            <a:pPr lvl="0">
              <a:spcAft>
                <a:spcPts val="0"/>
              </a:spcAft>
            </a:pPr>
            <a:r>
              <a:rPr lang="de-DE" dirty="0"/>
              <a:t>Umlagefinanzierung hat </a:t>
            </a:r>
          </a:p>
          <a:p>
            <a:pPr lvl="1">
              <a:spcBef>
                <a:spcPts val="600"/>
              </a:spcBef>
              <a:spcAft>
                <a:spcPts val="0"/>
              </a:spcAft>
            </a:pPr>
            <a:r>
              <a:rPr lang="de-DE" dirty="0"/>
              <a:t>zwei Weltkriege überstanden und zwei Geldentwertungen und</a:t>
            </a:r>
          </a:p>
          <a:p>
            <a:pPr lvl="1">
              <a:spcBef>
                <a:spcPts val="1200"/>
              </a:spcBef>
              <a:spcAft>
                <a:spcPts val="0"/>
              </a:spcAft>
            </a:pPr>
            <a:r>
              <a:rPr lang="de-DE" sz="1800" dirty="0">
                <a:latin typeface="+mn-lt"/>
                <a:ea typeface="Calibri" panose="020F0502020204030204" pitchFamily="34" charset="0"/>
                <a:cs typeface="Times New Roman" panose="02020603050405020304" pitchFamily="18" charset="0"/>
              </a:rPr>
              <a:t>w</a:t>
            </a:r>
            <a:r>
              <a:rPr lang="de-DE" sz="1800" dirty="0">
                <a:effectLst/>
                <a:latin typeface="+mn-lt"/>
                <a:ea typeface="Calibri" panose="020F0502020204030204" pitchFamily="34" charset="0"/>
                <a:cs typeface="Times New Roman" panose="02020603050405020304" pitchFamily="18" charset="0"/>
              </a:rPr>
              <a:t>eitgehend problemlos die  Einbindung der </a:t>
            </a:r>
            <a:br>
              <a:rPr lang="de-DE" sz="1800" dirty="0">
                <a:effectLst/>
                <a:latin typeface="+mn-lt"/>
                <a:ea typeface="Calibri" panose="020F0502020204030204" pitchFamily="34" charset="0"/>
                <a:cs typeface="Times New Roman" panose="02020603050405020304" pitchFamily="18" charset="0"/>
              </a:rPr>
            </a:br>
            <a:r>
              <a:rPr lang="de-DE" sz="1800" dirty="0">
                <a:effectLst/>
                <a:latin typeface="+mn-lt"/>
                <a:ea typeface="Calibri" panose="020F0502020204030204" pitchFamily="34" charset="0"/>
                <a:cs typeface="Times New Roman" panose="02020603050405020304" pitchFamily="18" charset="0"/>
              </a:rPr>
              <a:t>DDR-Rentner*innen in das gesetzliche Rentensystem verkraftet. </a:t>
            </a:r>
          </a:p>
          <a:p>
            <a:pPr lvl="2">
              <a:spcBef>
                <a:spcPts val="600"/>
              </a:spcBef>
              <a:spcAft>
                <a:spcPts val="0"/>
              </a:spcAft>
            </a:pPr>
            <a:r>
              <a:rPr lang="de-DE" sz="1600" dirty="0">
                <a:latin typeface="+mn-lt"/>
                <a:ea typeface="Calibri" panose="020F0502020204030204" pitchFamily="34" charset="0"/>
                <a:cs typeface="Times New Roman" panose="02020603050405020304" pitchFamily="18" charset="0"/>
              </a:rPr>
              <a:t>Mehrere Millionen wurden </a:t>
            </a:r>
            <a:r>
              <a:rPr lang="de-DE" sz="1600" dirty="0">
                <a:effectLst/>
                <a:latin typeface="+mn-lt"/>
                <a:ea typeface="Calibri" panose="020F0502020204030204" pitchFamily="34" charset="0"/>
                <a:cs typeface="Times New Roman" panose="02020603050405020304" pitchFamily="18" charset="0"/>
              </a:rPr>
              <a:t>in das bestehende System und Leistungsniveau einbezogen, </a:t>
            </a:r>
          </a:p>
          <a:p>
            <a:pPr lvl="2">
              <a:spcBef>
                <a:spcPts val="600"/>
              </a:spcBef>
              <a:spcAft>
                <a:spcPts val="0"/>
              </a:spcAft>
            </a:pPr>
            <a:r>
              <a:rPr lang="de-DE" sz="1600" dirty="0">
                <a:effectLst/>
                <a:latin typeface="+mn-lt"/>
                <a:ea typeface="Calibri" panose="020F0502020204030204" pitchFamily="34" charset="0"/>
                <a:cs typeface="Times New Roman" panose="02020603050405020304" pitchFamily="18" charset="0"/>
              </a:rPr>
              <a:t>die nie Beiträge in dieses eingezahlt hatten. </a:t>
            </a:r>
          </a:p>
          <a:p>
            <a:pPr lvl="2">
              <a:spcBef>
                <a:spcPts val="600"/>
              </a:spcBef>
              <a:spcAft>
                <a:spcPts val="0"/>
              </a:spcAft>
            </a:pPr>
            <a:r>
              <a:rPr lang="de-DE" sz="1600" dirty="0">
                <a:effectLst/>
                <a:latin typeface="+mn-lt"/>
                <a:ea typeface="Calibri" panose="020F0502020204030204" pitchFamily="34" charset="0"/>
                <a:cs typeface="Times New Roman" panose="02020603050405020304" pitchFamily="18" charset="0"/>
              </a:rPr>
              <a:t>Es wurden West/Ost-Transferleistungen aus den regulären Beitragseinnahmen finanziert, die eigentlich aus Bundesmitteln hätten bezahlt werden müssen. </a:t>
            </a:r>
          </a:p>
          <a:p>
            <a:pPr>
              <a:spcBef>
                <a:spcPts val="1200"/>
              </a:spcBef>
              <a:spcAft>
                <a:spcPts val="0"/>
              </a:spcAft>
            </a:pPr>
            <a:r>
              <a:rPr lang="de-DE" sz="1800" dirty="0">
                <a:latin typeface="+mn-lt"/>
                <a:ea typeface="Calibri" panose="020F0502020204030204" pitchFamily="34" charset="0"/>
                <a:cs typeface="Times New Roman" panose="02020603050405020304" pitchFamily="18" charset="0"/>
              </a:rPr>
              <a:t>E</a:t>
            </a:r>
            <a:r>
              <a:rPr lang="de-DE" sz="1800" dirty="0">
                <a:effectLst/>
                <a:latin typeface="+mn-lt"/>
                <a:ea typeface="Calibri" panose="020F0502020204030204" pitchFamily="34" charset="0"/>
                <a:cs typeface="Times New Roman" panose="02020603050405020304" pitchFamily="18" charset="0"/>
              </a:rPr>
              <a:t>in kapitalgedecktes Rentensystem wäre auf Jahrzehnte </a:t>
            </a:r>
            <a:br>
              <a:rPr lang="de-DE" sz="1800" dirty="0">
                <a:effectLst/>
                <a:latin typeface="+mn-lt"/>
                <a:ea typeface="Calibri" panose="020F0502020204030204" pitchFamily="34" charset="0"/>
                <a:cs typeface="Times New Roman" panose="02020603050405020304" pitchFamily="18" charset="0"/>
              </a:rPr>
            </a:br>
            <a:r>
              <a:rPr lang="de-DE" sz="1800" dirty="0">
                <a:effectLst/>
                <a:latin typeface="+mn-lt"/>
                <a:ea typeface="Calibri" panose="020F0502020204030204" pitchFamily="34" charset="0"/>
                <a:cs typeface="Times New Roman" panose="02020603050405020304" pitchFamily="18" charset="0"/>
              </a:rPr>
              <a:t>auf staatliche Zuschüsse in zweistelliger Milliardenhöhe angewiesen.</a:t>
            </a:r>
            <a:endParaRPr lang="de-DE" sz="1800" dirty="0">
              <a:latin typeface="+mn-lt"/>
            </a:endParaRPr>
          </a:p>
        </p:txBody>
      </p:sp>
      <p:sp>
        <p:nvSpPr>
          <p:cNvPr id="7" name="Fußzeilenplatzhalter 6">
            <a:extLst>
              <a:ext uri="{FF2B5EF4-FFF2-40B4-BE49-F238E27FC236}">
                <a16:creationId xmlns:a16="http://schemas.microsoft.com/office/drawing/2014/main" id="{F070953A-5916-B1AF-EF21-0C8E3382A610}"/>
              </a:ext>
            </a:extLst>
          </p:cNvPr>
          <p:cNvSpPr>
            <a:spLocks noGrp="1"/>
          </p:cNvSpPr>
          <p:nvPr>
            <p:ph type="ftr" sz="quarter" idx="3"/>
          </p:nvPr>
        </p:nvSpPr>
        <p:spPr/>
        <p:txBody>
          <a:bodyPr/>
          <a:lstStyle/>
          <a:p>
            <a:r>
              <a:rPr lang="en-GB"/>
              <a:t>Alfred Eibl</a:t>
            </a:r>
            <a:endParaRPr lang="en-GB" dirty="0"/>
          </a:p>
        </p:txBody>
      </p:sp>
      <p:sp>
        <p:nvSpPr>
          <p:cNvPr id="8" name="Foliennummernplatzhalter 7">
            <a:extLst>
              <a:ext uri="{FF2B5EF4-FFF2-40B4-BE49-F238E27FC236}">
                <a16:creationId xmlns:a16="http://schemas.microsoft.com/office/drawing/2014/main" id="{B32422FD-B579-E3BA-9D1E-0A0D0ABD4277}"/>
              </a:ext>
            </a:extLst>
          </p:cNvPr>
          <p:cNvSpPr>
            <a:spLocks noGrp="1"/>
          </p:cNvSpPr>
          <p:nvPr>
            <p:ph type="sldNum" sz="quarter" idx="4"/>
          </p:nvPr>
        </p:nvSpPr>
        <p:spPr/>
        <p:txBody>
          <a:bodyPr/>
          <a:lstStyle/>
          <a:p>
            <a:r>
              <a:rPr lang="en-GB"/>
              <a:t> </a:t>
            </a:r>
            <a:fld id="{DC8B3668-E1AB-4560-B66B-CD4643A23BF9}" type="slidenum">
              <a:rPr lang="en-GB" smtClean="0"/>
              <a:pPr/>
              <a:t>28</a:t>
            </a:fld>
            <a:endParaRPr lang="en-GB" dirty="0"/>
          </a:p>
        </p:txBody>
      </p:sp>
    </p:spTree>
    <p:extLst>
      <p:ext uri="{BB962C8B-B14F-4D97-AF65-F5344CB8AC3E}">
        <p14:creationId xmlns:p14="http://schemas.microsoft.com/office/powerpoint/2010/main" val="3925284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Ziel der Aktienrente</a:t>
            </a:r>
          </a:p>
        </p:txBody>
      </p:sp>
      <p:sp>
        <p:nvSpPr>
          <p:cNvPr id="5" name="Datumsplatzhalter 4"/>
          <p:cNvSpPr>
            <a:spLocks noGrp="1"/>
          </p:cNvSpPr>
          <p:nvPr>
            <p:ph type="dt" sz="half" idx="2"/>
          </p:nvPr>
        </p:nvSpPr>
        <p:spPr/>
        <p:txBody>
          <a:bodyPr/>
          <a:lstStyle/>
          <a:p>
            <a:r>
              <a:rPr lang="de-DE"/>
              <a:t>10.02.2023</a:t>
            </a:r>
            <a:endParaRPr lang="en-GB" dirty="0"/>
          </a:p>
        </p:txBody>
      </p:sp>
      <p:sp>
        <p:nvSpPr>
          <p:cNvPr id="3" name="Inhaltsplatzhalter 2"/>
          <p:cNvSpPr>
            <a:spLocks noGrp="1"/>
          </p:cNvSpPr>
          <p:nvPr>
            <p:ph sz="quarter" idx="4294967295"/>
          </p:nvPr>
        </p:nvSpPr>
        <p:spPr>
          <a:xfrm>
            <a:off x="538860" y="1196752"/>
            <a:ext cx="7416800" cy="4982133"/>
          </a:xfrm>
        </p:spPr>
        <p:txBody>
          <a:bodyPr>
            <a:normAutofit/>
          </a:bodyPr>
          <a:lstStyle/>
          <a:p>
            <a:pPr lvl="0"/>
            <a:r>
              <a:rPr lang="de-DE" dirty="0"/>
              <a:t>Mit 10% Versorgungsanteil keine Verbesserung der Alterssicherung</a:t>
            </a:r>
          </a:p>
          <a:p>
            <a:pPr lvl="0"/>
            <a:r>
              <a:rPr lang="de-DE" sz="2000" dirty="0"/>
              <a:t>Aber:</a:t>
            </a:r>
            <a:br>
              <a:rPr lang="de-DE" sz="2000" dirty="0"/>
            </a:br>
            <a:r>
              <a:rPr lang="de-DE" dirty="0"/>
              <a:t>Kurssicherung durch kontinuierliche Aktienaufkauf</a:t>
            </a:r>
            <a:br>
              <a:rPr lang="de-DE" dirty="0"/>
            </a:br>
            <a:r>
              <a:rPr lang="de-DE" sz="1800" dirty="0"/>
              <a:t>(Kompensation: Babyboomer verbrauchen Altersvermögen)</a:t>
            </a:r>
          </a:p>
          <a:p>
            <a:pPr lvl="0"/>
            <a:r>
              <a:rPr lang="de-DE" dirty="0"/>
              <a:t>Aktienkultur stärken: </a:t>
            </a:r>
            <a:br>
              <a:rPr lang="de-DE" dirty="0"/>
            </a:br>
            <a:r>
              <a:rPr lang="de-DE" dirty="0"/>
              <a:t>Rentnerinnen und Rentner werden zu Kleinaktionären</a:t>
            </a:r>
          </a:p>
          <a:p>
            <a:pPr lvl="1"/>
            <a:r>
              <a:rPr lang="de-DE" sz="1800" b="1" dirty="0"/>
              <a:t>Bisher: Löhne steigen </a:t>
            </a:r>
            <a:r>
              <a:rPr lang="de-DE" sz="1800" b="1" dirty="0">
                <a:sym typeface="Wingdings" panose="05000000000000000000" pitchFamily="2" charset="2"/>
              </a:rPr>
              <a:t> Rente steigt auch</a:t>
            </a:r>
            <a:endParaRPr lang="de-DE" sz="1800" b="1" dirty="0"/>
          </a:p>
          <a:p>
            <a:pPr lvl="1"/>
            <a:r>
              <a:rPr lang="de-DE" sz="1800" dirty="0"/>
              <a:t>Zukunft: </a:t>
            </a:r>
            <a:r>
              <a:rPr lang="de-DE" sz="1800" i="1" dirty="0"/>
              <a:t>„Die Ruheständler der Zukunft dürften künftig häufiger die Aktienkurse verfolgen.“ </a:t>
            </a:r>
            <a:r>
              <a:rPr lang="de-DE" sz="1800" dirty="0"/>
              <a:t>(SZ 16.1.2023)</a:t>
            </a:r>
          </a:p>
          <a:p>
            <a:pPr lvl="1"/>
            <a:r>
              <a:rPr lang="de-DE" sz="1800" dirty="0"/>
              <a:t>„Natürliche“ Forderung von Aktionären:</a:t>
            </a:r>
            <a:br>
              <a:rPr lang="de-DE" sz="1800" dirty="0"/>
            </a:br>
            <a:br>
              <a:rPr lang="de-DE" sz="1800" dirty="0"/>
            </a:br>
            <a:r>
              <a:rPr lang="de-DE" sz="1800" dirty="0"/>
              <a:t>		</a:t>
            </a:r>
            <a:r>
              <a:rPr lang="de-DE" b="1" dirty="0"/>
              <a:t>Dividenden rauf, Löhne runter!</a:t>
            </a:r>
            <a:r>
              <a:rPr lang="de-DE" dirty="0"/>
              <a:t> </a:t>
            </a:r>
            <a:br>
              <a:rPr lang="de-DE" dirty="0"/>
            </a:br>
            <a:br>
              <a:rPr lang="de-DE" sz="1800" dirty="0"/>
            </a:br>
            <a:endParaRPr lang="de-DE" sz="1800" dirty="0"/>
          </a:p>
          <a:p>
            <a:pPr lvl="1"/>
            <a:endParaRPr lang="de-DE" sz="1800" dirty="0"/>
          </a:p>
          <a:p>
            <a:pPr marL="287338" lvl="1" indent="0">
              <a:buNone/>
            </a:pPr>
            <a:endParaRPr lang="de-DE" sz="1800" dirty="0"/>
          </a:p>
          <a:p>
            <a:pPr lvl="1"/>
            <a:endParaRPr lang="de-DE" sz="1800" dirty="0"/>
          </a:p>
        </p:txBody>
      </p:sp>
      <p:sp>
        <p:nvSpPr>
          <p:cNvPr id="7" name="Fußzeilenplatzhalter 6">
            <a:extLst>
              <a:ext uri="{FF2B5EF4-FFF2-40B4-BE49-F238E27FC236}">
                <a16:creationId xmlns:a16="http://schemas.microsoft.com/office/drawing/2014/main" id="{F070953A-5916-B1AF-EF21-0C8E3382A610}"/>
              </a:ext>
            </a:extLst>
          </p:cNvPr>
          <p:cNvSpPr>
            <a:spLocks noGrp="1"/>
          </p:cNvSpPr>
          <p:nvPr>
            <p:ph type="ftr" sz="quarter" idx="3"/>
          </p:nvPr>
        </p:nvSpPr>
        <p:spPr/>
        <p:txBody>
          <a:bodyPr/>
          <a:lstStyle/>
          <a:p>
            <a:r>
              <a:rPr lang="en-GB"/>
              <a:t>Alfred Eibl</a:t>
            </a:r>
            <a:endParaRPr lang="en-GB" dirty="0"/>
          </a:p>
        </p:txBody>
      </p:sp>
      <p:sp>
        <p:nvSpPr>
          <p:cNvPr id="8" name="Foliennummernplatzhalter 7">
            <a:extLst>
              <a:ext uri="{FF2B5EF4-FFF2-40B4-BE49-F238E27FC236}">
                <a16:creationId xmlns:a16="http://schemas.microsoft.com/office/drawing/2014/main" id="{B32422FD-B579-E3BA-9D1E-0A0D0ABD4277}"/>
              </a:ext>
            </a:extLst>
          </p:cNvPr>
          <p:cNvSpPr>
            <a:spLocks noGrp="1"/>
          </p:cNvSpPr>
          <p:nvPr>
            <p:ph type="sldNum" sz="quarter" idx="4"/>
          </p:nvPr>
        </p:nvSpPr>
        <p:spPr/>
        <p:txBody>
          <a:bodyPr/>
          <a:lstStyle/>
          <a:p>
            <a:r>
              <a:rPr lang="en-GB"/>
              <a:t> </a:t>
            </a:r>
            <a:fld id="{DC8B3668-E1AB-4560-B66B-CD4643A23BF9}" type="slidenum">
              <a:rPr lang="en-GB" smtClean="0"/>
              <a:pPr/>
              <a:t>29</a:t>
            </a:fld>
            <a:endParaRPr lang="en-GB" dirty="0"/>
          </a:p>
        </p:txBody>
      </p:sp>
    </p:spTree>
    <p:extLst>
      <p:ext uri="{BB962C8B-B14F-4D97-AF65-F5344CB8AC3E}">
        <p14:creationId xmlns:p14="http://schemas.microsoft.com/office/powerpoint/2010/main" val="946997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Rente ist unsicher – deshalb:</a:t>
            </a:r>
          </a:p>
        </p:txBody>
      </p:sp>
      <p:sp>
        <p:nvSpPr>
          <p:cNvPr id="5" name="Datumsplatzhalter 4"/>
          <p:cNvSpPr>
            <a:spLocks noGrp="1"/>
          </p:cNvSpPr>
          <p:nvPr>
            <p:ph type="dt" sz="half" idx="2"/>
          </p:nvPr>
        </p:nvSpPr>
        <p:spPr/>
        <p:txBody>
          <a:bodyPr/>
          <a:lstStyle/>
          <a:p>
            <a:r>
              <a:rPr lang="de-DE"/>
              <a:t>10.02.2023</a:t>
            </a:r>
            <a:endParaRPr lang="en-GB" dirty="0"/>
          </a:p>
        </p:txBody>
      </p:sp>
      <p:sp>
        <p:nvSpPr>
          <p:cNvPr id="7" name="Textfeld 6">
            <a:extLst>
              <a:ext uri="{FF2B5EF4-FFF2-40B4-BE49-F238E27FC236}">
                <a16:creationId xmlns:a16="http://schemas.microsoft.com/office/drawing/2014/main" id="{47216446-FBFC-420F-9B19-E2A8045A4749}"/>
              </a:ext>
            </a:extLst>
          </p:cNvPr>
          <p:cNvSpPr txBox="1"/>
          <p:nvPr/>
        </p:nvSpPr>
        <p:spPr bwMode="auto">
          <a:xfrm>
            <a:off x="5233239" y="1124744"/>
            <a:ext cx="3815928" cy="5232202"/>
          </a:xfrm>
          <a:prstGeom prst="rect">
            <a:avLst/>
          </a:prstGeom>
          <a:noFill/>
          <a:ln w="9525">
            <a:noFill/>
            <a:miter lim="800000"/>
            <a:headEnd/>
            <a:tailEnd/>
          </a:ln>
          <a:effectLst/>
        </p:spPr>
        <p:txBody>
          <a:bodyPr wrap="square" lIns="0" tIns="0" rIns="0" bIns="0" rtlCol="0" anchor="ctr" anchorCtr="0">
            <a:spAutoFit/>
          </a:bodyPr>
          <a:lstStyle/>
          <a:p>
            <a:pPr>
              <a:spcBef>
                <a:spcPts val="0"/>
              </a:spcBef>
              <a:spcAft>
                <a:spcPts val="400"/>
              </a:spcAft>
            </a:pPr>
            <a:r>
              <a:rPr lang="de-DE" sz="1600" dirty="0">
                <a:latin typeface="Arial Narrow" panose="020B0606020202030204" pitchFamily="34" charset="0"/>
                <a:ea typeface="Book Antiqua" panose="02040602050305030304" pitchFamily="18" charset="0"/>
                <a:cs typeface="Book Antiqua" panose="02040602050305030304" pitchFamily="18" charset="0"/>
              </a:rPr>
              <a:t>„</a:t>
            </a:r>
            <a:r>
              <a:rPr lang="de-DE" sz="1600" dirty="0">
                <a:effectLst/>
                <a:latin typeface="Arial Narrow" panose="020B0606020202030204" pitchFamily="34" charset="0"/>
                <a:ea typeface="Book Antiqua" panose="02040602050305030304" pitchFamily="18" charset="0"/>
                <a:cs typeface="Book Antiqua" panose="02040602050305030304" pitchFamily="18" charset="0"/>
              </a:rPr>
              <a:t>Ein wichtiger Baustein ist eine teilweise Kapitaldeckung der gesetzlichen Rente über einen neu zu schaffenden öffentlichen Fonds, für die sich der Begriff der „Aktienrente“ eingebürgert hat. </a:t>
            </a:r>
          </a:p>
          <a:p>
            <a:pPr>
              <a:spcBef>
                <a:spcPts val="0"/>
              </a:spcBef>
              <a:spcAft>
                <a:spcPts val="400"/>
              </a:spcAft>
            </a:pPr>
            <a:r>
              <a:rPr lang="de-DE" sz="1600" dirty="0">
                <a:effectLst/>
                <a:latin typeface="Arial Narrow" panose="020B0606020202030204" pitchFamily="34" charset="0"/>
                <a:ea typeface="Book Antiqua" panose="02040602050305030304" pitchFamily="18" charset="0"/>
                <a:cs typeface="Book Antiqua" panose="02040602050305030304" pitchFamily="18" charset="0"/>
              </a:rPr>
              <a:t>Die gesetzliche </a:t>
            </a:r>
            <a:r>
              <a:rPr lang="de-DE" sz="1600" b="1" dirty="0">
                <a:effectLst/>
                <a:latin typeface="Arial Narrow" panose="020B0606020202030204" pitchFamily="34" charset="0"/>
                <a:ea typeface="Book Antiqua" panose="02040602050305030304" pitchFamily="18" charset="0"/>
                <a:cs typeface="Book Antiqua" panose="02040602050305030304" pitchFamily="18" charset="0"/>
              </a:rPr>
              <a:t>Rente soll dadurch weniger abhängig von der demographischen Entwicklung </a:t>
            </a:r>
            <a:r>
              <a:rPr lang="de-DE" sz="1600" dirty="0">
                <a:effectLst/>
                <a:latin typeface="Arial Narrow" panose="020B0606020202030204" pitchFamily="34" charset="0"/>
                <a:ea typeface="Book Antiqua" panose="02040602050305030304" pitchFamily="18" charset="0"/>
                <a:cs typeface="Book Antiqua" panose="02040602050305030304" pitchFamily="18" charset="0"/>
              </a:rPr>
              <a:t>werden.</a:t>
            </a:r>
          </a:p>
          <a:p>
            <a:pPr>
              <a:spcBef>
                <a:spcPts val="0"/>
              </a:spcBef>
              <a:spcAft>
                <a:spcPts val="400"/>
              </a:spcAft>
            </a:pPr>
            <a:r>
              <a:rPr lang="de-DE" sz="1600" dirty="0">
                <a:effectLst/>
                <a:latin typeface="Arial Narrow" panose="020B0606020202030204" pitchFamily="34" charset="0"/>
                <a:ea typeface="Book Antiqua" panose="02040602050305030304" pitchFamily="18" charset="0"/>
                <a:cs typeface="Book Antiqua" panose="02040602050305030304" pitchFamily="18" charset="0"/>
              </a:rPr>
              <a:t>Vergleichbare öffentliche Fonds in anderen Ländern erwirtschaften im Durchschnitt </a:t>
            </a:r>
            <a:r>
              <a:rPr lang="de-DE" sz="1600" b="1" dirty="0">
                <a:effectLst/>
                <a:latin typeface="Arial Narrow" panose="020B0606020202030204" pitchFamily="34" charset="0"/>
                <a:ea typeface="Book Antiqua" panose="02040602050305030304" pitchFamily="18" charset="0"/>
                <a:cs typeface="Book Antiqua" panose="02040602050305030304" pitchFamily="18" charset="0"/>
              </a:rPr>
              <a:t>Renditen von über fünf Prozent jährlich</a:t>
            </a:r>
            <a:r>
              <a:rPr lang="de-DE" sz="1600" dirty="0">
                <a:effectLst/>
                <a:latin typeface="Arial Narrow" panose="020B0606020202030204" pitchFamily="34" charset="0"/>
                <a:ea typeface="Book Antiqua" panose="02040602050305030304" pitchFamily="18" charset="0"/>
                <a:cs typeface="Book Antiqua" panose="02040602050305030304" pitchFamily="18" charset="0"/>
              </a:rPr>
              <a:t>. </a:t>
            </a:r>
          </a:p>
          <a:p>
            <a:pPr>
              <a:spcBef>
                <a:spcPts val="0"/>
              </a:spcBef>
              <a:spcAft>
                <a:spcPts val="400"/>
              </a:spcAft>
            </a:pPr>
            <a:r>
              <a:rPr lang="de-DE" sz="1600" dirty="0">
                <a:effectLst/>
                <a:latin typeface="Arial Narrow" panose="020B0606020202030204" pitchFamily="34" charset="0"/>
                <a:ea typeface="Book Antiqua" panose="02040602050305030304" pitchFamily="18" charset="0"/>
                <a:cs typeface="Book Antiqua" panose="02040602050305030304" pitchFamily="18" charset="0"/>
              </a:rPr>
              <a:t>Wir werden dieses Projekt mit zehn Milliarden Euro noch für das Jahr 2022 beginnen. </a:t>
            </a:r>
          </a:p>
          <a:p>
            <a:pPr>
              <a:spcBef>
                <a:spcPts val="0"/>
              </a:spcBef>
              <a:spcAft>
                <a:spcPts val="400"/>
              </a:spcAft>
            </a:pPr>
            <a:r>
              <a:rPr lang="de-DE" sz="1600" dirty="0">
                <a:effectLst/>
                <a:latin typeface="Arial Narrow" panose="020B0606020202030204" pitchFamily="34" charset="0"/>
                <a:ea typeface="Book Antiqua" panose="02040602050305030304" pitchFamily="18" charset="0"/>
                <a:cs typeface="Book Antiqua" panose="02040602050305030304" pitchFamily="18" charset="0"/>
              </a:rPr>
              <a:t>Perspektivisch wäre zudem interessant, </a:t>
            </a:r>
            <a:r>
              <a:rPr lang="de-DE" sz="1600" b="1" dirty="0">
                <a:effectLst/>
                <a:latin typeface="Arial Narrow" panose="020B0606020202030204" pitchFamily="34" charset="0"/>
                <a:ea typeface="Book Antiqua" panose="02040602050305030304" pitchFamily="18" charset="0"/>
                <a:cs typeface="Book Antiqua" panose="02040602050305030304" pitchFamily="18" charset="0"/>
              </a:rPr>
              <a:t>einen gewissen Teil der Pflichtbeiträge der Versicherten in den neuen Fonds zu lenken</a:t>
            </a:r>
            <a:r>
              <a:rPr lang="de-DE" sz="1600" dirty="0">
                <a:effectLst/>
                <a:latin typeface="Arial Narrow" panose="020B0606020202030204" pitchFamily="34" charset="0"/>
                <a:ea typeface="Book Antiqua" panose="02040602050305030304" pitchFamily="18" charset="0"/>
                <a:cs typeface="Book Antiqua" panose="02040602050305030304" pitchFamily="18" charset="0"/>
              </a:rPr>
              <a:t>, damit die Versicherten auch individuell an der Wertentwicklung des Fonds teilhaben können.“</a:t>
            </a:r>
          </a:p>
          <a:p>
            <a:pPr marR="0" defTabSz="914400" eaLnBrk="0" fontAlgn="auto" latinLnBrk="0" hangingPunct="0">
              <a:spcBef>
                <a:spcPts val="0"/>
              </a:spcBef>
              <a:spcAft>
                <a:spcPts val="400"/>
              </a:spcAft>
              <a:buClr>
                <a:schemeClr val="accent1"/>
              </a:buClr>
              <a:buSzTx/>
              <a:tabLst/>
            </a:pPr>
            <a:r>
              <a:rPr lang="de-DE" sz="1600" kern="0" dirty="0">
                <a:latin typeface="Arial Narrow" panose="020B0606020202030204" pitchFamily="34" charset="0"/>
              </a:rPr>
              <a:t>Dr. Florian </a:t>
            </a:r>
            <a:r>
              <a:rPr lang="de-DE" sz="1600" kern="0" dirty="0" err="1">
                <a:latin typeface="Arial Narrow" panose="020B0606020202030204" pitchFamily="34" charset="0"/>
              </a:rPr>
              <a:t>Toncar</a:t>
            </a:r>
            <a:br>
              <a:rPr lang="de-DE" sz="1600" kern="0" dirty="0">
                <a:latin typeface="Arial Narrow" panose="020B0606020202030204" pitchFamily="34" charset="0"/>
              </a:rPr>
            </a:br>
            <a:r>
              <a:rPr lang="de-DE" sz="1600" kern="0" dirty="0">
                <a:latin typeface="Arial Narrow" panose="020B0606020202030204" pitchFamily="34" charset="0"/>
              </a:rPr>
              <a:t>Staatssekretär im BMF</a:t>
            </a:r>
          </a:p>
          <a:p>
            <a:pPr marR="0" defTabSz="914400" eaLnBrk="0" fontAlgn="auto" latinLnBrk="0" hangingPunct="0">
              <a:spcBef>
                <a:spcPts val="0"/>
              </a:spcBef>
              <a:spcAft>
                <a:spcPts val="400"/>
              </a:spcAft>
              <a:buClr>
                <a:schemeClr val="accent1"/>
              </a:buClr>
              <a:buSzTx/>
              <a:tabLst/>
            </a:pPr>
            <a:r>
              <a:rPr lang="de-DE" sz="1600" kern="0" dirty="0">
                <a:latin typeface="Arial Narrow" panose="020B0606020202030204" pitchFamily="34" charset="0"/>
              </a:rPr>
              <a:t>Beilage zum Handelsblatt 25. Mai 2022</a:t>
            </a:r>
          </a:p>
        </p:txBody>
      </p:sp>
      <p:pic>
        <p:nvPicPr>
          <p:cNvPr id="11" name="Grafik 10">
            <a:extLst>
              <a:ext uri="{FF2B5EF4-FFF2-40B4-BE49-F238E27FC236}">
                <a16:creationId xmlns:a16="http://schemas.microsoft.com/office/drawing/2014/main" id="{CBC9C4F8-65A1-8DF0-CC79-20B31A59E32C}"/>
              </a:ext>
            </a:extLst>
          </p:cNvPr>
          <p:cNvPicPr>
            <a:picLocks noChangeAspect="1"/>
          </p:cNvPicPr>
          <p:nvPr/>
        </p:nvPicPr>
        <p:blipFill>
          <a:blip r:embed="rId3"/>
          <a:stretch>
            <a:fillRect/>
          </a:stretch>
        </p:blipFill>
        <p:spPr>
          <a:xfrm>
            <a:off x="71102" y="976749"/>
            <a:ext cx="4913606" cy="5260372"/>
          </a:xfrm>
          <a:prstGeom prst="rect">
            <a:avLst/>
          </a:prstGeom>
        </p:spPr>
      </p:pic>
      <p:sp>
        <p:nvSpPr>
          <p:cNvPr id="3" name="Fußzeilenplatzhalter 2">
            <a:extLst>
              <a:ext uri="{FF2B5EF4-FFF2-40B4-BE49-F238E27FC236}">
                <a16:creationId xmlns:a16="http://schemas.microsoft.com/office/drawing/2014/main" id="{8F376390-957A-56CD-211F-9993FF0EE4DA}"/>
              </a:ext>
            </a:extLst>
          </p:cNvPr>
          <p:cNvSpPr>
            <a:spLocks noGrp="1"/>
          </p:cNvSpPr>
          <p:nvPr>
            <p:ph type="ftr" sz="quarter" idx="3"/>
          </p:nvPr>
        </p:nvSpPr>
        <p:spPr/>
        <p:txBody>
          <a:bodyPr/>
          <a:lstStyle/>
          <a:p>
            <a:r>
              <a:rPr lang="en-GB"/>
              <a:t>Alfred Eibl</a:t>
            </a:r>
            <a:endParaRPr lang="en-GB" dirty="0"/>
          </a:p>
        </p:txBody>
      </p:sp>
      <p:sp>
        <p:nvSpPr>
          <p:cNvPr id="8" name="Foliennummernplatzhalter 7">
            <a:extLst>
              <a:ext uri="{FF2B5EF4-FFF2-40B4-BE49-F238E27FC236}">
                <a16:creationId xmlns:a16="http://schemas.microsoft.com/office/drawing/2014/main" id="{39A181FD-9152-B464-F67B-52D59D981DB7}"/>
              </a:ext>
            </a:extLst>
          </p:cNvPr>
          <p:cNvSpPr>
            <a:spLocks noGrp="1"/>
          </p:cNvSpPr>
          <p:nvPr>
            <p:ph type="sldNum" sz="quarter" idx="4"/>
          </p:nvPr>
        </p:nvSpPr>
        <p:spPr/>
        <p:txBody>
          <a:bodyPr/>
          <a:lstStyle/>
          <a:p>
            <a:r>
              <a:rPr lang="en-GB"/>
              <a:t> </a:t>
            </a:r>
            <a:fld id="{DC8B3668-E1AB-4560-B66B-CD4643A23BF9}" type="slidenum">
              <a:rPr lang="en-GB" smtClean="0"/>
              <a:pPr/>
              <a:t>3</a:t>
            </a:fld>
            <a:endParaRPr lang="en-GB" dirty="0"/>
          </a:p>
        </p:txBody>
      </p:sp>
    </p:spTree>
    <p:extLst>
      <p:ext uri="{BB962C8B-B14F-4D97-AF65-F5344CB8AC3E}">
        <p14:creationId xmlns:p14="http://schemas.microsoft.com/office/powerpoint/2010/main" val="1840130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Rendite der umlagefinanzierten Rente</a:t>
            </a:r>
          </a:p>
        </p:txBody>
      </p:sp>
      <p:sp>
        <p:nvSpPr>
          <p:cNvPr id="5" name="Datumsplatzhalter 4"/>
          <p:cNvSpPr>
            <a:spLocks noGrp="1"/>
          </p:cNvSpPr>
          <p:nvPr>
            <p:ph type="dt" sz="half" idx="2"/>
          </p:nvPr>
        </p:nvSpPr>
        <p:spPr/>
        <p:txBody>
          <a:bodyPr/>
          <a:lstStyle/>
          <a:p>
            <a:r>
              <a:rPr lang="de-DE"/>
              <a:t>10.02.2023</a:t>
            </a:r>
            <a:endParaRPr lang="en-GB" dirty="0"/>
          </a:p>
        </p:txBody>
      </p:sp>
      <p:sp>
        <p:nvSpPr>
          <p:cNvPr id="7" name="Fußzeilenplatzhalter 6">
            <a:extLst>
              <a:ext uri="{FF2B5EF4-FFF2-40B4-BE49-F238E27FC236}">
                <a16:creationId xmlns:a16="http://schemas.microsoft.com/office/drawing/2014/main" id="{F070953A-5916-B1AF-EF21-0C8E3382A610}"/>
              </a:ext>
            </a:extLst>
          </p:cNvPr>
          <p:cNvSpPr>
            <a:spLocks noGrp="1"/>
          </p:cNvSpPr>
          <p:nvPr>
            <p:ph type="ftr" sz="quarter" idx="3"/>
          </p:nvPr>
        </p:nvSpPr>
        <p:spPr/>
        <p:txBody>
          <a:bodyPr/>
          <a:lstStyle/>
          <a:p>
            <a:r>
              <a:rPr lang="en-GB"/>
              <a:t>Alfred Eibl</a:t>
            </a:r>
            <a:endParaRPr lang="en-GB" dirty="0"/>
          </a:p>
        </p:txBody>
      </p:sp>
      <p:sp>
        <p:nvSpPr>
          <p:cNvPr id="8" name="Foliennummernplatzhalter 7">
            <a:extLst>
              <a:ext uri="{FF2B5EF4-FFF2-40B4-BE49-F238E27FC236}">
                <a16:creationId xmlns:a16="http://schemas.microsoft.com/office/drawing/2014/main" id="{B32422FD-B579-E3BA-9D1E-0A0D0ABD4277}"/>
              </a:ext>
            </a:extLst>
          </p:cNvPr>
          <p:cNvSpPr>
            <a:spLocks noGrp="1"/>
          </p:cNvSpPr>
          <p:nvPr>
            <p:ph type="sldNum" sz="quarter" idx="4"/>
          </p:nvPr>
        </p:nvSpPr>
        <p:spPr/>
        <p:txBody>
          <a:bodyPr/>
          <a:lstStyle/>
          <a:p>
            <a:r>
              <a:rPr lang="en-GB"/>
              <a:t> </a:t>
            </a:r>
            <a:fld id="{DC8B3668-E1AB-4560-B66B-CD4643A23BF9}" type="slidenum">
              <a:rPr lang="en-GB" smtClean="0"/>
              <a:pPr/>
              <a:t>30</a:t>
            </a:fld>
            <a:endParaRPr lang="en-GB" dirty="0"/>
          </a:p>
        </p:txBody>
      </p:sp>
    </p:spTree>
    <p:extLst>
      <p:ext uri="{BB962C8B-B14F-4D97-AF65-F5344CB8AC3E}">
        <p14:creationId xmlns:p14="http://schemas.microsoft.com/office/powerpoint/2010/main" val="591992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Leistungen</a:t>
            </a:r>
          </a:p>
        </p:txBody>
      </p:sp>
      <p:sp>
        <p:nvSpPr>
          <p:cNvPr id="5" name="Datumsplatzhalter 4"/>
          <p:cNvSpPr>
            <a:spLocks noGrp="1"/>
          </p:cNvSpPr>
          <p:nvPr>
            <p:ph type="dt" sz="half" idx="2"/>
          </p:nvPr>
        </p:nvSpPr>
        <p:spPr/>
        <p:txBody>
          <a:bodyPr/>
          <a:lstStyle/>
          <a:p>
            <a:r>
              <a:rPr lang="de-DE"/>
              <a:t>10.02.2023</a:t>
            </a:r>
            <a:endParaRPr lang="en-GB" dirty="0"/>
          </a:p>
        </p:txBody>
      </p:sp>
      <p:sp>
        <p:nvSpPr>
          <p:cNvPr id="7" name="Fußzeilenplatzhalter 6">
            <a:extLst>
              <a:ext uri="{FF2B5EF4-FFF2-40B4-BE49-F238E27FC236}">
                <a16:creationId xmlns:a16="http://schemas.microsoft.com/office/drawing/2014/main" id="{F070953A-5916-B1AF-EF21-0C8E3382A610}"/>
              </a:ext>
            </a:extLst>
          </p:cNvPr>
          <p:cNvSpPr>
            <a:spLocks noGrp="1"/>
          </p:cNvSpPr>
          <p:nvPr>
            <p:ph type="ftr" sz="quarter" idx="3"/>
          </p:nvPr>
        </p:nvSpPr>
        <p:spPr/>
        <p:txBody>
          <a:bodyPr/>
          <a:lstStyle/>
          <a:p>
            <a:r>
              <a:rPr lang="en-GB"/>
              <a:t>Alfred Eibl</a:t>
            </a:r>
            <a:endParaRPr lang="en-GB" dirty="0"/>
          </a:p>
        </p:txBody>
      </p:sp>
      <p:sp>
        <p:nvSpPr>
          <p:cNvPr id="8" name="Foliennummernplatzhalter 7">
            <a:extLst>
              <a:ext uri="{FF2B5EF4-FFF2-40B4-BE49-F238E27FC236}">
                <a16:creationId xmlns:a16="http://schemas.microsoft.com/office/drawing/2014/main" id="{B32422FD-B579-E3BA-9D1E-0A0D0ABD4277}"/>
              </a:ext>
            </a:extLst>
          </p:cNvPr>
          <p:cNvSpPr>
            <a:spLocks noGrp="1"/>
          </p:cNvSpPr>
          <p:nvPr>
            <p:ph type="sldNum" sz="quarter" idx="4"/>
          </p:nvPr>
        </p:nvSpPr>
        <p:spPr/>
        <p:txBody>
          <a:bodyPr/>
          <a:lstStyle/>
          <a:p>
            <a:r>
              <a:rPr lang="en-GB"/>
              <a:t> </a:t>
            </a:r>
            <a:fld id="{DC8B3668-E1AB-4560-B66B-CD4643A23BF9}" type="slidenum">
              <a:rPr lang="en-GB" smtClean="0"/>
              <a:pPr/>
              <a:t>31</a:t>
            </a:fld>
            <a:endParaRPr lang="en-GB" dirty="0"/>
          </a:p>
        </p:txBody>
      </p:sp>
      <p:sp>
        <p:nvSpPr>
          <p:cNvPr id="4" name="Inhaltsplatzhalter 2">
            <a:extLst>
              <a:ext uri="{FF2B5EF4-FFF2-40B4-BE49-F238E27FC236}">
                <a16:creationId xmlns:a16="http://schemas.microsoft.com/office/drawing/2014/main" id="{C4ACF5F3-8353-6E36-1609-22FC188A8594}"/>
              </a:ext>
            </a:extLst>
          </p:cNvPr>
          <p:cNvSpPr txBox="1">
            <a:spLocks/>
          </p:cNvSpPr>
          <p:nvPr/>
        </p:nvSpPr>
        <p:spPr bwMode="auto">
          <a:xfrm>
            <a:off x="567349" y="4437112"/>
            <a:ext cx="8215539" cy="152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287338" indent="-287338" algn="l" rtl="0" eaLnBrk="0" fontAlgn="base" hangingPunct="0">
              <a:spcBef>
                <a:spcPct val="0"/>
              </a:spcBef>
              <a:spcAft>
                <a:spcPts val="1200"/>
              </a:spcAft>
              <a:buClr>
                <a:srgbClr val="FF4F4F"/>
              </a:buClr>
              <a:buSzPct val="100000"/>
              <a:buFont typeface="Webdings" panose="05030102010509060703" pitchFamily="18" charset="2"/>
              <a:buChar char=""/>
              <a:defRPr sz="2000">
                <a:solidFill>
                  <a:schemeClr val="tx1"/>
                </a:solidFill>
                <a:latin typeface="Verdana" pitchFamily="34" charset="0"/>
                <a:ea typeface="Verdana" panose="020B0604030504040204" pitchFamily="34" charset="0"/>
                <a:cs typeface="+mn-cs"/>
              </a:defRPr>
            </a:lvl1pPr>
            <a:lvl2pPr marL="630238" indent="-342900" algn="l" rtl="0" eaLnBrk="0" fontAlgn="base" hangingPunct="0">
              <a:spcBef>
                <a:spcPct val="0"/>
              </a:spcBef>
              <a:spcAft>
                <a:spcPts val="900"/>
              </a:spcAft>
              <a:buClr>
                <a:srgbClr val="FF4F4F"/>
              </a:buClr>
              <a:buSzPct val="150000"/>
              <a:buFont typeface="Arial" panose="020B0604020202020204" pitchFamily="34" charset="0"/>
              <a:buChar char="›"/>
              <a:defRPr sz="2000">
                <a:solidFill>
                  <a:schemeClr val="tx1"/>
                </a:solidFill>
                <a:latin typeface="Verdana" pitchFamily="34" charset="0"/>
                <a:ea typeface="Verdana" panose="020B0604030504040204" pitchFamily="34" charset="0"/>
                <a:cs typeface="Verdana" panose="020B0604030504040204" pitchFamily="34" charset="0"/>
              </a:defRPr>
            </a:lvl2pPr>
            <a:lvl3pPr marL="863600" indent="-287338" algn="l" rtl="0" eaLnBrk="0" fontAlgn="base" hangingPunct="0">
              <a:spcBef>
                <a:spcPct val="0"/>
              </a:spcBef>
              <a:spcAft>
                <a:spcPts val="600"/>
              </a:spcAft>
              <a:buClr>
                <a:srgbClr val="FF4F4F"/>
              </a:buClr>
              <a:buSzPct val="100000"/>
              <a:buFont typeface="Verdana" panose="020B0604030504040204" pitchFamily="34" charset="0"/>
              <a:buChar char="−"/>
              <a:defRPr>
                <a:solidFill>
                  <a:schemeClr val="tx1"/>
                </a:solidFill>
                <a:latin typeface="Verdana" pitchFamily="34" charset="0"/>
                <a:ea typeface="Verdana" panose="020B0604030504040204" pitchFamily="34" charset="0"/>
                <a:cs typeface="Verdana" panose="020B0604030504040204" pitchFamily="34" charset="0"/>
              </a:defRPr>
            </a:lvl3pPr>
            <a:lvl4pPr marL="1079500" indent="-215900" algn="l" rtl="0" eaLnBrk="0" fontAlgn="base" hangingPunct="0">
              <a:spcBef>
                <a:spcPct val="0"/>
              </a:spcBef>
              <a:spcAft>
                <a:spcPts val="300"/>
              </a:spcAft>
              <a:buClr>
                <a:srgbClr val="FF4F4F"/>
              </a:buClr>
              <a:buSzPct val="100000"/>
              <a:buFont typeface="Verdana" panose="020B0604030504040204" pitchFamily="34" charset="0"/>
              <a:buChar char="–"/>
              <a:defRPr sz="1600">
                <a:solidFill>
                  <a:schemeClr val="tx1"/>
                </a:solidFill>
                <a:latin typeface="Verdana" pitchFamily="34" charset="0"/>
                <a:ea typeface="Verdana" panose="020B0604030504040204" pitchFamily="34" charset="0"/>
                <a:cs typeface="Verdana" panose="020B0604030504040204" pitchFamily="34" charset="0"/>
              </a:defRPr>
            </a:lvl4pPr>
            <a:lvl5pPr marL="1295400" indent="-215900" algn="l" rtl="0" eaLnBrk="0" fontAlgn="base" hangingPunct="0">
              <a:spcBef>
                <a:spcPct val="0"/>
              </a:spcBef>
              <a:spcAft>
                <a:spcPts val="300"/>
              </a:spcAft>
              <a:buClr>
                <a:srgbClr val="FF4F4F"/>
              </a:buClr>
              <a:buSzPct val="100000"/>
              <a:buFont typeface="Verdana" panose="020B0604030504040204" pitchFamily="34" charset="0"/>
              <a:buChar char="‒"/>
              <a:defRPr sz="1400">
                <a:solidFill>
                  <a:schemeClr val="tx1"/>
                </a:solidFill>
                <a:latin typeface="Verdana" pitchFamily="34" charset="0"/>
                <a:ea typeface="Verdana" panose="020B0604030504040204" pitchFamily="34" charset="0"/>
                <a:cs typeface="Verdana" panose="020B0604030504040204" pitchFamily="34" charset="0"/>
              </a:defRPr>
            </a:lvl5pPr>
            <a:lvl6pPr marL="1296000" indent="-216000" algn="l" rtl="0" eaLnBrk="1" fontAlgn="base" hangingPunct="1">
              <a:spcBef>
                <a:spcPts val="0"/>
              </a:spcBef>
              <a:spcAft>
                <a:spcPts val="300"/>
              </a:spcAft>
              <a:buClr>
                <a:schemeClr val="accent1"/>
              </a:buClr>
              <a:buFont typeface="Verdana" pitchFamily="34" charset="0"/>
              <a:buNone/>
              <a:defRPr sz="1400" baseline="0">
                <a:solidFill>
                  <a:schemeClr val="tx1"/>
                </a:solidFill>
                <a:latin typeface="Verdana" pitchFamily="34" charset="0"/>
              </a:defRPr>
            </a:lvl6pPr>
            <a:lvl7pPr marL="2514600" indent="-228600" algn="l" rtl="0" eaLnBrk="1" fontAlgn="base" hangingPunct="1">
              <a:spcBef>
                <a:spcPct val="25000"/>
              </a:spcBef>
              <a:spcAft>
                <a:spcPct val="0"/>
              </a:spcAft>
              <a:buClr>
                <a:schemeClr val="tx1"/>
              </a:buClr>
              <a:buChar char="–"/>
              <a:defRPr sz="2000">
                <a:solidFill>
                  <a:srgbClr val="666666"/>
                </a:solidFill>
                <a:latin typeface="+mn-lt"/>
              </a:defRPr>
            </a:lvl7pPr>
            <a:lvl8pPr marL="2971800" indent="-228600" algn="l" rtl="0" eaLnBrk="1" fontAlgn="base" hangingPunct="1">
              <a:spcBef>
                <a:spcPct val="25000"/>
              </a:spcBef>
              <a:spcAft>
                <a:spcPct val="0"/>
              </a:spcAft>
              <a:buClr>
                <a:schemeClr val="tx1"/>
              </a:buClr>
              <a:buChar char="–"/>
              <a:defRPr sz="2000">
                <a:solidFill>
                  <a:srgbClr val="666666"/>
                </a:solidFill>
                <a:latin typeface="+mn-lt"/>
              </a:defRPr>
            </a:lvl8pPr>
            <a:lvl9pPr marL="3429000" indent="-228600" algn="l" rtl="0" eaLnBrk="1" fontAlgn="base" hangingPunct="1">
              <a:spcBef>
                <a:spcPct val="25000"/>
              </a:spcBef>
              <a:spcAft>
                <a:spcPct val="0"/>
              </a:spcAft>
              <a:buClr>
                <a:schemeClr val="tx1"/>
              </a:buClr>
              <a:buChar char="–"/>
              <a:defRPr sz="2000">
                <a:solidFill>
                  <a:srgbClr val="666666"/>
                </a:solidFill>
                <a:latin typeface="+mn-lt"/>
              </a:defRPr>
            </a:lvl9pPr>
          </a:lstStyle>
          <a:p>
            <a:pPr marL="0" indent="0">
              <a:buNone/>
            </a:pPr>
            <a:r>
              <a:rPr lang="de-DE" sz="1800" kern="0" dirty="0">
                <a:cs typeface="Verdana" pitchFamily="34" charset="0"/>
              </a:rPr>
              <a:t>22% der Rentenbetragszahlung, </a:t>
            </a:r>
          </a:p>
          <a:p>
            <a:r>
              <a:rPr lang="de-DE" sz="1800" kern="0" dirty="0">
                <a:cs typeface="Verdana" pitchFamily="34" charset="0"/>
              </a:rPr>
              <a:t>werden nicht für die individuelle Altersvorsorge verwendet,</a:t>
            </a:r>
          </a:p>
          <a:p>
            <a:r>
              <a:rPr lang="de-DE" sz="1800" kern="0" dirty="0">
                <a:cs typeface="Verdana" pitchFamily="34" charset="0"/>
              </a:rPr>
              <a:t>müssen beim Vergleich mit Kapitalrenten unberücksichtigt bleiben.</a:t>
            </a:r>
            <a:r>
              <a:rPr lang="de-DE" sz="1200" kern="0" dirty="0">
                <a:latin typeface="Arial Narrow" panose="020B0606020202030204" pitchFamily="34" charset="0"/>
              </a:rPr>
              <a:t> </a:t>
            </a:r>
          </a:p>
        </p:txBody>
      </p:sp>
      <p:pic>
        <p:nvPicPr>
          <p:cNvPr id="11" name="Grafik 10">
            <a:extLst>
              <a:ext uri="{FF2B5EF4-FFF2-40B4-BE49-F238E27FC236}">
                <a16:creationId xmlns:a16="http://schemas.microsoft.com/office/drawing/2014/main" id="{D2CCE461-FBFD-8D58-52ED-6CEC8027E89F}"/>
              </a:ext>
            </a:extLst>
          </p:cNvPr>
          <p:cNvPicPr>
            <a:picLocks noChangeAspect="1"/>
          </p:cNvPicPr>
          <p:nvPr/>
        </p:nvPicPr>
        <p:blipFill>
          <a:blip r:embed="rId3"/>
          <a:stretch>
            <a:fillRect/>
          </a:stretch>
        </p:blipFill>
        <p:spPr>
          <a:xfrm>
            <a:off x="899592" y="1340768"/>
            <a:ext cx="7395896" cy="2160240"/>
          </a:xfrm>
          <a:prstGeom prst="rect">
            <a:avLst/>
          </a:prstGeom>
        </p:spPr>
      </p:pic>
    </p:spTree>
    <p:extLst>
      <p:ext uri="{BB962C8B-B14F-4D97-AF65-F5344CB8AC3E}">
        <p14:creationId xmlns:p14="http://schemas.microsoft.com/office/powerpoint/2010/main" val="2674119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„Versicherungsfremde“ Leistungen</a:t>
            </a:r>
          </a:p>
        </p:txBody>
      </p:sp>
      <p:sp>
        <p:nvSpPr>
          <p:cNvPr id="5" name="Datumsplatzhalter 4"/>
          <p:cNvSpPr>
            <a:spLocks noGrp="1"/>
          </p:cNvSpPr>
          <p:nvPr>
            <p:ph type="dt" sz="half" idx="2"/>
          </p:nvPr>
        </p:nvSpPr>
        <p:spPr/>
        <p:txBody>
          <a:bodyPr/>
          <a:lstStyle/>
          <a:p>
            <a:r>
              <a:rPr lang="de-DE"/>
              <a:t>10.02.2023</a:t>
            </a:r>
            <a:endParaRPr lang="en-GB" dirty="0"/>
          </a:p>
        </p:txBody>
      </p:sp>
      <p:sp>
        <p:nvSpPr>
          <p:cNvPr id="3" name="Inhaltsplatzhalter 2"/>
          <p:cNvSpPr>
            <a:spLocks noGrp="1"/>
          </p:cNvSpPr>
          <p:nvPr>
            <p:ph sz="quarter" idx="4294967295"/>
          </p:nvPr>
        </p:nvSpPr>
        <p:spPr>
          <a:xfrm>
            <a:off x="526889" y="1556792"/>
            <a:ext cx="7416800" cy="1584176"/>
          </a:xfrm>
        </p:spPr>
        <p:txBody>
          <a:bodyPr>
            <a:normAutofit/>
          </a:bodyPr>
          <a:lstStyle/>
          <a:p>
            <a:pPr>
              <a:tabLst>
                <a:tab pos="5648325" algn="l"/>
              </a:tabLst>
            </a:pPr>
            <a:r>
              <a:rPr lang="de-DE" dirty="0"/>
              <a:t>Bundeszuschuss 2020: 	75,3 </a:t>
            </a:r>
            <a:r>
              <a:rPr lang="de-DE" dirty="0" err="1"/>
              <a:t>Mrd</a:t>
            </a:r>
            <a:r>
              <a:rPr lang="de-DE" dirty="0"/>
              <a:t> €</a:t>
            </a:r>
          </a:p>
          <a:p>
            <a:pPr>
              <a:tabLst>
                <a:tab pos="5648325" algn="l"/>
              </a:tabLst>
            </a:pPr>
            <a:r>
              <a:rPr lang="de-DE" dirty="0"/>
              <a:t>„Versicherungsfremde“ Leistungen 2020: 	95,4 </a:t>
            </a:r>
            <a:r>
              <a:rPr lang="de-DE" dirty="0" err="1"/>
              <a:t>Mrd</a:t>
            </a:r>
            <a:r>
              <a:rPr lang="de-DE" dirty="0"/>
              <a:t> €</a:t>
            </a:r>
          </a:p>
          <a:p>
            <a:pPr>
              <a:tabLst>
                <a:tab pos="5648325" algn="l"/>
              </a:tabLst>
            </a:pPr>
            <a:r>
              <a:rPr lang="de-DE" dirty="0"/>
              <a:t>Fehlbetrag: 	21,1 Mrd. €</a:t>
            </a:r>
          </a:p>
          <a:p>
            <a:pPr marL="0" indent="0" algn="r">
              <a:buNone/>
            </a:pPr>
            <a:r>
              <a:rPr lang="de-DE" sz="1200" dirty="0">
                <a:latin typeface="Arial Narrow" panose="020B0606020202030204" pitchFamily="34" charset="0"/>
              </a:rPr>
              <a:t>DRV 2020: Nicht beitragsgedeckte Leistungen und Bundeszuschüsse </a:t>
            </a:r>
          </a:p>
        </p:txBody>
      </p:sp>
      <p:sp>
        <p:nvSpPr>
          <p:cNvPr id="7" name="Fußzeilenplatzhalter 6">
            <a:extLst>
              <a:ext uri="{FF2B5EF4-FFF2-40B4-BE49-F238E27FC236}">
                <a16:creationId xmlns:a16="http://schemas.microsoft.com/office/drawing/2014/main" id="{F070953A-5916-B1AF-EF21-0C8E3382A610}"/>
              </a:ext>
            </a:extLst>
          </p:cNvPr>
          <p:cNvSpPr>
            <a:spLocks noGrp="1"/>
          </p:cNvSpPr>
          <p:nvPr>
            <p:ph type="ftr" sz="quarter" idx="3"/>
          </p:nvPr>
        </p:nvSpPr>
        <p:spPr/>
        <p:txBody>
          <a:bodyPr/>
          <a:lstStyle/>
          <a:p>
            <a:r>
              <a:rPr lang="en-GB"/>
              <a:t>Alfred Eibl</a:t>
            </a:r>
            <a:endParaRPr lang="en-GB" dirty="0"/>
          </a:p>
        </p:txBody>
      </p:sp>
      <p:sp>
        <p:nvSpPr>
          <p:cNvPr id="8" name="Foliennummernplatzhalter 7">
            <a:extLst>
              <a:ext uri="{FF2B5EF4-FFF2-40B4-BE49-F238E27FC236}">
                <a16:creationId xmlns:a16="http://schemas.microsoft.com/office/drawing/2014/main" id="{B32422FD-B579-E3BA-9D1E-0A0D0ABD4277}"/>
              </a:ext>
            </a:extLst>
          </p:cNvPr>
          <p:cNvSpPr>
            <a:spLocks noGrp="1"/>
          </p:cNvSpPr>
          <p:nvPr>
            <p:ph type="sldNum" sz="quarter" idx="4"/>
          </p:nvPr>
        </p:nvSpPr>
        <p:spPr/>
        <p:txBody>
          <a:bodyPr/>
          <a:lstStyle/>
          <a:p>
            <a:r>
              <a:rPr lang="en-GB"/>
              <a:t> </a:t>
            </a:r>
            <a:fld id="{DC8B3668-E1AB-4560-B66B-CD4643A23BF9}" type="slidenum">
              <a:rPr lang="en-GB" smtClean="0"/>
              <a:pPr/>
              <a:t>32</a:t>
            </a:fld>
            <a:endParaRPr lang="en-GB" dirty="0"/>
          </a:p>
        </p:txBody>
      </p:sp>
      <p:sp>
        <p:nvSpPr>
          <p:cNvPr id="4" name="Inhaltsplatzhalter 2">
            <a:extLst>
              <a:ext uri="{FF2B5EF4-FFF2-40B4-BE49-F238E27FC236}">
                <a16:creationId xmlns:a16="http://schemas.microsoft.com/office/drawing/2014/main" id="{D633778E-3F15-9B97-2A09-CCC635FD25BF}"/>
              </a:ext>
            </a:extLst>
          </p:cNvPr>
          <p:cNvSpPr txBox="1">
            <a:spLocks/>
          </p:cNvSpPr>
          <p:nvPr/>
        </p:nvSpPr>
        <p:spPr bwMode="auto">
          <a:xfrm>
            <a:off x="611560" y="3717033"/>
            <a:ext cx="7632824" cy="223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287338" indent="-287338" algn="l" rtl="0" eaLnBrk="0" fontAlgn="base" hangingPunct="0">
              <a:spcBef>
                <a:spcPct val="0"/>
              </a:spcBef>
              <a:spcAft>
                <a:spcPts val="1200"/>
              </a:spcAft>
              <a:buClr>
                <a:srgbClr val="FF4F4F"/>
              </a:buClr>
              <a:buSzPct val="100000"/>
              <a:buFont typeface="Webdings" panose="05030102010509060703" pitchFamily="18" charset="2"/>
              <a:buChar char=""/>
              <a:defRPr sz="2000">
                <a:solidFill>
                  <a:schemeClr val="tx1"/>
                </a:solidFill>
                <a:latin typeface="Verdana" pitchFamily="34" charset="0"/>
                <a:ea typeface="Verdana" panose="020B0604030504040204" pitchFamily="34" charset="0"/>
                <a:cs typeface="+mn-cs"/>
              </a:defRPr>
            </a:lvl1pPr>
            <a:lvl2pPr marL="630238" indent="-342900" algn="l" rtl="0" eaLnBrk="0" fontAlgn="base" hangingPunct="0">
              <a:spcBef>
                <a:spcPct val="0"/>
              </a:spcBef>
              <a:spcAft>
                <a:spcPts val="900"/>
              </a:spcAft>
              <a:buClr>
                <a:srgbClr val="FF4F4F"/>
              </a:buClr>
              <a:buSzPct val="150000"/>
              <a:buFont typeface="Arial" panose="020B0604020202020204" pitchFamily="34" charset="0"/>
              <a:buChar char="›"/>
              <a:defRPr sz="2000">
                <a:solidFill>
                  <a:schemeClr val="tx1"/>
                </a:solidFill>
                <a:latin typeface="Verdana" pitchFamily="34" charset="0"/>
                <a:ea typeface="Verdana" panose="020B0604030504040204" pitchFamily="34" charset="0"/>
                <a:cs typeface="Verdana" panose="020B0604030504040204" pitchFamily="34" charset="0"/>
              </a:defRPr>
            </a:lvl2pPr>
            <a:lvl3pPr marL="863600" indent="-287338" algn="l" rtl="0" eaLnBrk="0" fontAlgn="base" hangingPunct="0">
              <a:spcBef>
                <a:spcPct val="0"/>
              </a:spcBef>
              <a:spcAft>
                <a:spcPts val="600"/>
              </a:spcAft>
              <a:buClr>
                <a:srgbClr val="FF4F4F"/>
              </a:buClr>
              <a:buSzPct val="100000"/>
              <a:buFont typeface="Verdana" panose="020B0604030504040204" pitchFamily="34" charset="0"/>
              <a:buChar char="−"/>
              <a:defRPr>
                <a:solidFill>
                  <a:schemeClr val="tx1"/>
                </a:solidFill>
                <a:latin typeface="Verdana" pitchFamily="34" charset="0"/>
                <a:ea typeface="Verdana" panose="020B0604030504040204" pitchFamily="34" charset="0"/>
                <a:cs typeface="Verdana" panose="020B0604030504040204" pitchFamily="34" charset="0"/>
              </a:defRPr>
            </a:lvl3pPr>
            <a:lvl4pPr marL="1079500" indent="-215900" algn="l" rtl="0" eaLnBrk="0" fontAlgn="base" hangingPunct="0">
              <a:spcBef>
                <a:spcPct val="0"/>
              </a:spcBef>
              <a:spcAft>
                <a:spcPts val="300"/>
              </a:spcAft>
              <a:buClr>
                <a:srgbClr val="FF4F4F"/>
              </a:buClr>
              <a:buSzPct val="100000"/>
              <a:buFont typeface="Verdana" panose="020B0604030504040204" pitchFamily="34" charset="0"/>
              <a:buChar char="–"/>
              <a:defRPr sz="1600">
                <a:solidFill>
                  <a:schemeClr val="tx1"/>
                </a:solidFill>
                <a:latin typeface="Verdana" pitchFamily="34" charset="0"/>
                <a:ea typeface="Verdana" panose="020B0604030504040204" pitchFamily="34" charset="0"/>
                <a:cs typeface="Verdana" panose="020B0604030504040204" pitchFamily="34" charset="0"/>
              </a:defRPr>
            </a:lvl4pPr>
            <a:lvl5pPr marL="1295400" indent="-215900" algn="l" rtl="0" eaLnBrk="0" fontAlgn="base" hangingPunct="0">
              <a:spcBef>
                <a:spcPct val="0"/>
              </a:spcBef>
              <a:spcAft>
                <a:spcPts val="300"/>
              </a:spcAft>
              <a:buClr>
                <a:srgbClr val="FF4F4F"/>
              </a:buClr>
              <a:buSzPct val="100000"/>
              <a:buFont typeface="Verdana" panose="020B0604030504040204" pitchFamily="34" charset="0"/>
              <a:buChar char="‒"/>
              <a:defRPr sz="1400">
                <a:solidFill>
                  <a:schemeClr val="tx1"/>
                </a:solidFill>
                <a:latin typeface="Verdana" pitchFamily="34" charset="0"/>
                <a:ea typeface="Verdana" panose="020B0604030504040204" pitchFamily="34" charset="0"/>
                <a:cs typeface="Verdana" panose="020B0604030504040204" pitchFamily="34" charset="0"/>
              </a:defRPr>
            </a:lvl5pPr>
            <a:lvl6pPr marL="1296000" indent="-216000" algn="l" rtl="0" eaLnBrk="1" fontAlgn="base" hangingPunct="1">
              <a:spcBef>
                <a:spcPts val="0"/>
              </a:spcBef>
              <a:spcAft>
                <a:spcPts val="300"/>
              </a:spcAft>
              <a:buClr>
                <a:schemeClr val="accent1"/>
              </a:buClr>
              <a:buFont typeface="Verdana" pitchFamily="34" charset="0"/>
              <a:buNone/>
              <a:defRPr sz="1400" baseline="0">
                <a:solidFill>
                  <a:schemeClr val="tx1"/>
                </a:solidFill>
                <a:latin typeface="Verdana" pitchFamily="34" charset="0"/>
              </a:defRPr>
            </a:lvl6pPr>
            <a:lvl7pPr marL="2514600" indent="-228600" algn="l" rtl="0" eaLnBrk="1" fontAlgn="base" hangingPunct="1">
              <a:spcBef>
                <a:spcPct val="25000"/>
              </a:spcBef>
              <a:spcAft>
                <a:spcPct val="0"/>
              </a:spcAft>
              <a:buClr>
                <a:schemeClr val="tx1"/>
              </a:buClr>
              <a:buChar char="–"/>
              <a:defRPr sz="2000">
                <a:solidFill>
                  <a:srgbClr val="666666"/>
                </a:solidFill>
                <a:latin typeface="+mn-lt"/>
              </a:defRPr>
            </a:lvl7pPr>
            <a:lvl8pPr marL="2971800" indent="-228600" algn="l" rtl="0" eaLnBrk="1" fontAlgn="base" hangingPunct="1">
              <a:spcBef>
                <a:spcPct val="25000"/>
              </a:spcBef>
              <a:spcAft>
                <a:spcPct val="0"/>
              </a:spcAft>
              <a:buClr>
                <a:schemeClr val="tx1"/>
              </a:buClr>
              <a:buChar char="–"/>
              <a:defRPr sz="2000">
                <a:solidFill>
                  <a:srgbClr val="666666"/>
                </a:solidFill>
                <a:latin typeface="+mn-lt"/>
              </a:defRPr>
            </a:lvl8pPr>
            <a:lvl9pPr marL="3429000" indent="-228600" algn="l" rtl="0" eaLnBrk="1" fontAlgn="base" hangingPunct="1">
              <a:spcBef>
                <a:spcPct val="25000"/>
              </a:spcBef>
              <a:spcAft>
                <a:spcPct val="0"/>
              </a:spcAft>
              <a:buClr>
                <a:schemeClr val="tx1"/>
              </a:buClr>
              <a:buChar char="–"/>
              <a:defRPr sz="2000">
                <a:solidFill>
                  <a:srgbClr val="666666"/>
                </a:solidFill>
                <a:latin typeface="+mn-lt"/>
              </a:defRPr>
            </a:lvl9pPr>
          </a:lstStyle>
          <a:p>
            <a:pPr marL="0" indent="0">
              <a:buNone/>
            </a:pPr>
            <a:r>
              <a:rPr lang="de-DE" sz="1800" kern="0" dirty="0"/>
              <a:t>„Versicherungsfremde“ Leistungen:</a:t>
            </a:r>
          </a:p>
          <a:p>
            <a:pPr>
              <a:spcBef>
                <a:spcPts val="600"/>
              </a:spcBef>
              <a:spcAft>
                <a:spcPts val="0"/>
              </a:spcAft>
            </a:pPr>
            <a:r>
              <a:rPr lang="de-DE" sz="1800" kern="0" dirty="0"/>
              <a:t>Ohne eigene Beitragsleistung</a:t>
            </a:r>
          </a:p>
          <a:p>
            <a:pPr>
              <a:spcBef>
                <a:spcPts val="600"/>
              </a:spcBef>
              <a:spcAft>
                <a:spcPts val="0"/>
              </a:spcAft>
            </a:pPr>
            <a:r>
              <a:rPr lang="de-DE" sz="1800" kern="0" dirty="0"/>
              <a:t>der jeweiligen Empfängergruppe</a:t>
            </a:r>
            <a:br>
              <a:rPr lang="de-DE" sz="1800" kern="0" dirty="0"/>
            </a:br>
            <a:r>
              <a:rPr lang="de-DE" sz="1800" kern="0" dirty="0"/>
              <a:t>(z.B. Mütterrente an Mütter von Selbständigen und Beamten)</a:t>
            </a:r>
          </a:p>
        </p:txBody>
      </p:sp>
    </p:spTree>
    <p:extLst>
      <p:ext uri="{BB962C8B-B14F-4D97-AF65-F5344CB8AC3E}">
        <p14:creationId xmlns:p14="http://schemas.microsoft.com/office/powerpoint/2010/main" val="3313422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Beitragsanteil an Altersrente</a:t>
            </a:r>
          </a:p>
        </p:txBody>
      </p:sp>
      <p:sp>
        <p:nvSpPr>
          <p:cNvPr id="5" name="Datumsplatzhalter 4"/>
          <p:cNvSpPr>
            <a:spLocks noGrp="1"/>
          </p:cNvSpPr>
          <p:nvPr>
            <p:ph type="dt" sz="half" idx="2"/>
          </p:nvPr>
        </p:nvSpPr>
        <p:spPr/>
        <p:txBody>
          <a:bodyPr/>
          <a:lstStyle/>
          <a:p>
            <a:r>
              <a:rPr lang="de-DE"/>
              <a:t>10.02.2023</a:t>
            </a:r>
            <a:endParaRPr lang="en-GB" dirty="0"/>
          </a:p>
        </p:txBody>
      </p:sp>
      <p:sp>
        <p:nvSpPr>
          <p:cNvPr id="3" name="Inhaltsplatzhalter 2"/>
          <p:cNvSpPr>
            <a:spLocks noGrp="1"/>
          </p:cNvSpPr>
          <p:nvPr>
            <p:ph sz="quarter" idx="4294967295"/>
          </p:nvPr>
        </p:nvSpPr>
        <p:spPr>
          <a:xfrm>
            <a:off x="538860" y="1556792"/>
            <a:ext cx="8065696" cy="4032447"/>
          </a:xfrm>
        </p:spPr>
        <p:txBody>
          <a:bodyPr>
            <a:normAutofit/>
          </a:bodyPr>
          <a:lstStyle/>
          <a:p>
            <a:r>
              <a:rPr lang="de-DE" sz="1800" dirty="0"/>
              <a:t>Altersrentenanteil an Renten		78 %</a:t>
            </a:r>
          </a:p>
          <a:p>
            <a:r>
              <a:rPr lang="de-DE" sz="1800" dirty="0"/>
              <a:t>Fehlende Abdeckung			  6 %</a:t>
            </a:r>
            <a:br>
              <a:rPr lang="de-DE" sz="1800" dirty="0"/>
            </a:br>
            <a:r>
              <a:rPr lang="de-DE" sz="1800" dirty="0"/>
              <a:t>versicherungsfremder Leistungen</a:t>
            </a:r>
          </a:p>
          <a:p>
            <a:endParaRPr lang="de-DE" sz="1800" dirty="0"/>
          </a:p>
          <a:p>
            <a:pPr>
              <a:tabLst>
                <a:tab pos="2063750" algn="l"/>
              </a:tabLst>
            </a:pPr>
            <a:r>
              <a:rPr lang="de-DE" sz="1800" dirty="0"/>
              <a:t>Folge daraus:	</a:t>
            </a:r>
            <a:r>
              <a:rPr lang="de-DE" sz="1800" b="1" dirty="0"/>
              <a:t>Rund 25% der Beiträge</a:t>
            </a:r>
            <a:br>
              <a:rPr lang="de-DE" sz="1800" b="1" dirty="0"/>
            </a:br>
            <a:r>
              <a:rPr lang="de-DE" sz="1800" b="1" dirty="0"/>
              <a:t>	finanzieren nicht </a:t>
            </a:r>
            <a:br>
              <a:rPr lang="de-DE" sz="1800" b="1" dirty="0"/>
            </a:br>
            <a:r>
              <a:rPr lang="de-DE" sz="1800" b="1" dirty="0"/>
              <a:t>	die persönliche Altersrente!</a:t>
            </a:r>
            <a:br>
              <a:rPr lang="de-DE" sz="1800" b="1" dirty="0"/>
            </a:br>
            <a:endParaRPr lang="de-DE" sz="1800" b="1" dirty="0"/>
          </a:p>
          <a:p>
            <a:pPr>
              <a:tabLst>
                <a:tab pos="2063750" algn="l"/>
              </a:tabLst>
            </a:pPr>
            <a:r>
              <a:rPr lang="de-DE" sz="1800" dirty="0"/>
              <a:t>Anmerkung: 	Das ist keine Aussage über die </a:t>
            </a:r>
            <a:br>
              <a:rPr lang="de-DE" sz="1800" dirty="0"/>
            </a:br>
            <a:r>
              <a:rPr lang="de-DE" sz="1800" dirty="0"/>
              <a:t>	Angemessenheit der weiteren Leistungen,</a:t>
            </a:r>
            <a:br>
              <a:rPr lang="de-DE" sz="1800" dirty="0"/>
            </a:br>
            <a:r>
              <a:rPr lang="de-DE" sz="1800" dirty="0"/>
              <a:t>	sondern es gilt: </a:t>
            </a:r>
            <a:br>
              <a:rPr lang="de-DE" sz="1800" dirty="0"/>
            </a:br>
            <a:r>
              <a:rPr lang="de-DE" sz="1800" dirty="0"/>
              <a:t>	Äpfel nicht mit Birnen vergleichen.</a:t>
            </a:r>
          </a:p>
        </p:txBody>
      </p:sp>
      <p:sp>
        <p:nvSpPr>
          <p:cNvPr id="7" name="Fußzeilenplatzhalter 6">
            <a:extLst>
              <a:ext uri="{FF2B5EF4-FFF2-40B4-BE49-F238E27FC236}">
                <a16:creationId xmlns:a16="http://schemas.microsoft.com/office/drawing/2014/main" id="{F070953A-5916-B1AF-EF21-0C8E3382A610}"/>
              </a:ext>
            </a:extLst>
          </p:cNvPr>
          <p:cNvSpPr>
            <a:spLocks noGrp="1"/>
          </p:cNvSpPr>
          <p:nvPr>
            <p:ph type="ftr" sz="quarter" idx="3"/>
          </p:nvPr>
        </p:nvSpPr>
        <p:spPr/>
        <p:txBody>
          <a:bodyPr/>
          <a:lstStyle/>
          <a:p>
            <a:r>
              <a:rPr lang="en-GB"/>
              <a:t>Alfred Eibl</a:t>
            </a:r>
            <a:endParaRPr lang="en-GB" dirty="0"/>
          </a:p>
        </p:txBody>
      </p:sp>
      <p:sp>
        <p:nvSpPr>
          <p:cNvPr id="8" name="Foliennummernplatzhalter 7">
            <a:extLst>
              <a:ext uri="{FF2B5EF4-FFF2-40B4-BE49-F238E27FC236}">
                <a16:creationId xmlns:a16="http://schemas.microsoft.com/office/drawing/2014/main" id="{B32422FD-B579-E3BA-9D1E-0A0D0ABD4277}"/>
              </a:ext>
            </a:extLst>
          </p:cNvPr>
          <p:cNvSpPr>
            <a:spLocks noGrp="1"/>
          </p:cNvSpPr>
          <p:nvPr>
            <p:ph type="sldNum" sz="quarter" idx="4"/>
          </p:nvPr>
        </p:nvSpPr>
        <p:spPr/>
        <p:txBody>
          <a:bodyPr/>
          <a:lstStyle/>
          <a:p>
            <a:r>
              <a:rPr lang="en-GB"/>
              <a:t> </a:t>
            </a:r>
            <a:fld id="{DC8B3668-E1AB-4560-B66B-CD4643A23BF9}" type="slidenum">
              <a:rPr lang="en-GB" smtClean="0"/>
              <a:pPr/>
              <a:t>33</a:t>
            </a:fld>
            <a:endParaRPr lang="en-GB" dirty="0"/>
          </a:p>
        </p:txBody>
      </p:sp>
    </p:spTree>
    <p:extLst>
      <p:ext uri="{BB962C8B-B14F-4D97-AF65-F5344CB8AC3E}">
        <p14:creationId xmlns:p14="http://schemas.microsoft.com/office/powerpoint/2010/main" val="3330911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Modellrechnung (I): </a:t>
            </a:r>
            <a:br>
              <a:rPr lang="de-DE" dirty="0"/>
            </a:br>
            <a:r>
              <a:rPr lang="de-DE" dirty="0"/>
              <a:t>Beitrags- und Rentenleistung</a:t>
            </a:r>
          </a:p>
        </p:txBody>
      </p:sp>
      <p:sp>
        <p:nvSpPr>
          <p:cNvPr id="5" name="Datumsplatzhalter 4"/>
          <p:cNvSpPr>
            <a:spLocks noGrp="1"/>
          </p:cNvSpPr>
          <p:nvPr>
            <p:ph type="dt" sz="half" idx="2"/>
          </p:nvPr>
        </p:nvSpPr>
        <p:spPr/>
        <p:txBody>
          <a:bodyPr/>
          <a:lstStyle/>
          <a:p>
            <a:r>
              <a:rPr lang="de-DE"/>
              <a:t>10.02.2023</a:t>
            </a:r>
            <a:endParaRPr lang="en-GB" dirty="0"/>
          </a:p>
        </p:txBody>
      </p:sp>
      <p:sp>
        <p:nvSpPr>
          <p:cNvPr id="3" name="Inhaltsplatzhalter 2"/>
          <p:cNvSpPr>
            <a:spLocks noGrp="1"/>
          </p:cNvSpPr>
          <p:nvPr>
            <p:ph sz="quarter" idx="4294967295"/>
          </p:nvPr>
        </p:nvSpPr>
        <p:spPr>
          <a:xfrm>
            <a:off x="538860" y="1283035"/>
            <a:ext cx="7416800" cy="4895850"/>
          </a:xfrm>
        </p:spPr>
        <p:txBody>
          <a:bodyPr>
            <a:normAutofit/>
          </a:bodyPr>
          <a:lstStyle/>
          <a:p>
            <a:r>
              <a:rPr lang="de-DE" sz="1800" dirty="0"/>
              <a:t>40 Jahre Durchschnittseinkommen von 1981 – 2020</a:t>
            </a:r>
            <a:br>
              <a:rPr lang="de-DE" sz="1800" dirty="0"/>
            </a:br>
            <a:r>
              <a:rPr lang="de-DE" sz="1800" dirty="0"/>
              <a:t>(aktuell: ca. 43.000 Euro)</a:t>
            </a:r>
          </a:p>
          <a:p>
            <a:pPr>
              <a:tabLst>
                <a:tab pos="6457950" algn="r"/>
              </a:tabLst>
            </a:pPr>
            <a:r>
              <a:rPr lang="de-DE" sz="1800" dirty="0"/>
              <a:t>Beitragsleistung für Altersrente:	</a:t>
            </a:r>
            <a:r>
              <a:rPr lang="de-DE" sz="1800" b="1" dirty="0"/>
              <a:t>156.855 Euro</a:t>
            </a:r>
            <a:br>
              <a:rPr lang="de-DE" sz="1800" b="1" dirty="0"/>
            </a:br>
            <a:endParaRPr lang="de-DE" sz="1800" dirty="0"/>
          </a:p>
          <a:p>
            <a:pPr>
              <a:tabLst>
                <a:tab pos="6480000" algn="r"/>
              </a:tabLst>
            </a:pPr>
            <a:r>
              <a:rPr lang="de-DE" sz="1800" dirty="0"/>
              <a:t>daraus </a:t>
            </a:r>
            <a:r>
              <a:rPr lang="de-DE" sz="1800" b="1" dirty="0"/>
              <a:t>mtl. Rente:	1.477 Euro</a:t>
            </a:r>
            <a:br>
              <a:rPr lang="de-DE" sz="1800" b="1" dirty="0"/>
            </a:br>
            <a:r>
              <a:rPr lang="de-DE" sz="1400" dirty="0"/>
              <a:t>(2021: 40 EP X 34,19 € X 1,08)</a:t>
            </a:r>
          </a:p>
          <a:p>
            <a:r>
              <a:rPr lang="de-DE" sz="1800" dirty="0"/>
              <a:t>Bezugsdauer:				20 Jahre</a:t>
            </a:r>
          </a:p>
          <a:p>
            <a:pPr>
              <a:tabLst>
                <a:tab pos="6480000" algn="r"/>
              </a:tabLst>
            </a:pPr>
            <a:r>
              <a:rPr lang="de-DE" sz="1800" dirty="0"/>
              <a:t>Summe Rentenleistungen: 	</a:t>
            </a:r>
            <a:r>
              <a:rPr lang="de-DE" sz="1800" b="1" dirty="0"/>
              <a:t>439.331 Euro</a:t>
            </a:r>
            <a:br>
              <a:rPr lang="de-DE" sz="1800" b="1" dirty="0"/>
            </a:br>
            <a:r>
              <a:rPr lang="de-DE" sz="1400" dirty="0"/>
              <a:t>(mit Steigerung 2,2%)</a:t>
            </a:r>
            <a:endParaRPr lang="de-DE" sz="1800" dirty="0"/>
          </a:p>
          <a:p>
            <a:pPr marL="0" indent="0">
              <a:spcBef>
                <a:spcPts val="600"/>
              </a:spcBef>
              <a:spcAft>
                <a:spcPts val="0"/>
              </a:spcAft>
              <a:buNone/>
            </a:pPr>
            <a:br>
              <a:rPr lang="de-DE" sz="1600" i="1" dirty="0"/>
            </a:br>
            <a:r>
              <a:rPr lang="de-DE" sz="1600" i="1" dirty="0"/>
              <a:t>34,19: Aktueller Rentenwert 2021</a:t>
            </a:r>
          </a:p>
          <a:p>
            <a:pPr marL="0" indent="0">
              <a:spcBef>
                <a:spcPts val="600"/>
              </a:spcBef>
              <a:spcAft>
                <a:spcPts val="0"/>
              </a:spcAft>
              <a:buNone/>
            </a:pPr>
            <a:r>
              <a:rPr lang="de-DE" sz="1600" i="1" dirty="0"/>
              <a:t>1,08: Zur Rente werden noch 8% KV-Zuschuss gezahlt</a:t>
            </a:r>
          </a:p>
        </p:txBody>
      </p:sp>
      <p:sp>
        <p:nvSpPr>
          <p:cNvPr id="7" name="Fußzeilenplatzhalter 6">
            <a:extLst>
              <a:ext uri="{FF2B5EF4-FFF2-40B4-BE49-F238E27FC236}">
                <a16:creationId xmlns:a16="http://schemas.microsoft.com/office/drawing/2014/main" id="{F070953A-5916-B1AF-EF21-0C8E3382A610}"/>
              </a:ext>
            </a:extLst>
          </p:cNvPr>
          <p:cNvSpPr>
            <a:spLocks noGrp="1"/>
          </p:cNvSpPr>
          <p:nvPr>
            <p:ph type="ftr" sz="quarter" idx="3"/>
          </p:nvPr>
        </p:nvSpPr>
        <p:spPr/>
        <p:txBody>
          <a:bodyPr/>
          <a:lstStyle/>
          <a:p>
            <a:r>
              <a:rPr lang="en-GB"/>
              <a:t>Alfred Eibl</a:t>
            </a:r>
            <a:endParaRPr lang="en-GB" dirty="0"/>
          </a:p>
        </p:txBody>
      </p:sp>
      <p:sp>
        <p:nvSpPr>
          <p:cNvPr id="8" name="Foliennummernplatzhalter 7">
            <a:extLst>
              <a:ext uri="{FF2B5EF4-FFF2-40B4-BE49-F238E27FC236}">
                <a16:creationId xmlns:a16="http://schemas.microsoft.com/office/drawing/2014/main" id="{B32422FD-B579-E3BA-9D1E-0A0D0ABD4277}"/>
              </a:ext>
            </a:extLst>
          </p:cNvPr>
          <p:cNvSpPr>
            <a:spLocks noGrp="1"/>
          </p:cNvSpPr>
          <p:nvPr>
            <p:ph type="sldNum" sz="quarter" idx="4"/>
          </p:nvPr>
        </p:nvSpPr>
        <p:spPr/>
        <p:txBody>
          <a:bodyPr/>
          <a:lstStyle/>
          <a:p>
            <a:r>
              <a:rPr lang="en-GB"/>
              <a:t> </a:t>
            </a:r>
            <a:fld id="{DC8B3668-E1AB-4560-B66B-CD4643A23BF9}" type="slidenum">
              <a:rPr lang="en-GB" smtClean="0"/>
              <a:pPr/>
              <a:t>34</a:t>
            </a:fld>
            <a:endParaRPr lang="en-GB" dirty="0"/>
          </a:p>
        </p:txBody>
      </p:sp>
    </p:spTree>
    <p:extLst>
      <p:ext uri="{BB962C8B-B14F-4D97-AF65-F5344CB8AC3E}">
        <p14:creationId xmlns:p14="http://schemas.microsoft.com/office/powerpoint/2010/main" val="594709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Modellrechnung (II):</a:t>
            </a:r>
            <a:br>
              <a:rPr lang="de-DE" dirty="0"/>
            </a:br>
            <a:r>
              <a:rPr lang="de-DE" dirty="0"/>
              <a:t>Notwendiges Rentenkapital</a:t>
            </a:r>
          </a:p>
        </p:txBody>
      </p:sp>
      <p:sp>
        <p:nvSpPr>
          <p:cNvPr id="5" name="Datumsplatzhalter 4"/>
          <p:cNvSpPr>
            <a:spLocks noGrp="1"/>
          </p:cNvSpPr>
          <p:nvPr>
            <p:ph type="dt" sz="half" idx="2"/>
          </p:nvPr>
        </p:nvSpPr>
        <p:spPr/>
        <p:txBody>
          <a:bodyPr/>
          <a:lstStyle/>
          <a:p>
            <a:r>
              <a:rPr lang="de-DE"/>
              <a:t>10.02.2023</a:t>
            </a:r>
            <a:endParaRPr lang="en-GB" dirty="0"/>
          </a:p>
        </p:txBody>
      </p:sp>
      <p:sp>
        <p:nvSpPr>
          <p:cNvPr id="3" name="Inhaltsplatzhalter 2"/>
          <p:cNvSpPr>
            <a:spLocks noGrp="1"/>
          </p:cNvSpPr>
          <p:nvPr>
            <p:ph sz="quarter" idx="4294967295"/>
          </p:nvPr>
        </p:nvSpPr>
        <p:spPr>
          <a:xfrm>
            <a:off x="538860" y="1008585"/>
            <a:ext cx="8209604" cy="2231592"/>
          </a:xfrm>
        </p:spPr>
        <p:txBody>
          <a:bodyPr>
            <a:normAutofit/>
          </a:bodyPr>
          <a:lstStyle/>
          <a:p>
            <a:r>
              <a:rPr lang="de-DE" sz="1800" dirty="0"/>
              <a:t>mtl. Rente 2021				1.477 Euro</a:t>
            </a:r>
          </a:p>
          <a:p>
            <a:r>
              <a:rPr lang="de-DE" sz="1800" dirty="0"/>
              <a:t>Notwendiges Rentenkapital für diese Rente?</a:t>
            </a:r>
          </a:p>
          <a:p>
            <a:r>
              <a:rPr lang="de-DE" sz="1800" dirty="0"/>
              <a:t>Daraus notwendige Rendite auf Rentenbeiträge </a:t>
            </a:r>
            <a:br>
              <a:rPr lang="de-DE" sz="1800" dirty="0"/>
            </a:br>
            <a:r>
              <a:rPr lang="de-DE" sz="1800" dirty="0"/>
              <a:t>um Rentenkapital zu erreichen?</a:t>
            </a:r>
            <a:br>
              <a:rPr lang="de-DE" sz="1800" dirty="0"/>
            </a:br>
            <a:br>
              <a:rPr lang="de-DE" sz="1800" dirty="0"/>
            </a:br>
            <a:r>
              <a:rPr lang="de-DE" sz="1600" dirty="0"/>
              <a:t>(10 Jahre vor Verrentung ist Anlagerisiko zu reduzieren </a:t>
            </a:r>
            <a:r>
              <a:rPr lang="de-DE" sz="1600" dirty="0">
                <a:sym typeface="Wingdings" panose="05000000000000000000" pitchFamily="2" charset="2"/>
              </a:rPr>
              <a:t> reduzierter Zins)</a:t>
            </a:r>
            <a:endParaRPr lang="de-DE" sz="1800" dirty="0"/>
          </a:p>
        </p:txBody>
      </p:sp>
      <p:sp>
        <p:nvSpPr>
          <p:cNvPr id="7" name="Fußzeilenplatzhalter 6">
            <a:extLst>
              <a:ext uri="{FF2B5EF4-FFF2-40B4-BE49-F238E27FC236}">
                <a16:creationId xmlns:a16="http://schemas.microsoft.com/office/drawing/2014/main" id="{F070953A-5916-B1AF-EF21-0C8E3382A610}"/>
              </a:ext>
            </a:extLst>
          </p:cNvPr>
          <p:cNvSpPr>
            <a:spLocks noGrp="1"/>
          </p:cNvSpPr>
          <p:nvPr>
            <p:ph type="ftr" sz="quarter" idx="3"/>
          </p:nvPr>
        </p:nvSpPr>
        <p:spPr/>
        <p:txBody>
          <a:bodyPr/>
          <a:lstStyle/>
          <a:p>
            <a:r>
              <a:rPr lang="en-GB"/>
              <a:t>Alfred Eibl</a:t>
            </a:r>
            <a:endParaRPr lang="en-GB" dirty="0"/>
          </a:p>
        </p:txBody>
      </p:sp>
      <p:sp>
        <p:nvSpPr>
          <p:cNvPr id="8" name="Foliennummernplatzhalter 7">
            <a:extLst>
              <a:ext uri="{FF2B5EF4-FFF2-40B4-BE49-F238E27FC236}">
                <a16:creationId xmlns:a16="http://schemas.microsoft.com/office/drawing/2014/main" id="{B32422FD-B579-E3BA-9D1E-0A0D0ABD4277}"/>
              </a:ext>
            </a:extLst>
          </p:cNvPr>
          <p:cNvSpPr>
            <a:spLocks noGrp="1"/>
          </p:cNvSpPr>
          <p:nvPr>
            <p:ph type="sldNum" sz="quarter" idx="4"/>
          </p:nvPr>
        </p:nvSpPr>
        <p:spPr/>
        <p:txBody>
          <a:bodyPr/>
          <a:lstStyle/>
          <a:p>
            <a:r>
              <a:rPr lang="en-GB"/>
              <a:t> </a:t>
            </a:r>
            <a:fld id="{DC8B3668-E1AB-4560-B66B-CD4643A23BF9}" type="slidenum">
              <a:rPr lang="en-GB" smtClean="0"/>
              <a:pPr/>
              <a:t>35</a:t>
            </a:fld>
            <a:endParaRPr lang="en-GB" dirty="0"/>
          </a:p>
        </p:txBody>
      </p:sp>
      <p:graphicFrame>
        <p:nvGraphicFramePr>
          <p:cNvPr id="4" name="Inhaltsplatzhalter 7">
            <a:extLst>
              <a:ext uri="{FF2B5EF4-FFF2-40B4-BE49-F238E27FC236}">
                <a16:creationId xmlns:a16="http://schemas.microsoft.com/office/drawing/2014/main" id="{33E67AC3-FD4E-EA14-305A-08D889AFFF5B}"/>
              </a:ext>
            </a:extLst>
          </p:cNvPr>
          <p:cNvGraphicFramePr>
            <a:graphicFrameLocks/>
          </p:cNvGraphicFramePr>
          <p:nvPr>
            <p:extLst>
              <p:ext uri="{D42A27DB-BD31-4B8C-83A1-F6EECF244321}">
                <p14:modId xmlns:p14="http://schemas.microsoft.com/office/powerpoint/2010/main" val="3998970288"/>
              </p:ext>
            </p:extLst>
          </p:nvPr>
        </p:nvGraphicFramePr>
        <p:xfrm>
          <a:off x="1259631" y="3248551"/>
          <a:ext cx="6840762" cy="2169181"/>
        </p:xfrm>
        <a:graphic>
          <a:graphicData uri="http://schemas.openxmlformats.org/drawingml/2006/table">
            <a:tbl>
              <a:tblPr firstRow="1" bandRow="1">
                <a:tableStyleId>{2D5ABB26-0587-4C30-8999-92F81FD0307C}</a:tableStyleId>
              </a:tblPr>
              <a:tblGrid>
                <a:gridCol w="3024337">
                  <a:extLst>
                    <a:ext uri="{9D8B030D-6E8A-4147-A177-3AD203B41FA5}">
                      <a16:colId xmlns:a16="http://schemas.microsoft.com/office/drawing/2014/main" val="20000"/>
                    </a:ext>
                  </a:extLst>
                </a:gridCol>
                <a:gridCol w="1944216">
                  <a:extLst>
                    <a:ext uri="{9D8B030D-6E8A-4147-A177-3AD203B41FA5}">
                      <a16:colId xmlns:a16="http://schemas.microsoft.com/office/drawing/2014/main" val="3663005945"/>
                    </a:ext>
                  </a:extLst>
                </a:gridCol>
                <a:gridCol w="1872209">
                  <a:extLst>
                    <a:ext uri="{9D8B030D-6E8A-4147-A177-3AD203B41FA5}">
                      <a16:colId xmlns:a16="http://schemas.microsoft.com/office/drawing/2014/main" val="1115034364"/>
                    </a:ext>
                  </a:extLst>
                </a:gridCol>
              </a:tblGrid>
              <a:tr h="287053">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Anbieter</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D8D2D2"/>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Kapitalbedarf</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D8D2D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notwendige Rendite auf Beiträge</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D8D2D2"/>
                    </a:solidFill>
                  </a:tcPr>
                </a:tc>
                <a:extLst>
                  <a:ext uri="{0D108BD9-81ED-4DB2-BD59-A6C34878D82A}">
                    <a16:rowId xmlns:a16="http://schemas.microsoft.com/office/drawing/2014/main" val="1102676705"/>
                  </a:ext>
                </a:extLst>
              </a:tr>
              <a:tr h="614737">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Allianz*</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540.454</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8,0 %</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2622333046"/>
                  </a:ext>
                </a:extLst>
              </a:tr>
              <a:tr h="526952">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10-jährige</a:t>
                      </a:r>
                      <a:br>
                        <a:rPr lang="de-DE" sz="1800" b="0" dirty="0">
                          <a:solidFill>
                            <a:srgbClr val="00214A"/>
                          </a:solidFill>
                          <a:latin typeface="+mn-lt"/>
                          <a:cs typeface="Arial" pitchFamily="34" charset="0"/>
                        </a:rPr>
                      </a:br>
                      <a:r>
                        <a:rPr lang="de-DE" sz="1800" b="0" dirty="0">
                          <a:solidFill>
                            <a:srgbClr val="00214A"/>
                          </a:solidFill>
                          <a:latin typeface="+mn-lt"/>
                          <a:cs typeface="Arial" pitchFamily="34" charset="0"/>
                        </a:rPr>
                        <a:t>Staatsanleihe (2,5%)</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342.778</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4,6 %</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2495747041"/>
                  </a:ext>
                </a:extLst>
              </a:tr>
            </a:tbl>
          </a:graphicData>
        </a:graphic>
      </p:graphicFrame>
      <p:sp>
        <p:nvSpPr>
          <p:cNvPr id="6" name="Inhaltsplatzhalter 2">
            <a:extLst>
              <a:ext uri="{FF2B5EF4-FFF2-40B4-BE49-F238E27FC236}">
                <a16:creationId xmlns:a16="http://schemas.microsoft.com/office/drawing/2014/main" id="{2CCCB8F2-13DD-E76B-4DB9-9CED4CB21002}"/>
              </a:ext>
            </a:extLst>
          </p:cNvPr>
          <p:cNvSpPr txBox="1">
            <a:spLocks/>
          </p:cNvSpPr>
          <p:nvPr/>
        </p:nvSpPr>
        <p:spPr bwMode="auto">
          <a:xfrm>
            <a:off x="5652120" y="5930620"/>
            <a:ext cx="2960584"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287338" indent="-287338" algn="l" rtl="0" eaLnBrk="0" fontAlgn="base" hangingPunct="0">
              <a:spcBef>
                <a:spcPct val="0"/>
              </a:spcBef>
              <a:spcAft>
                <a:spcPts val="1200"/>
              </a:spcAft>
              <a:buClr>
                <a:srgbClr val="FF4F4F"/>
              </a:buClr>
              <a:buSzPct val="100000"/>
              <a:buFont typeface="Webdings" panose="05030102010509060703" pitchFamily="18" charset="2"/>
              <a:buChar char=""/>
              <a:defRPr sz="2000">
                <a:solidFill>
                  <a:schemeClr val="tx1"/>
                </a:solidFill>
                <a:latin typeface="Verdana" pitchFamily="34" charset="0"/>
                <a:ea typeface="Verdana" panose="020B0604030504040204" pitchFamily="34" charset="0"/>
                <a:cs typeface="+mn-cs"/>
              </a:defRPr>
            </a:lvl1pPr>
            <a:lvl2pPr marL="630238" indent="-342900" algn="l" rtl="0" eaLnBrk="0" fontAlgn="base" hangingPunct="0">
              <a:spcBef>
                <a:spcPct val="0"/>
              </a:spcBef>
              <a:spcAft>
                <a:spcPts val="900"/>
              </a:spcAft>
              <a:buClr>
                <a:srgbClr val="FF4F4F"/>
              </a:buClr>
              <a:buSzPct val="150000"/>
              <a:buFont typeface="Arial" panose="020B0604020202020204" pitchFamily="34" charset="0"/>
              <a:buChar char="›"/>
              <a:defRPr sz="2000">
                <a:solidFill>
                  <a:schemeClr val="tx1"/>
                </a:solidFill>
                <a:latin typeface="Verdana" pitchFamily="34" charset="0"/>
                <a:ea typeface="Verdana" panose="020B0604030504040204" pitchFamily="34" charset="0"/>
                <a:cs typeface="Verdana" panose="020B0604030504040204" pitchFamily="34" charset="0"/>
              </a:defRPr>
            </a:lvl2pPr>
            <a:lvl3pPr marL="863600" indent="-287338" algn="l" rtl="0" eaLnBrk="0" fontAlgn="base" hangingPunct="0">
              <a:spcBef>
                <a:spcPct val="0"/>
              </a:spcBef>
              <a:spcAft>
                <a:spcPts val="600"/>
              </a:spcAft>
              <a:buClr>
                <a:srgbClr val="FF4F4F"/>
              </a:buClr>
              <a:buSzPct val="100000"/>
              <a:buFont typeface="Verdana" panose="020B0604030504040204" pitchFamily="34" charset="0"/>
              <a:buChar char="−"/>
              <a:defRPr>
                <a:solidFill>
                  <a:schemeClr val="tx1"/>
                </a:solidFill>
                <a:latin typeface="Verdana" pitchFamily="34" charset="0"/>
                <a:ea typeface="Verdana" panose="020B0604030504040204" pitchFamily="34" charset="0"/>
                <a:cs typeface="Verdana" panose="020B0604030504040204" pitchFamily="34" charset="0"/>
              </a:defRPr>
            </a:lvl3pPr>
            <a:lvl4pPr marL="1079500" indent="-215900" algn="l" rtl="0" eaLnBrk="0" fontAlgn="base" hangingPunct="0">
              <a:spcBef>
                <a:spcPct val="0"/>
              </a:spcBef>
              <a:spcAft>
                <a:spcPts val="300"/>
              </a:spcAft>
              <a:buClr>
                <a:srgbClr val="FF4F4F"/>
              </a:buClr>
              <a:buSzPct val="100000"/>
              <a:buFont typeface="Verdana" panose="020B0604030504040204" pitchFamily="34" charset="0"/>
              <a:buChar char="–"/>
              <a:defRPr sz="1600">
                <a:solidFill>
                  <a:schemeClr val="tx1"/>
                </a:solidFill>
                <a:latin typeface="Verdana" pitchFamily="34" charset="0"/>
                <a:ea typeface="Verdana" panose="020B0604030504040204" pitchFamily="34" charset="0"/>
                <a:cs typeface="Verdana" panose="020B0604030504040204" pitchFamily="34" charset="0"/>
              </a:defRPr>
            </a:lvl4pPr>
            <a:lvl5pPr marL="1295400" indent="-215900" algn="l" rtl="0" eaLnBrk="0" fontAlgn="base" hangingPunct="0">
              <a:spcBef>
                <a:spcPct val="0"/>
              </a:spcBef>
              <a:spcAft>
                <a:spcPts val="300"/>
              </a:spcAft>
              <a:buClr>
                <a:srgbClr val="FF4F4F"/>
              </a:buClr>
              <a:buSzPct val="100000"/>
              <a:buFont typeface="Verdana" panose="020B0604030504040204" pitchFamily="34" charset="0"/>
              <a:buChar char="‒"/>
              <a:defRPr sz="1400">
                <a:solidFill>
                  <a:schemeClr val="tx1"/>
                </a:solidFill>
                <a:latin typeface="Verdana" pitchFamily="34" charset="0"/>
                <a:ea typeface="Verdana" panose="020B0604030504040204" pitchFamily="34" charset="0"/>
                <a:cs typeface="Verdana" panose="020B0604030504040204" pitchFamily="34" charset="0"/>
              </a:defRPr>
            </a:lvl5pPr>
            <a:lvl6pPr marL="1296000" indent="-216000" algn="l" rtl="0" eaLnBrk="1" fontAlgn="base" hangingPunct="1">
              <a:spcBef>
                <a:spcPts val="0"/>
              </a:spcBef>
              <a:spcAft>
                <a:spcPts val="300"/>
              </a:spcAft>
              <a:buClr>
                <a:schemeClr val="accent1"/>
              </a:buClr>
              <a:buFont typeface="Verdana" pitchFamily="34" charset="0"/>
              <a:buNone/>
              <a:defRPr sz="1400" baseline="0">
                <a:solidFill>
                  <a:schemeClr val="tx1"/>
                </a:solidFill>
                <a:latin typeface="Verdana" pitchFamily="34" charset="0"/>
              </a:defRPr>
            </a:lvl6pPr>
            <a:lvl7pPr marL="2514600" indent="-228600" algn="l" rtl="0" eaLnBrk="1" fontAlgn="base" hangingPunct="1">
              <a:spcBef>
                <a:spcPct val="25000"/>
              </a:spcBef>
              <a:spcAft>
                <a:spcPct val="0"/>
              </a:spcAft>
              <a:buClr>
                <a:schemeClr val="tx1"/>
              </a:buClr>
              <a:buChar char="–"/>
              <a:defRPr sz="2000">
                <a:solidFill>
                  <a:srgbClr val="666666"/>
                </a:solidFill>
                <a:latin typeface="+mn-lt"/>
              </a:defRPr>
            </a:lvl7pPr>
            <a:lvl8pPr marL="2971800" indent="-228600" algn="l" rtl="0" eaLnBrk="1" fontAlgn="base" hangingPunct="1">
              <a:spcBef>
                <a:spcPct val="25000"/>
              </a:spcBef>
              <a:spcAft>
                <a:spcPct val="0"/>
              </a:spcAft>
              <a:buClr>
                <a:schemeClr val="tx1"/>
              </a:buClr>
              <a:buChar char="–"/>
              <a:defRPr sz="2000">
                <a:solidFill>
                  <a:srgbClr val="666666"/>
                </a:solidFill>
                <a:latin typeface="+mn-lt"/>
              </a:defRPr>
            </a:lvl8pPr>
            <a:lvl9pPr marL="3429000" indent="-228600" algn="l" rtl="0" eaLnBrk="1" fontAlgn="base" hangingPunct="1">
              <a:spcBef>
                <a:spcPct val="25000"/>
              </a:spcBef>
              <a:spcAft>
                <a:spcPct val="0"/>
              </a:spcAft>
              <a:buClr>
                <a:schemeClr val="tx1"/>
              </a:buClr>
              <a:buChar char="–"/>
              <a:defRPr sz="2000">
                <a:solidFill>
                  <a:srgbClr val="666666"/>
                </a:solidFill>
                <a:latin typeface="+mn-lt"/>
              </a:defRPr>
            </a:lvl9pPr>
          </a:lstStyle>
          <a:p>
            <a:pPr marL="0" indent="0">
              <a:buNone/>
            </a:pPr>
            <a:r>
              <a:rPr lang="de-DE" sz="1800" kern="0" dirty="0"/>
              <a:t>*)   Finanztest 12/2022</a:t>
            </a:r>
          </a:p>
        </p:txBody>
      </p:sp>
    </p:spTree>
    <p:extLst>
      <p:ext uri="{BB962C8B-B14F-4D97-AF65-F5344CB8AC3E}">
        <p14:creationId xmlns:p14="http://schemas.microsoft.com/office/powerpoint/2010/main" val="2906160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Vergleich Aktienrente /Umlagerente</a:t>
            </a:r>
          </a:p>
        </p:txBody>
      </p:sp>
      <p:sp>
        <p:nvSpPr>
          <p:cNvPr id="5" name="Datumsplatzhalter 4"/>
          <p:cNvSpPr>
            <a:spLocks noGrp="1"/>
          </p:cNvSpPr>
          <p:nvPr>
            <p:ph type="dt" sz="half" idx="2"/>
          </p:nvPr>
        </p:nvSpPr>
        <p:spPr/>
        <p:txBody>
          <a:bodyPr/>
          <a:lstStyle/>
          <a:p>
            <a:r>
              <a:rPr lang="de-DE"/>
              <a:t>10.02.2023</a:t>
            </a:r>
            <a:endParaRPr lang="en-GB" dirty="0"/>
          </a:p>
        </p:txBody>
      </p:sp>
      <p:sp>
        <p:nvSpPr>
          <p:cNvPr id="3" name="Inhaltsplatzhalter 2"/>
          <p:cNvSpPr>
            <a:spLocks noGrp="1"/>
          </p:cNvSpPr>
          <p:nvPr>
            <p:ph sz="quarter" idx="4294967295"/>
          </p:nvPr>
        </p:nvSpPr>
        <p:spPr>
          <a:xfrm>
            <a:off x="683568" y="1988840"/>
            <a:ext cx="7416800" cy="2304256"/>
          </a:xfrm>
        </p:spPr>
        <p:txBody>
          <a:bodyPr>
            <a:normAutofit/>
          </a:bodyPr>
          <a:lstStyle/>
          <a:p>
            <a:r>
              <a:rPr lang="de-DE" sz="1800" b="1" dirty="0"/>
              <a:t>Rendite der Umlagefinanzierung: 4,6 %</a:t>
            </a:r>
          </a:p>
          <a:p>
            <a:r>
              <a:rPr lang="de-DE" sz="1800" dirty="0"/>
              <a:t>Dies trotz Zusatzbelastung der Umlagerente durch Aufnahme der ostdeutschen Versicherten in die gesetzliche Rente.</a:t>
            </a:r>
            <a:br>
              <a:rPr lang="de-DE" sz="1800" dirty="0"/>
            </a:br>
            <a:endParaRPr lang="de-DE" sz="1800" dirty="0"/>
          </a:p>
          <a:p>
            <a:r>
              <a:rPr lang="de-DE" sz="1800" b="1" dirty="0"/>
              <a:t>Zinsvorteil der Aktienrente kleiner 1 %</a:t>
            </a:r>
          </a:p>
          <a:p>
            <a:endParaRPr lang="de-DE" sz="1800" b="1" dirty="0"/>
          </a:p>
        </p:txBody>
      </p:sp>
      <p:sp>
        <p:nvSpPr>
          <p:cNvPr id="7" name="Fußzeilenplatzhalter 6">
            <a:extLst>
              <a:ext uri="{FF2B5EF4-FFF2-40B4-BE49-F238E27FC236}">
                <a16:creationId xmlns:a16="http://schemas.microsoft.com/office/drawing/2014/main" id="{F070953A-5916-B1AF-EF21-0C8E3382A610}"/>
              </a:ext>
            </a:extLst>
          </p:cNvPr>
          <p:cNvSpPr>
            <a:spLocks noGrp="1"/>
          </p:cNvSpPr>
          <p:nvPr>
            <p:ph type="ftr" sz="quarter" idx="3"/>
          </p:nvPr>
        </p:nvSpPr>
        <p:spPr/>
        <p:txBody>
          <a:bodyPr/>
          <a:lstStyle/>
          <a:p>
            <a:r>
              <a:rPr lang="en-GB"/>
              <a:t>Alfred Eibl</a:t>
            </a:r>
            <a:endParaRPr lang="en-GB" dirty="0"/>
          </a:p>
        </p:txBody>
      </p:sp>
      <p:sp>
        <p:nvSpPr>
          <p:cNvPr id="8" name="Foliennummernplatzhalter 7">
            <a:extLst>
              <a:ext uri="{FF2B5EF4-FFF2-40B4-BE49-F238E27FC236}">
                <a16:creationId xmlns:a16="http://schemas.microsoft.com/office/drawing/2014/main" id="{B32422FD-B579-E3BA-9D1E-0A0D0ABD4277}"/>
              </a:ext>
            </a:extLst>
          </p:cNvPr>
          <p:cNvSpPr>
            <a:spLocks noGrp="1"/>
          </p:cNvSpPr>
          <p:nvPr>
            <p:ph type="sldNum" sz="quarter" idx="4"/>
          </p:nvPr>
        </p:nvSpPr>
        <p:spPr/>
        <p:txBody>
          <a:bodyPr/>
          <a:lstStyle/>
          <a:p>
            <a:r>
              <a:rPr lang="en-GB"/>
              <a:t> </a:t>
            </a:r>
            <a:fld id="{DC8B3668-E1AB-4560-B66B-CD4643A23BF9}" type="slidenum">
              <a:rPr lang="en-GB" smtClean="0"/>
              <a:pPr/>
              <a:t>36</a:t>
            </a:fld>
            <a:endParaRPr lang="en-GB" dirty="0"/>
          </a:p>
        </p:txBody>
      </p:sp>
    </p:spTree>
    <p:extLst>
      <p:ext uri="{BB962C8B-B14F-4D97-AF65-F5344CB8AC3E}">
        <p14:creationId xmlns:p14="http://schemas.microsoft.com/office/powerpoint/2010/main" val="2527138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Kernpositionen von Attac</a:t>
            </a:r>
          </a:p>
        </p:txBody>
      </p:sp>
      <p:sp>
        <p:nvSpPr>
          <p:cNvPr id="5" name="Datumsplatzhalter 4"/>
          <p:cNvSpPr>
            <a:spLocks noGrp="1"/>
          </p:cNvSpPr>
          <p:nvPr>
            <p:ph type="dt" sz="half" idx="2"/>
          </p:nvPr>
        </p:nvSpPr>
        <p:spPr/>
        <p:txBody>
          <a:bodyPr/>
          <a:lstStyle/>
          <a:p>
            <a:r>
              <a:rPr lang="de-DE"/>
              <a:t>10.02.2023</a:t>
            </a:r>
            <a:endParaRPr lang="en-GB" dirty="0"/>
          </a:p>
        </p:txBody>
      </p:sp>
      <p:sp>
        <p:nvSpPr>
          <p:cNvPr id="3" name="Inhaltsplatzhalter 2"/>
          <p:cNvSpPr>
            <a:spLocks noGrp="1"/>
          </p:cNvSpPr>
          <p:nvPr>
            <p:ph sz="quarter" idx="4294967295"/>
          </p:nvPr>
        </p:nvSpPr>
        <p:spPr>
          <a:xfrm>
            <a:off x="1043608" y="1268760"/>
            <a:ext cx="7416824" cy="3672407"/>
          </a:xfrm>
        </p:spPr>
        <p:txBody>
          <a:bodyPr>
            <a:normAutofit/>
          </a:bodyPr>
          <a:lstStyle/>
          <a:p>
            <a:pPr>
              <a:spcBef>
                <a:spcPts val="600"/>
              </a:spcBef>
              <a:spcAft>
                <a:spcPts val="0"/>
              </a:spcAft>
            </a:pPr>
            <a:r>
              <a:rPr lang="de-DE" sz="2000" dirty="0"/>
              <a:t>Leistungen:</a:t>
            </a:r>
          </a:p>
          <a:p>
            <a:pPr lvl="1">
              <a:spcBef>
                <a:spcPts val="600"/>
              </a:spcBef>
              <a:spcAft>
                <a:spcPts val="0"/>
              </a:spcAft>
            </a:pPr>
            <a:r>
              <a:rPr lang="de-DE" dirty="0"/>
              <a:t>Alle Menschen einbeziehen</a:t>
            </a:r>
          </a:p>
          <a:p>
            <a:pPr lvl="1">
              <a:spcBef>
                <a:spcPts val="600"/>
              </a:spcBef>
              <a:spcAft>
                <a:spcPts val="0"/>
              </a:spcAft>
            </a:pPr>
            <a:r>
              <a:rPr lang="de-DE" dirty="0"/>
              <a:t>Alter ohne Armut und in Würde für alle</a:t>
            </a:r>
          </a:p>
          <a:p>
            <a:pPr lvl="1">
              <a:spcBef>
                <a:spcPts val="600"/>
              </a:spcBef>
              <a:spcAft>
                <a:spcPts val="0"/>
              </a:spcAft>
            </a:pPr>
            <a:r>
              <a:rPr lang="de-DE" dirty="0"/>
              <a:t>Lebensstandardsicherung</a:t>
            </a:r>
          </a:p>
          <a:p>
            <a:pPr>
              <a:spcBef>
                <a:spcPts val="1800"/>
              </a:spcBef>
              <a:spcAft>
                <a:spcPts val="0"/>
              </a:spcAft>
            </a:pPr>
            <a:r>
              <a:rPr lang="de-DE" dirty="0"/>
              <a:t>Finanzierung</a:t>
            </a:r>
          </a:p>
          <a:p>
            <a:pPr lvl="1">
              <a:spcBef>
                <a:spcPts val="600"/>
              </a:spcBef>
              <a:spcAft>
                <a:spcPts val="0"/>
              </a:spcAft>
            </a:pPr>
            <a:r>
              <a:rPr lang="de-DE" dirty="0"/>
              <a:t>Kapitalisierung ist nicht die Lösung</a:t>
            </a:r>
          </a:p>
          <a:p>
            <a:pPr lvl="1">
              <a:spcBef>
                <a:spcPts val="600"/>
              </a:spcBef>
              <a:spcAft>
                <a:spcPts val="0"/>
              </a:spcAft>
            </a:pPr>
            <a:r>
              <a:rPr lang="de-DE" dirty="0"/>
              <a:t>Umlagesystem ist zukunftssicher</a:t>
            </a:r>
          </a:p>
          <a:p>
            <a:pPr lvl="1">
              <a:spcBef>
                <a:spcPts val="600"/>
              </a:spcBef>
              <a:spcAft>
                <a:spcPts val="0"/>
              </a:spcAft>
            </a:pPr>
            <a:r>
              <a:rPr lang="de-DE" dirty="0"/>
              <a:t>Demografie ist nicht bedrohlich</a:t>
            </a:r>
          </a:p>
          <a:p>
            <a:pPr lvl="1">
              <a:spcBef>
                <a:spcPts val="600"/>
              </a:spcBef>
              <a:spcAft>
                <a:spcPts val="0"/>
              </a:spcAft>
            </a:pPr>
            <a:r>
              <a:rPr lang="de-DE" dirty="0"/>
              <a:t>Produktivitätssteigerung wird immer ausgeblendet</a:t>
            </a:r>
          </a:p>
          <a:p>
            <a:pPr>
              <a:spcBef>
                <a:spcPts val="900"/>
              </a:spcBef>
              <a:spcAft>
                <a:spcPts val="600"/>
              </a:spcAft>
            </a:pPr>
            <a:endParaRPr lang="de-DE" sz="2000" dirty="0"/>
          </a:p>
        </p:txBody>
      </p:sp>
      <p:sp>
        <p:nvSpPr>
          <p:cNvPr id="7" name="Fußzeilenplatzhalter 6">
            <a:extLst>
              <a:ext uri="{FF2B5EF4-FFF2-40B4-BE49-F238E27FC236}">
                <a16:creationId xmlns:a16="http://schemas.microsoft.com/office/drawing/2014/main" id="{A1AE037D-C1C3-8BA4-E4A6-45183DEC8019}"/>
              </a:ext>
            </a:extLst>
          </p:cNvPr>
          <p:cNvSpPr>
            <a:spLocks noGrp="1"/>
          </p:cNvSpPr>
          <p:nvPr>
            <p:ph type="ftr" sz="quarter" idx="3"/>
          </p:nvPr>
        </p:nvSpPr>
        <p:spPr/>
        <p:txBody>
          <a:bodyPr/>
          <a:lstStyle/>
          <a:p>
            <a:r>
              <a:rPr lang="en-GB"/>
              <a:t>Alfred Eibl</a:t>
            </a:r>
            <a:endParaRPr lang="en-GB" dirty="0"/>
          </a:p>
        </p:txBody>
      </p:sp>
      <p:sp>
        <p:nvSpPr>
          <p:cNvPr id="8" name="Foliennummernplatzhalter 7">
            <a:extLst>
              <a:ext uri="{FF2B5EF4-FFF2-40B4-BE49-F238E27FC236}">
                <a16:creationId xmlns:a16="http://schemas.microsoft.com/office/drawing/2014/main" id="{80D354A0-B896-5F85-C5CC-04E982024F80}"/>
              </a:ext>
            </a:extLst>
          </p:cNvPr>
          <p:cNvSpPr>
            <a:spLocks noGrp="1"/>
          </p:cNvSpPr>
          <p:nvPr>
            <p:ph type="sldNum" sz="quarter" idx="4"/>
          </p:nvPr>
        </p:nvSpPr>
        <p:spPr/>
        <p:txBody>
          <a:bodyPr/>
          <a:lstStyle/>
          <a:p>
            <a:r>
              <a:rPr lang="en-GB"/>
              <a:t> </a:t>
            </a:r>
            <a:fld id="{DC8B3668-E1AB-4560-B66B-CD4643A23BF9}" type="slidenum">
              <a:rPr lang="en-GB" smtClean="0"/>
              <a:pPr/>
              <a:t>37</a:t>
            </a:fld>
            <a:endParaRPr lang="en-GB" dirty="0"/>
          </a:p>
        </p:txBody>
      </p:sp>
    </p:spTree>
    <p:extLst>
      <p:ext uri="{BB962C8B-B14F-4D97-AF65-F5344CB8AC3E}">
        <p14:creationId xmlns:p14="http://schemas.microsoft.com/office/powerpoint/2010/main" val="207514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Lösungsvorschlag Attac</a:t>
            </a:r>
          </a:p>
        </p:txBody>
      </p:sp>
      <p:sp>
        <p:nvSpPr>
          <p:cNvPr id="5" name="Datumsplatzhalter 4"/>
          <p:cNvSpPr>
            <a:spLocks noGrp="1"/>
          </p:cNvSpPr>
          <p:nvPr>
            <p:ph type="dt" sz="half" idx="2"/>
          </p:nvPr>
        </p:nvSpPr>
        <p:spPr/>
        <p:txBody>
          <a:bodyPr/>
          <a:lstStyle/>
          <a:p>
            <a:r>
              <a:rPr lang="de-DE"/>
              <a:t>10.02.2023</a:t>
            </a:r>
            <a:endParaRPr lang="en-GB" dirty="0"/>
          </a:p>
        </p:txBody>
      </p:sp>
      <p:sp>
        <p:nvSpPr>
          <p:cNvPr id="3" name="Inhaltsplatzhalter 2"/>
          <p:cNvSpPr>
            <a:spLocks noGrp="1"/>
          </p:cNvSpPr>
          <p:nvPr>
            <p:ph sz="quarter" idx="4294967295"/>
          </p:nvPr>
        </p:nvSpPr>
        <p:spPr>
          <a:xfrm>
            <a:off x="899592" y="1844824"/>
            <a:ext cx="7704964" cy="4514701"/>
          </a:xfrm>
        </p:spPr>
        <p:txBody>
          <a:bodyPr>
            <a:normAutofit/>
          </a:bodyPr>
          <a:lstStyle/>
          <a:p>
            <a:pPr>
              <a:spcBef>
                <a:spcPts val="900"/>
              </a:spcBef>
              <a:spcAft>
                <a:spcPts val="600"/>
              </a:spcAft>
            </a:pPr>
            <a:r>
              <a:rPr lang="de-DE" sz="2000" dirty="0"/>
              <a:t>Beibehaltung Umlagesystem, ABER</a:t>
            </a:r>
          </a:p>
          <a:p>
            <a:pPr>
              <a:spcBef>
                <a:spcPts val="900"/>
              </a:spcBef>
              <a:spcAft>
                <a:spcPts val="600"/>
              </a:spcAft>
            </a:pPr>
            <a:r>
              <a:rPr lang="de-DE" sz="2000" dirty="0"/>
              <a:t>Aufeinander aufbauende Systeme für</a:t>
            </a:r>
          </a:p>
          <a:p>
            <a:pPr lvl="1">
              <a:spcAft>
                <a:spcPts val="600"/>
              </a:spcAft>
            </a:pPr>
            <a:r>
              <a:rPr lang="de-DE" sz="1800" dirty="0"/>
              <a:t>Absicherung gegen Altersarmut</a:t>
            </a:r>
          </a:p>
          <a:p>
            <a:pPr lvl="1">
              <a:spcAft>
                <a:spcPts val="600"/>
              </a:spcAft>
            </a:pPr>
            <a:r>
              <a:rPr lang="de-DE" sz="1800" dirty="0"/>
              <a:t>Lebensstandardsicherung</a:t>
            </a:r>
          </a:p>
          <a:p>
            <a:pPr marL="0" lvl="0" indent="0">
              <a:buNone/>
            </a:pPr>
            <a:endParaRPr lang="de-DE" sz="2000" dirty="0"/>
          </a:p>
        </p:txBody>
      </p:sp>
      <p:sp>
        <p:nvSpPr>
          <p:cNvPr id="7" name="Fußzeilenplatzhalter 6">
            <a:extLst>
              <a:ext uri="{FF2B5EF4-FFF2-40B4-BE49-F238E27FC236}">
                <a16:creationId xmlns:a16="http://schemas.microsoft.com/office/drawing/2014/main" id="{E7D49BBB-9554-AFB5-F1D4-05C894D874AB}"/>
              </a:ext>
            </a:extLst>
          </p:cNvPr>
          <p:cNvSpPr>
            <a:spLocks noGrp="1"/>
          </p:cNvSpPr>
          <p:nvPr>
            <p:ph type="ftr" sz="quarter" idx="3"/>
          </p:nvPr>
        </p:nvSpPr>
        <p:spPr/>
        <p:txBody>
          <a:bodyPr/>
          <a:lstStyle/>
          <a:p>
            <a:r>
              <a:rPr lang="en-GB"/>
              <a:t>Alfred Eibl</a:t>
            </a:r>
            <a:endParaRPr lang="en-GB" dirty="0"/>
          </a:p>
        </p:txBody>
      </p:sp>
      <p:sp>
        <p:nvSpPr>
          <p:cNvPr id="8" name="Foliennummernplatzhalter 7">
            <a:extLst>
              <a:ext uri="{FF2B5EF4-FFF2-40B4-BE49-F238E27FC236}">
                <a16:creationId xmlns:a16="http://schemas.microsoft.com/office/drawing/2014/main" id="{DCEC4A7F-4FC5-652A-5EA5-24B1FB7F4548}"/>
              </a:ext>
            </a:extLst>
          </p:cNvPr>
          <p:cNvSpPr>
            <a:spLocks noGrp="1"/>
          </p:cNvSpPr>
          <p:nvPr>
            <p:ph type="sldNum" sz="quarter" idx="4"/>
          </p:nvPr>
        </p:nvSpPr>
        <p:spPr/>
        <p:txBody>
          <a:bodyPr/>
          <a:lstStyle/>
          <a:p>
            <a:r>
              <a:rPr lang="en-GB"/>
              <a:t> </a:t>
            </a:r>
            <a:fld id="{DC8B3668-E1AB-4560-B66B-CD4643A23BF9}" type="slidenum">
              <a:rPr lang="en-GB" smtClean="0"/>
              <a:pPr/>
              <a:t>38</a:t>
            </a:fld>
            <a:endParaRPr lang="en-GB" dirty="0"/>
          </a:p>
        </p:txBody>
      </p:sp>
    </p:spTree>
    <p:extLst>
      <p:ext uri="{BB962C8B-B14F-4D97-AF65-F5344CB8AC3E}">
        <p14:creationId xmlns:p14="http://schemas.microsoft.com/office/powerpoint/2010/main" val="2933555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Lösungsvorschlag: Zwei Säulen-System (I)</a:t>
            </a:r>
          </a:p>
        </p:txBody>
      </p:sp>
      <p:sp>
        <p:nvSpPr>
          <p:cNvPr id="5" name="Datumsplatzhalter 4"/>
          <p:cNvSpPr>
            <a:spLocks noGrp="1"/>
          </p:cNvSpPr>
          <p:nvPr>
            <p:ph type="dt" sz="half" idx="2"/>
          </p:nvPr>
        </p:nvSpPr>
        <p:spPr/>
        <p:txBody>
          <a:bodyPr/>
          <a:lstStyle/>
          <a:p>
            <a:r>
              <a:rPr lang="de-DE"/>
              <a:t>10.02.2023</a:t>
            </a:r>
            <a:endParaRPr lang="en-GB" dirty="0"/>
          </a:p>
        </p:txBody>
      </p:sp>
      <p:sp>
        <p:nvSpPr>
          <p:cNvPr id="3" name="Inhaltsplatzhalter 2"/>
          <p:cNvSpPr>
            <a:spLocks noGrp="1"/>
          </p:cNvSpPr>
          <p:nvPr>
            <p:ph sz="quarter" idx="4294967295"/>
          </p:nvPr>
        </p:nvSpPr>
        <p:spPr>
          <a:xfrm>
            <a:off x="611560" y="1556792"/>
            <a:ext cx="7776864" cy="3312368"/>
          </a:xfrm>
        </p:spPr>
        <p:txBody>
          <a:bodyPr>
            <a:normAutofit/>
          </a:bodyPr>
          <a:lstStyle/>
          <a:p>
            <a:pPr>
              <a:spcBef>
                <a:spcPts val="0"/>
              </a:spcBef>
              <a:spcAft>
                <a:spcPts val="0"/>
              </a:spcAft>
            </a:pPr>
            <a:r>
              <a:rPr lang="de-DE" dirty="0"/>
              <a:t>Basisrente (Teil der Bürgerversicherung) </a:t>
            </a:r>
          </a:p>
          <a:p>
            <a:pPr lvl="1">
              <a:spcBef>
                <a:spcPts val="1200"/>
              </a:spcBef>
              <a:spcAft>
                <a:spcPts val="0"/>
              </a:spcAft>
            </a:pPr>
            <a:r>
              <a:rPr lang="de-DE" sz="1800" dirty="0"/>
              <a:t>Grundlegende Existenzsicherung im Alter für alle.</a:t>
            </a:r>
          </a:p>
          <a:p>
            <a:pPr lvl="1">
              <a:spcBef>
                <a:spcPts val="1200"/>
              </a:spcBef>
              <a:spcAft>
                <a:spcPts val="0"/>
              </a:spcAft>
            </a:pPr>
            <a:r>
              <a:rPr lang="de-DE" sz="1800" dirty="0"/>
              <a:t>Beitragserhebung auf Unternehmensebene auf Basis </a:t>
            </a:r>
          </a:p>
          <a:p>
            <a:pPr lvl="2">
              <a:spcBef>
                <a:spcPts val="600"/>
              </a:spcBef>
              <a:spcAft>
                <a:spcPts val="0"/>
              </a:spcAft>
            </a:pPr>
            <a:r>
              <a:rPr lang="de-DE" sz="1600" dirty="0"/>
              <a:t>Personalausgaben (also incl. Vorstandsgehälter)</a:t>
            </a:r>
          </a:p>
          <a:p>
            <a:pPr lvl="2">
              <a:spcBef>
                <a:spcPts val="600"/>
              </a:spcBef>
              <a:spcAft>
                <a:spcPts val="0"/>
              </a:spcAft>
            </a:pPr>
            <a:r>
              <a:rPr lang="de-DE" sz="1600" dirty="0"/>
              <a:t>plus Gewinn (vor Steuern und Zinsen)</a:t>
            </a:r>
          </a:p>
          <a:p>
            <a:pPr lvl="2">
              <a:spcBef>
                <a:spcPts val="600"/>
              </a:spcBef>
              <a:spcAft>
                <a:spcPts val="0"/>
              </a:spcAft>
            </a:pPr>
            <a:r>
              <a:rPr lang="de-DE" sz="1600" dirty="0"/>
              <a:t>Entnahme aus dem Gesamttopf, vor individueller Aufteilung</a:t>
            </a:r>
          </a:p>
          <a:p>
            <a:pPr lvl="2">
              <a:spcBef>
                <a:spcPts val="600"/>
              </a:spcBef>
              <a:spcAft>
                <a:spcPts val="0"/>
              </a:spcAft>
            </a:pPr>
            <a:r>
              <a:rPr lang="de-DE" sz="1600" dirty="0"/>
              <a:t>bei Selbständigen: Gewinn</a:t>
            </a:r>
          </a:p>
          <a:p>
            <a:pPr lvl="1">
              <a:spcBef>
                <a:spcPts val="1200"/>
              </a:spcBef>
              <a:spcAft>
                <a:spcPts val="0"/>
              </a:spcAft>
            </a:pPr>
            <a:r>
              <a:rPr lang="de-DE" sz="1800" dirty="0"/>
              <a:t>plus Beiträge aus den Einnahmen aus dem Ausland</a:t>
            </a:r>
          </a:p>
          <a:p>
            <a:pPr marL="630000" lvl="2" indent="0">
              <a:buNone/>
            </a:pPr>
            <a:endParaRPr lang="de-DE" dirty="0"/>
          </a:p>
        </p:txBody>
      </p:sp>
      <p:sp>
        <p:nvSpPr>
          <p:cNvPr id="7" name="Fußzeilenplatzhalter 6">
            <a:extLst>
              <a:ext uri="{FF2B5EF4-FFF2-40B4-BE49-F238E27FC236}">
                <a16:creationId xmlns:a16="http://schemas.microsoft.com/office/drawing/2014/main" id="{76464EDE-0054-2DEB-B5FD-C1884E30A9A2}"/>
              </a:ext>
            </a:extLst>
          </p:cNvPr>
          <p:cNvSpPr>
            <a:spLocks noGrp="1"/>
          </p:cNvSpPr>
          <p:nvPr>
            <p:ph type="ftr" sz="quarter" idx="3"/>
          </p:nvPr>
        </p:nvSpPr>
        <p:spPr/>
        <p:txBody>
          <a:bodyPr/>
          <a:lstStyle/>
          <a:p>
            <a:r>
              <a:rPr lang="en-GB"/>
              <a:t>Alfred Eibl</a:t>
            </a:r>
            <a:endParaRPr lang="en-GB" dirty="0"/>
          </a:p>
        </p:txBody>
      </p:sp>
      <p:sp>
        <p:nvSpPr>
          <p:cNvPr id="8" name="Foliennummernplatzhalter 7">
            <a:extLst>
              <a:ext uri="{FF2B5EF4-FFF2-40B4-BE49-F238E27FC236}">
                <a16:creationId xmlns:a16="http://schemas.microsoft.com/office/drawing/2014/main" id="{89CE5DA2-25E7-922E-8B63-8E729CDEF2B8}"/>
              </a:ext>
            </a:extLst>
          </p:cNvPr>
          <p:cNvSpPr>
            <a:spLocks noGrp="1"/>
          </p:cNvSpPr>
          <p:nvPr>
            <p:ph type="sldNum" sz="quarter" idx="4"/>
          </p:nvPr>
        </p:nvSpPr>
        <p:spPr/>
        <p:txBody>
          <a:bodyPr/>
          <a:lstStyle/>
          <a:p>
            <a:r>
              <a:rPr lang="en-GB"/>
              <a:t> </a:t>
            </a:r>
            <a:fld id="{DC8B3668-E1AB-4560-B66B-CD4643A23BF9}" type="slidenum">
              <a:rPr lang="en-GB" smtClean="0"/>
              <a:pPr/>
              <a:t>39</a:t>
            </a:fld>
            <a:endParaRPr lang="en-GB" dirty="0"/>
          </a:p>
        </p:txBody>
      </p:sp>
    </p:spTree>
    <p:extLst>
      <p:ext uri="{BB962C8B-B14F-4D97-AF65-F5344CB8AC3E}">
        <p14:creationId xmlns:p14="http://schemas.microsoft.com/office/powerpoint/2010/main" val="470177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hteck 25">
            <a:extLst>
              <a:ext uri="{FF2B5EF4-FFF2-40B4-BE49-F238E27FC236}">
                <a16:creationId xmlns:a16="http://schemas.microsoft.com/office/drawing/2014/main" id="{5E5F794E-D3D0-CAFE-1803-37921EC5973A}"/>
              </a:ext>
            </a:extLst>
          </p:cNvPr>
          <p:cNvSpPr/>
          <p:nvPr/>
        </p:nvSpPr>
        <p:spPr bwMode="auto">
          <a:xfrm>
            <a:off x="4032116" y="1289437"/>
            <a:ext cx="1584176" cy="2160000"/>
          </a:xfrm>
          <a:prstGeom prst="rect">
            <a:avLst/>
          </a:prstGeom>
          <a:solidFill>
            <a:schemeClr val="accent2">
              <a:lumMod val="20000"/>
              <a:lumOff val="80000"/>
            </a:schemeClr>
          </a:solidFill>
          <a:ln w="9525">
            <a:solidFill>
              <a:schemeClr val="tx1"/>
            </a:solidFill>
            <a:miter lim="800000"/>
            <a:headEnd/>
            <a:tailEnd/>
          </a:ln>
        </p:spPr>
        <p:txBody>
          <a:bodyPr wrap="square" lIns="72000" tIns="72000" rIns="72000" bIns="72000" rtlCol="0" anchor="ctr"/>
          <a:lstStyle/>
          <a:p>
            <a:pPr algn="ctr" eaLnBrk="0" hangingPunct="0"/>
            <a:endParaRPr lang="de-DE" sz="1600" dirty="0">
              <a:latin typeface="+mn-lt"/>
              <a:ea typeface="Verdana" pitchFamily="34" charset="0"/>
              <a:cs typeface="Verdana" pitchFamily="34" charset="0"/>
            </a:endParaRPr>
          </a:p>
        </p:txBody>
      </p:sp>
      <p:sp>
        <p:nvSpPr>
          <p:cNvPr id="2" name="Titel 1"/>
          <p:cNvSpPr>
            <a:spLocks noGrp="1"/>
          </p:cNvSpPr>
          <p:nvPr>
            <p:ph type="title"/>
          </p:nvPr>
        </p:nvSpPr>
        <p:spPr/>
        <p:txBody>
          <a:bodyPr/>
          <a:lstStyle/>
          <a:p>
            <a:r>
              <a:rPr lang="de-DE" dirty="0"/>
              <a:t>Konzept der FDP–Aktienrente</a:t>
            </a:r>
          </a:p>
        </p:txBody>
      </p:sp>
      <p:sp>
        <p:nvSpPr>
          <p:cNvPr id="5" name="Datumsplatzhalter 4"/>
          <p:cNvSpPr>
            <a:spLocks noGrp="1"/>
          </p:cNvSpPr>
          <p:nvPr>
            <p:ph type="dt" sz="half" idx="2"/>
          </p:nvPr>
        </p:nvSpPr>
        <p:spPr/>
        <p:txBody>
          <a:bodyPr/>
          <a:lstStyle/>
          <a:p>
            <a:r>
              <a:rPr lang="de-DE"/>
              <a:t>10.02.2023</a:t>
            </a:r>
            <a:endParaRPr lang="en-GB" dirty="0"/>
          </a:p>
        </p:txBody>
      </p:sp>
      <p:sp>
        <p:nvSpPr>
          <p:cNvPr id="3" name="Fußzeilenplatzhalter 2">
            <a:extLst>
              <a:ext uri="{FF2B5EF4-FFF2-40B4-BE49-F238E27FC236}">
                <a16:creationId xmlns:a16="http://schemas.microsoft.com/office/drawing/2014/main" id="{8F376390-957A-56CD-211F-9993FF0EE4DA}"/>
              </a:ext>
            </a:extLst>
          </p:cNvPr>
          <p:cNvSpPr>
            <a:spLocks noGrp="1"/>
          </p:cNvSpPr>
          <p:nvPr>
            <p:ph type="ftr" sz="quarter" idx="3"/>
          </p:nvPr>
        </p:nvSpPr>
        <p:spPr/>
        <p:txBody>
          <a:bodyPr/>
          <a:lstStyle/>
          <a:p>
            <a:r>
              <a:rPr lang="en-GB"/>
              <a:t>Alfred Eibl</a:t>
            </a:r>
            <a:endParaRPr lang="en-GB" dirty="0"/>
          </a:p>
        </p:txBody>
      </p:sp>
      <p:sp>
        <p:nvSpPr>
          <p:cNvPr id="8" name="Foliennummernplatzhalter 7">
            <a:extLst>
              <a:ext uri="{FF2B5EF4-FFF2-40B4-BE49-F238E27FC236}">
                <a16:creationId xmlns:a16="http://schemas.microsoft.com/office/drawing/2014/main" id="{39A181FD-9152-B464-F67B-52D59D981DB7}"/>
              </a:ext>
            </a:extLst>
          </p:cNvPr>
          <p:cNvSpPr>
            <a:spLocks noGrp="1"/>
          </p:cNvSpPr>
          <p:nvPr>
            <p:ph type="sldNum" sz="quarter" idx="4"/>
          </p:nvPr>
        </p:nvSpPr>
        <p:spPr/>
        <p:txBody>
          <a:bodyPr/>
          <a:lstStyle/>
          <a:p>
            <a:r>
              <a:rPr lang="en-GB"/>
              <a:t> </a:t>
            </a:r>
            <a:fld id="{DC8B3668-E1AB-4560-B66B-CD4643A23BF9}" type="slidenum">
              <a:rPr lang="en-GB" smtClean="0"/>
              <a:pPr/>
              <a:t>4</a:t>
            </a:fld>
            <a:endParaRPr lang="en-GB" dirty="0"/>
          </a:p>
        </p:txBody>
      </p:sp>
      <p:sp>
        <p:nvSpPr>
          <p:cNvPr id="4" name="Textfeld 3">
            <a:extLst>
              <a:ext uri="{FF2B5EF4-FFF2-40B4-BE49-F238E27FC236}">
                <a16:creationId xmlns:a16="http://schemas.microsoft.com/office/drawing/2014/main" id="{9AA70E44-F1B9-7649-905B-D2A6C330C68E}"/>
              </a:ext>
            </a:extLst>
          </p:cNvPr>
          <p:cNvSpPr txBox="1"/>
          <p:nvPr/>
        </p:nvSpPr>
        <p:spPr bwMode="auto">
          <a:xfrm>
            <a:off x="1403648" y="2780928"/>
            <a:ext cx="720000" cy="2160000"/>
          </a:xfrm>
          <a:prstGeom prst="rect">
            <a:avLst/>
          </a:prstGeom>
          <a:solidFill>
            <a:schemeClr val="tx2">
              <a:lumMod val="60000"/>
              <a:lumOff val="40000"/>
            </a:schemeClr>
          </a:solidFill>
          <a:ln w="9525">
            <a:solidFill>
              <a:schemeClr val="tx1"/>
            </a:solid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ea typeface="Verdana" pitchFamily="34" charset="0"/>
                <a:cs typeface="Verdana" pitchFamily="34" charset="0"/>
              </a:rPr>
              <a:t>18,6%</a:t>
            </a:r>
          </a:p>
        </p:txBody>
      </p:sp>
      <p:sp>
        <p:nvSpPr>
          <p:cNvPr id="6" name="Textfeld 5">
            <a:extLst>
              <a:ext uri="{FF2B5EF4-FFF2-40B4-BE49-F238E27FC236}">
                <a16:creationId xmlns:a16="http://schemas.microsoft.com/office/drawing/2014/main" id="{23D5494D-3B30-7A45-127E-277B9D32AB26}"/>
              </a:ext>
            </a:extLst>
          </p:cNvPr>
          <p:cNvSpPr txBox="1"/>
          <p:nvPr/>
        </p:nvSpPr>
        <p:spPr bwMode="auto">
          <a:xfrm>
            <a:off x="328870" y="3406395"/>
            <a:ext cx="864096" cy="646331"/>
          </a:xfrm>
          <a:prstGeom prst="rect">
            <a:avLst/>
          </a:prstGeom>
          <a:noFill/>
          <a:ln w="9525">
            <a:no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ea typeface="Verdana" pitchFamily="34" charset="0"/>
                <a:cs typeface="Verdana" pitchFamily="34" charset="0"/>
              </a:rPr>
              <a:t>aktueller Beitrags-satz</a:t>
            </a:r>
          </a:p>
        </p:txBody>
      </p:sp>
      <p:sp>
        <p:nvSpPr>
          <p:cNvPr id="7" name="Textfeld 6">
            <a:extLst>
              <a:ext uri="{FF2B5EF4-FFF2-40B4-BE49-F238E27FC236}">
                <a16:creationId xmlns:a16="http://schemas.microsoft.com/office/drawing/2014/main" id="{53532D7F-9F67-BD99-A65D-94583BE995FD}"/>
              </a:ext>
            </a:extLst>
          </p:cNvPr>
          <p:cNvSpPr txBox="1"/>
          <p:nvPr/>
        </p:nvSpPr>
        <p:spPr bwMode="auto">
          <a:xfrm>
            <a:off x="2483768" y="3140928"/>
            <a:ext cx="720000" cy="1800000"/>
          </a:xfrm>
          <a:prstGeom prst="rect">
            <a:avLst/>
          </a:prstGeom>
          <a:solidFill>
            <a:schemeClr val="tx2">
              <a:lumMod val="20000"/>
              <a:lumOff val="80000"/>
            </a:schemeClr>
          </a:solidFill>
          <a:ln w="9525">
            <a:solidFill>
              <a:schemeClr val="tx1"/>
            </a:solid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ea typeface="Verdana" pitchFamily="34" charset="0"/>
                <a:cs typeface="Verdana" pitchFamily="34" charset="0"/>
              </a:rPr>
              <a:t>18,6</a:t>
            </a:r>
            <a:r>
              <a:rPr lang="de-DE" sz="1400" kern="0" dirty="0">
                <a:latin typeface="Verdana" panose="020B0604030504040204" pitchFamily="34" charset="0"/>
              </a:rPr>
              <a:t> </a:t>
            </a:r>
            <a:r>
              <a:rPr lang="de-DE" sz="1400" kern="0" dirty="0">
                <a:latin typeface="Verdana" pitchFamily="34" charset="0"/>
                <a:ea typeface="Verdana" pitchFamily="34" charset="0"/>
                <a:cs typeface="Verdana" pitchFamily="34" charset="0"/>
              </a:rPr>
              <a:t>% </a:t>
            </a:r>
            <a:r>
              <a:rPr lang="de-DE" sz="1400" kern="0" dirty="0">
                <a:latin typeface="Verdana" pitchFamily="34" charset="0"/>
              </a:rPr>
              <a:t>minus</a:t>
            </a:r>
          </a:p>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ea typeface="Verdana" pitchFamily="34" charset="0"/>
                <a:cs typeface="Verdana" pitchFamily="34" charset="0"/>
              </a:rPr>
              <a:t>X</a:t>
            </a:r>
            <a:r>
              <a:rPr lang="de-DE" sz="1400" kern="0" dirty="0">
                <a:latin typeface="Verdana" panose="020B0604030504040204" pitchFamily="34" charset="0"/>
              </a:rPr>
              <a:t> </a:t>
            </a:r>
            <a:r>
              <a:rPr lang="de-DE" sz="1400" kern="0" dirty="0">
                <a:latin typeface="Verdana" pitchFamily="34" charset="0"/>
                <a:ea typeface="Verdana" pitchFamily="34" charset="0"/>
                <a:cs typeface="Verdana" pitchFamily="34" charset="0"/>
              </a:rPr>
              <a:t>%</a:t>
            </a:r>
          </a:p>
        </p:txBody>
      </p:sp>
      <p:sp>
        <p:nvSpPr>
          <p:cNvPr id="9" name="Textfeld 8">
            <a:extLst>
              <a:ext uri="{FF2B5EF4-FFF2-40B4-BE49-F238E27FC236}">
                <a16:creationId xmlns:a16="http://schemas.microsoft.com/office/drawing/2014/main" id="{28C842A7-1927-F129-5C96-26F7B4FEAF1E}"/>
              </a:ext>
            </a:extLst>
          </p:cNvPr>
          <p:cNvSpPr txBox="1"/>
          <p:nvPr/>
        </p:nvSpPr>
        <p:spPr bwMode="auto">
          <a:xfrm>
            <a:off x="2483768" y="2768607"/>
            <a:ext cx="720000" cy="360000"/>
          </a:xfrm>
          <a:prstGeom prst="rect">
            <a:avLst/>
          </a:prstGeom>
          <a:solidFill>
            <a:schemeClr val="accent5">
              <a:lumMod val="40000"/>
              <a:lumOff val="60000"/>
            </a:schemeClr>
          </a:solidFill>
          <a:ln w="9525">
            <a:solidFill>
              <a:schemeClr val="tx1"/>
            </a:solid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ea typeface="Verdana" pitchFamily="34" charset="0"/>
                <a:cs typeface="Verdana" pitchFamily="34" charset="0"/>
              </a:rPr>
              <a:t>X</a:t>
            </a:r>
            <a:r>
              <a:rPr lang="de-DE" sz="1400" kern="0" dirty="0">
                <a:latin typeface="Verdana" panose="020B0604030504040204" pitchFamily="34" charset="0"/>
              </a:rPr>
              <a:t> </a:t>
            </a:r>
            <a:r>
              <a:rPr lang="de-DE" sz="1400" kern="0" dirty="0">
                <a:latin typeface="Verdana" pitchFamily="34" charset="0"/>
                <a:ea typeface="Verdana" pitchFamily="34" charset="0"/>
                <a:cs typeface="Verdana" pitchFamily="34" charset="0"/>
              </a:rPr>
              <a:t>%</a:t>
            </a:r>
          </a:p>
        </p:txBody>
      </p:sp>
      <p:sp>
        <p:nvSpPr>
          <p:cNvPr id="13" name="Textfeld 12">
            <a:extLst>
              <a:ext uri="{FF2B5EF4-FFF2-40B4-BE49-F238E27FC236}">
                <a16:creationId xmlns:a16="http://schemas.microsoft.com/office/drawing/2014/main" id="{30D9684F-C44E-FD76-2CD3-49A9ADE674FB}"/>
              </a:ext>
            </a:extLst>
          </p:cNvPr>
          <p:cNvSpPr txBox="1"/>
          <p:nvPr/>
        </p:nvSpPr>
        <p:spPr bwMode="auto">
          <a:xfrm>
            <a:off x="2195694" y="5099436"/>
            <a:ext cx="1296148" cy="646331"/>
          </a:xfrm>
          <a:prstGeom prst="rect">
            <a:avLst/>
          </a:prstGeom>
          <a:noFill/>
          <a:ln w="9525">
            <a:no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ea typeface="Verdana" pitchFamily="34" charset="0"/>
                <a:cs typeface="Verdana" pitchFamily="34" charset="0"/>
              </a:rPr>
              <a:t>für </a:t>
            </a:r>
            <a:br>
              <a:rPr lang="de-DE" sz="1400" kern="0" dirty="0">
                <a:latin typeface="Verdana" pitchFamily="34" charset="0"/>
                <a:ea typeface="Verdana" pitchFamily="34" charset="0"/>
                <a:cs typeface="Verdana" pitchFamily="34" charset="0"/>
              </a:rPr>
            </a:br>
            <a:r>
              <a:rPr lang="de-DE" sz="1400" kern="0" dirty="0">
                <a:latin typeface="Verdana" pitchFamily="34" charset="0"/>
                <a:ea typeface="Verdana" pitchFamily="34" charset="0"/>
                <a:cs typeface="Verdana" pitchFamily="34" charset="0"/>
              </a:rPr>
              <a:t>Umlage-finanzierung</a:t>
            </a:r>
          </a:p>
        </p:txBody>
      </p:sp>
      <p:sp>
        <p:nvSpPr>
          <p:cNvPr id="14" name="Textfeld 13">
            <a:extLst>
              <a:ext uri="{FF2B5EF4-FFF2-40B4-BE49-F238E27FC236}">
                <a16:creationId xmlns:a16="http://schemas.microsoft.com/office/drawing/2014/main" id="{0A249B1A-B883-0D54-6D24-B5DA7D96CE75}"/>
              </a:ext>
            </a:extLst>
          </p:cNvPr>
          <p:cNvSpPr txBox="1"/>
          <p:nvPr/>
        </p:nvSpPr>
        <p:spPr bwMode="auto">
          <a:xfrm>
            <a:off x="4256854" y="1816559"/>
            <a:ext cx="1152127" cy="646331"/>
          </a:xfrm>
          <a:prstGeom prst="rect">
            <a:avLst/>
          </a:prstGeom>
          <a:noFill/>
          <a:ln w="9525">
            <a:no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rPr>
              <a:t>Staatlich gemanagter Fonds</a:t>
            </a:r>
            <a:endParaRPr lang="de-DE" sz="1400" kern="0" dirty="0">
              <a:latin typeface="Verdana" pitchFamily="34" charset="0"/>
              <a:ea typeface="Verdana" pitchFamily="34" charset="0"/>
              <a:cs typeface="Verdana" pitchFamily="34" charset="0"/>
            </a:endParaRPr>
          </a:p>
        </p:txBody>
      </p:sp>
      <p:sp>
        <p:nvSpPr>
          <p:cNvPr id="15" name="Textfeld 14">
            <a:extLst>
              <a:ext uri="{FF2B5EF4-FFF2-40B4-BE49-F238E27FC236}">
                <a16:creationId xmlns:a16="http://schemas.microsoft.com/office/drawing/2014/main" id="{5D900066-9E49-BFCD-9FA7-4EE251303082}"/>
              </a:ext>
            </a:extLst>
          </p:cNvPr>
          <p:cNvSpPr txBox="1"/>
          <p:nvPr/>
        </p:nvSpPr>
        <p:spPr bwMode="auto">
          <a:xfrm>
            <a:off x="6389860" y="3296387"/>
            <a:ext cx="720000" cy="1620000"/>
          </a:xfrm>
          <a:prstGeom prst="rect">
            <a:avLst/>
          </a:prstGeom>
          <a:solidFill>
            <a:schemeClr val="tx2">
              <a:lumMod val="20000"/>
              <a:lumOff val="80000"/>
            </a:schemeClr>
          </a:solidFill>
          <a:ln w="9525">
            <a:solidFill>
              <a:schemeClr val="tx1"/>
            </a:solid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ea typeface="Verdana" pitchFamily="34" charset="0"/>
                <a:cs typeface="Verdana" pitchFamily="34" charset="0"/>
              </a:rPr>
              <a:t>(18,6</a:t>
            </a:r>
            <a:r>
              <a:rPr lang="de-DE" sz="1400" kern="0" dirty="0">
                <a:latin typeface="Verdana" panose="020B0604030504040204" pitchFamily="34" charset="0"/>
              </a:rPr>
              <a:t> </a:t>
            </a:r>
            <a:r>
              <a:rPr lang="de-DE" sz="1400" kern="0" dirty="0">
                <a:latin typeface="Verdana" pitchFamily="34" charset="0"/>
                <a:ea typeface="Verdana" pitchFamily="34" charset="0"/>
                <a:cs typeface="Verdana" pitchFamily="34" charset="0"/>
              </a:rPr>
              <a:t>%</a:t>
            </a:r>
            <a:br>
              <a:rPr lang="de-DE" sz="1400" kern="0" dirty="0">
                <a:latin typeface="Verdana" pitchFamily="34" charset="0"/>
                <a:ea typeface="Verdana" pitchFamily="34" charset="0"/>
                <a:cs typeface="Verdana" pitchFamily="34" charset="0"/>
              </a:rPr>
            </a:br>
            <a:r>
              <a:rPr lang="de-DE" sz="1400" dirty="0"/>
              <a:t>–</a:t>
            </a:r>
            <a:br>
              <a:rPr lang="de-DE" sz="1400" kern="0" dirty="0">
                <a:latin typeface="Verdana" pitchFamily="34" charset="0"/>
                <a:ea typeface="Verdana" pitchFamily="34" charset="0"/>
                <a:cs typeface="Verdana" pitchFamily="34" charset="0"/>
              </a:rPr>
            </a:br>
            <a:r>
              <a:rPr lang="de-DE" sz="1400" kern="0" dirty="0">
                <a:latin typeface="Verdana" pitchFamily="34" charset="0"/>
                <a:ea typeface="Verdana" pitchFamily="34" charset="0"/>
                <a:cs typeface="Verdana" pitchFamily="34" charset="0"/>
              </a:rPr>
              <a:t>X</a:t>
            </a:r>
            <a:r>
              <a:rPr lang="de-DE" sz="1400" kern="0" dirty="0">
                <a:latin typeface="Verdana" panose="020B0604030504040204" pitchFamily="34" charset="0"/>
              </a:rPr>
              <a:t> </a:t>
            </a:r>
            <a:r>
              <a:rPr lang="de-DE" sz="1400" kern="0" dirty="0">
                <a:latin typeface="Verdana" pitchFamily="34" charset="0"/>
                <a:ea typeface="Verdana" pitchFamily="34" charset="0"/>
                <a:cs typeface="Verdana" pitchFamily="34" charset="0"/>
              </a:rPr>
              <a:t>%)</a:t>
            </a:r>
          </a:p>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rPr>
              <a:t>minus</a:t>
            </a:r>
            <a:endParaRPr lang="de-DE" sz="1400" kern="0" dirty="0">
              <a:latin typeface="Verdana" pitchFamily="34" charset="0"/>
              <a:ea typeface="Verdana" pitchFamily="34" charset="0"/>
              <a:cs typeface="Verdana" pitchFamily="34" charset="0"/>
            </a:endParaRPr>
          </a:p>
        </p:txBody>
      </p:sp>
      <p:sp>
        <p:nvSpPr>
          <p:cNvPr id="16" name="Textfeld 15">
            <a:extLst>
              <a:ext uri="{FF2B5EF4-FFF2-40B4-BE49-F238E27FC236}">
                <a16:creationId xmlns:a16="http://schemas.microsoft.com/office/drawing/2014/main" id="{701C6E91-4A47-5F61-E3D6-06E275D720B5}"/>
              </a:ext>
            </a:extLst>
          </p:cNvPr>
          <p:cNvSpPr txBox="1"/>
          <p:nvPr/>
        </p:nvSpPr>
        <p:spPr bwMode="auto">
          <a:xfrm>
            <a:off x="6389860" y="2756387"/>
            <a:ext cx="720000" cy="540000"/>
          </a:xfrm>
          <a:prstGeom prst="rect">
            <a:avLst/>
          </a:prstGeom>
          <a:solidFill>
            <a:schemeClr val="accent5">
              <a:lumMod val="40000"/>
              <a:lumOff val="60000"/>
            </a:schemeClr>
          </a:solidFill>
          <a:ln w="9525">
            <a:solidFill>
              <a:schemeClr val="tx1"/>
            </a:solid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ea typeface="Verdana" pitchFamily="34" charset="0"/>
                <a:cs typeface="Verdana" pitchFamily="34" charset="0"/>
              </a:rPr>
              <a:t>X</a:t>
            </a:r>
            <a:r>
              <a:rPr lang="de-DE" sz="1400" kern="0" dirty="0">
                <a:latin typeface="Verdana" panose="020B0604030504040204" pitchFamily="34" charset="0"/>
              </a:rPr>
              <a:t> </a:t>
            </a:r>
            <a:r>
              <a:rPr lang="de-DE" sz="1400" kern="0" dirty="0">
                <a:latin typeface="Verdana" pitchFamily="34" charset="0"/>
                <a:ea typeface="Verdana" pitchFamily="34" charset="0"/>
                <a:cs typeface="Verdana" pitchFamily="34" charset="0"/>
              </a:rPr>
              <a:t>% plus</a:t>
            </a:r>
            <a:endParaRPr lang="de-DE" sz="1400" kern="0" baseline="30000" dirty="0">
              <a:latin typeface="Verdana" pitchFamily="34" charset="0"/>
              <a:ea typeface="Verdana" pitchFamily="34" charset="0"/>
              <a:cs typeface="Verdana" pitchFamily="34" charset="0"/>
            </a:endParaRPr>
          </a:p>
        </p:txBody>
      </p:sp>
      <p:sp>
        <p:nvSpPr>
          <p:cNvPr id="17" name="Pfeil: nach rechts 16">
            <a:extLst>
              <a:ext uri="{FF2B5EF4-FFF2-40B4-BE49-F238E27FC236}">
                <a16:creationId xmlns:a16="http://schemas.microsoft.com/office/drawing/2014/main" id="{18E87C3B-ECF4-A7E2-D06C-BFFB4301AA2C}"/>
              </a:ext>
            </a:extLst>
          </p:cNvPr>
          <p:cNvSpPr/>
          <p:nvPr/>
        </p:nvSpPr>
        <p:spPr bwMode="auto">
          <a:xfrm>
            <a:off x="3536773" y="4284808"/>
            <a:ext cx="2592288" cy="191678"/>
          </a:xfrm>
          <a:prstGeom prst="rightArrow">
            <a:avLst/>
          </a:prstGeom>
          <a:solidFill>
            <a:schemeClr val="accent2"/>
          </a:solidFill>
          <a:ln w="9525">
            <a:noFill/>
            <a:miter lim="800000"/>
            <a:headEnd/>
            <a:tailEnd/>
          </a:ln>
        </p:spPr>
        <p:txBody>
          <a:bodyPr wrap="square" lIns="72000" tIns="72000" rIns="72000" bIns="72000" rtlCol="0" anchor="ctr"/>
          <a:lstStyle/>
          <a:p>
            <a:pPr algn="ctr" eaLnBrk="0" hangingPunct="0"/>
            <a:endParaRPr lang="de-DE" sz="1600" dirty="0">
              <a:latin typeface="+mn-lt"/>
              <a:ea typeface="Verdana" pitchFamily="34" charset="0"/>
              <a:cs typeface="Verdana" pitchFamily="34" charset="0"/>
            </a:endParaRPr>
          </a:p>
        </p:txBody>
      </p:sp>
      <p:sp>
        <p:nvSpPr>
          <p:cNvPr id="18" name="Textfeld 17">
            <a:extLst>
              <a:ext uri="{FF2B5EF4-FFF2-40B4-BE49-F238E27FC236}">
                <a16:creationId xmlns:a16="http://schemas.microsoft.com/office/drawing/2014/main" id="{9DF72AD9-D9C1-01C3-A753-8538F409E42D}"/>
              </a:ext>
            </a:extLst>
          </p:cNvPr>
          <p:cNvSpPr txBox="1"/>
          <p:nvPr/>
        </p:nvSpPr>
        <p:spPr bwMode="auto">
          <a:xfrm>
            <a:off x="4192758" y="2660885"/>
            <a:ext cx="1243337" cy="646331"/>
          </a:xfrm>
          <a:prstGeom prst="rect">
            <a:avLst/>
          </a:prstGeom>
          <a:solidFill>
            <a:schemeClr val="accent5">
              <a:lumMod val="40000"/>
              <a:lumOff val="60000"/>
            </a:schemeClr>
          </a:solidFill>
          <a:ln w="9525">
            <a:solidFill>
              <a:schemeClr val="tx1"/>
            </a:solid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ea typeface="Verdana" pitchFamily="34" charset="0"/>
                <a:cs typeface="Verdana" pitchFamily="34" charset="0"/>
              </a:rPr>
              <a:t>Individueller Fondsanteil</a:t>
            </a:r>
            <a:br>
              <a:rPr lang="de-DE" sz="1400" kern="0" dirty="0">
                <a:latin typeface="Verdana" pitchFamily="34" charset="0"/>
                <a:ea typeface="Verdana" pitchFamily="34" charset="0"/>
                <a:cs typeface="Verdana" pitchFamily="34" charset="0"/>
              </a:rPr>
            </a:br>
            <a:r>
              <a:rPr lang="de-DE" sz="1400" kern="0" dirty="0">
                <a:latin typeface="Verdana" pitchFamily="34" charset="0"/>
                <a:ea typeface="Verdana" pitchFamily="34" charset="0"/>
                <a:cs typeface="Verdana" pitchFamily="34" charset="0"/>
              </a:rPr>
              <a:t>über 45 Jahre</a:t>
            </a:r>
          </a:p>
        </p:txBody>
      </p:sp>
      <p:sp>
        <p:nvSpPr>
          <p:cNvPr id="19" name="Textfeld 18">
            <a:extLst>
              <a:ext uri="{FF2B5EF4-FFF2-40B4-BE49-F238E27FC236}">
                <a16:creationId xmlns:a16="http://schemas.microsoft.com/office/drawing/2014/main" id="{A7DB934E-E1F5-9E9A-DD12-D2A6F8F466FD}"/>
              </a:ext>
            </a:extLst>
          </p:cNvPr>
          <p:cNvSpPr txBox="1"/>
          <p:nvPr/>
        </p:nvSpPr>
        <p:spPr bwMode="auto">
          <a:xfrm>
            <a:off x="7467327" y="2794217"/>
            <a:ext cx="864096" cy="430887"/>
          </a:xfrm>
          <a:prstGeom prst="rect">
            <a:avLst/>
          </a:prstGeom>
          <a:noFill/>
          <a:ln w="9525">
            <a:no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ea typeface="Verdana" pitchFamily="34" charset="0"/>
                <a:cs typeface="Verdana" pitchFamily="34" charset="0"/>
              </a:rPr>
              <a:t>aus</a:t>
            </a:r>
            <a:br>
              <a:rPr lang="de-DE" sz="1400" kern="0" dirty="0">
                <a:latin typeface="Verdana" pitchFamily="34" charset="0"/>
                <a:ea typeface="Verdana" pitchFamily="34" charset="0"/>
                <a:cs typeface="Verdana" pitchFamily="34" charset="0"/>
              </a:rPr>
            </a:br>
            <a:r>
              <a:rPr lang="de-DE" sz="1400" kern="0" dirty="0">
                <a:latin typeface="Verdana" pitchFamily="34" charset="0"/>
                <a:ea typeface="Verdana" pitchFamily="34" charset="0"/>
                <a:cs typeface="Verdana" pitchFamily="34" charset="0"/>
              </a:rPr>
              <a:t>Fonds</a:t>
            </a:r>
          </a:p>
        </p:txBody>
      </p:sp>
      <p:sp>
        <p:nvSpPr>
          <p:cNvPr id="20" name="Textfeld 19">
            <a:extLst>
              <a:ext uri="{FF2B5EF4-FFF2-40B4-BE49-F238E27FC236}">
                <a16:creationId xmlns:a16="http://schemas.microsoft.com/office/drawing/2014/main" id="{9BE77FE7-25CB-36CA-4D87-4A0A8E7E45F8}"/>
              </a:ext>
            </a:extLst>
          </p:cNvPr>
          <p:cNvSpPr txBox="1"/>
          <p:nvPr/>
        </p:nvSpPr>
        <p:spPr bwMode="auto">
          <a:xfrm>
            <a:off x="7524328" y="3911758"/>
            <a:ext cx="864096" cy="430887"/>
          </a:xfrm>
          <a:prstGeom prst="rect">
            <a:avLst/>
          </a:prstGeom>
          <a:noFill/>
          <a:ln w="9525">
            <a:no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ea typeface="Verdana" pitchFamily="34" charset="0"/>
                <a:cs typeface="Verdana" pitchFamily="34" charset="0"/>
              </a:rPr>
              <a:t>aus Umlage</a:t>
            </a:r>
          </a:p>
        </p:txBody>
      </p:sp>
      <p:sp>
        <p:nvSpPr>
          <p:cNvPr id="21" name="Textfeld 20">
            <a:extLst>
              <a:ext uri="{FF2B5EF4-FFF2-40B4-BE49-F238E27FC236}">
                <a16:creationId xmlns:a16="http://schemas.microsoft.com/office/drawing/2014/main" id="{D0F98DB4-9C5D-74D2-8FD7-A504B13F70B5}"/>
              </a:ext>
            </a:extLst>
          </p:cNvPr>
          <p:cNvSpPr txBox="1"/>
          <p:nvPr/>
        </p:nvSpPr>
        <p:spPr bwMode="auto">
          <a:xfrm>
            <a:off x="6620198" y="2032003"/>
            <a:ext cx="1408186" cy="430887"/>
          </a:xfrm>
          <a:prstGeom prst="rect">
            <a:avLst/>
          </a:prstGeom>
          <a:noFill/>
          <a:ln w="9525">
            <a:no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rPr>
              <a:t>A</a:t>
            </a:r>
            <a:r>
              <a:rPr lang="de-DE" sz="1400" kern="0" dirty="0">
                <a:latin typeface="Verdana" pitchFamily="34" charset="0"/>
                <a:ea typeface="Verdana" pitchFamily="34" charset="0"/>
                <a:cs typeface="Verdana" pitchFamily="34" charset="0"/>
              </a:rPr>
              <a:t>nteil an</a:t>
            </a:r>
            <a:br>
              <a:rPr lang="de-DE" sz="1400" kern="0" dirty="0">
                <a:latin typeface="Verdana" pitchFamily="34" charset="0"/>
                <a:ea typeface="Verdana" pitchFamily="34" charset="0"/>
                <a:cs typeface="Verdana" pitchFamily="34" charset="0"/>
              </a:rPr>
            </a:br>
            <a:r>
              <a:rPr lang="de-DE" sz="1400" kern="0" dirty="0">
                <a:latin typeface="Verdana" pitchFamily="34" charset="0"/>
                <a:ea typeface="Verdana" pitchFamily="34" charset="0"/>
                <a:cs typeface="Verdana" pitchFamily="34" charset="0"/>
              </a:rPr>
              <a:t>Rentenzahlung</a:t>
            </a:r>
          </a:p>
        </p:txBody>
      </p:sp>
      <p:sp>
        <p:nvSpPr>
          <p:cNvPr id="22" name="Pfeil: nach rechts 21">
            <a:extLst>
              <a:ext uri="{FF2B5EF4-FFF2-40B4-BE49-F238E27FC236}">
                <a16:creationId xmlns:a16="http://schemas.microsoft.com/office/drawing/2014/main" id="{4286157F-F4FB-E4C5-B77F-00D0D3EE2E05}"/>
              </a:ext>
            </a:extLst>
          </p:cNvPr>
          <p:cNvSpPr/>
          <p:nvPr/>
        </p:nvSpPr>
        <p:spPr bwMode="auto">
          <a:xfrm>
            <a:off x="3436249" y="2875634"/>
            <a:ext cx="495710" cy="191678"/>
          </a:xfrm>
          <a:prstGeom prst="rightArrow">
            <a:avLst/>
          </a:prstGeom>
          <a:solidFill>
            <a:schemeClr val="accent2"/>
          </a:solidFill>
          <a:ln w="9525">
            <a:noFill/>
            <a:miter lim="800000"/>
            <a:headEnd/>
            <a:tailEnd/>
          </a:ln>
        </p:spPr>
        <p:txBody>
          <a:bodyPr wrap="square" lIns="72000" tIns="72000" rIns="72000" bIns="72000" rtlCol="0" anchor="ctr"/>
          <a:lstStyle/>
          <a:p>
            <a:pPr algn="ctr" eaLnBrk="0" hangingPunct="0"/>
            <a:endParaRPr lang="de-DE" sz="1600" dirty="0">
              <a:latin typeface="+mn-lt"/>
              <a:ea typeface="Verdana" pitchFamily="34" charset="0"/>
              <a:cs typeface="Verdana" pitchFamily="34" charset="0"/>
            </a:endParaRPr>
          </a:p>
        </p:txBody>
      </p:sp>
      <p:sp>
        <p:nvSpPr>
          <p:cNvPr id="23" name="Pfeil: nach rechts 22">
            <a:extLst>
              <a:ext uri="{FF2B5EF4-FFF2-40B4-BE49-F238E27FC236}">
                <a16:creationId xmlns:a16="http://schemas.microsoft.com/office/drawing/2014/main" id="{5725D003-4E66-F5E0-379C-314489AAC7C7}"/>
              </a:ext>
            </a:extLst>
          </p:cNvPr>
          <p:cNvSpPr/>
          <p:nvPr/>
        </p:nvSpPr>
        <p:spPr bwMode="auto">
          <a:xfrm>
            <a:off x="5644968" y="2875634"/>
            <a:ext cx="495710" cy="191678"/>
          </a:xfrm>
          <a:prstGeom prst="rightArrow">
            <a:avLst/>
          </a:prstGeom>
          <a:solidFill>
            <a:schemeClr val="accent2"/>
          </a:solidFill>
          <a:ln w="9525">
            <a:noFill/>
            <a:miter lim="800000"/>
            <a:headEnd/>
            <a:tailEnd/>
          </a:ln>
        </p:spPr>
        <p:txBody>
          <a:bodyPr wrap="square" lIns="72000" tIns="72000" rIns="72000" bIns="72000" rtlCol="0" anchor="ctr"/>
          <a:lstStyle/>
          <a:p>
            <a:pPr algn="ctr" eaLnBrk="0" hangingPunct="0"/>
            <a:endParaRPr lang="de-DE" sz="1600" dirty="0">
              <a:latin typeface="+mn-lt"/>
              <a:ea typeface="Verdana" pitchFamily="34" charset="0"/>
              <a:cs typeface="Verdana" pitchFamily="34" charset="0"/>
            </a:endParaRPr>
          </a:p>
        </p:txBody>
      </p:sp>
      <p:sp>
        <p:nvSpPr>
          <p:cNvPr id="24" name="Textfeld 23">
            <a:extLst>
              <a:ext uri="{FF2B5EF4-FFF2-40B4-BE49-F238E27FC236}">
                <a16:creationId xmlns:a16="http://schemas.microsoft.com/office/drawing/2014/main" id="{C1A80C88-7C92-48BB-DA80-081026525C4E}"/>
              </a:ext>
            </a:extLst>
          </p:cNvPr>
          <p:cNvSpPr txBox="1"/>
          <p:nvPr/>
        </p:nvSpPr>
        <p:spPr bwMode="auto">
          <a:xfrm>
            <a:off x="2433586" y="2046272"/>
            <a:ext cx="864096" cy="646331"/>
          </a:xfrm>
          <a:prstGeom prst="rect">
            <a:avLst/>
          </a:prstGeom>
          <a:noFill/>
          <a:ln w="9525">
            <a:noFill/>
            <a:miter lim="800000"/>
            <a:headEnd/>
            <a:tailEnd/>
          </a:ln>
          <a:effectLst/>
        </p:spPr>
        <p:txBody>
          <a:bodyPr wrap="square" lIns="0" tIns="0" rIns="0" bIns="0" rtlCol="0" anchor="ctr" anchorCtr="0">
            <a:spAutoFit/>
          </a:bodyPr>
          <a:lstStyle/>
          <a:p>
            <a:pPr marR="0" algn="ctr" defTabSz="914400" eaLnBrk="0" fontAlgn="auto" latinLnBrk="0" hangingPunct="0">
              <a:spcBef>
                <a:spcPts val="0"/>
              </a:spcBef>
              <a:spcAft>
                <a:spcPts val="300"/>
              </a:spcAft>
              <a:buClr>
                <a:schemeClr val="accent1"/>
              </a:buClr>
              <a:buSzTx/>
              <a:tabLst/>
            </a:pPr>
            <a:r>
              <a:rPr lang="de-DE" sz="1400" kern="0" dirty="0">
                <a:latin typeface="Verdana" pitchFamily="34" charset="0"/>
                <a:ea typeface="Verdana" pitchFamily="34" charset="0"/>
                <a:cs typeface="Verdana" pitchFamily="34" charset="0"/>
              </a:rPr>
              <a:t>für Kapital-aufbau</a:t>
            </a:r>
          </a:p>
        </p:txBody>
      </p:sp>
    </p:spTree>
    <p:extLst>
      <p:ext uri="{BB962C8B-B14F-4D97-AF65-F5344CB8AC3E}">
        <p14:creationId xmlns:p14="http://schemas.microsoft.com/office/powerpoint/2010/main" val="1612150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Lösungsvorschlag: Zwei Säulen-System (II)</a:t>
            </a:r>
          </a:p>
        </p:txBody>
      </p:sp>
      <p:sp>
        <p:nvSpPr>
          <p:cNvPr id="5" name="Datumsplatzhalter 4"/>
          <p:cNvSpPr>
            <a:spLocks noGrp="1"/>
          </p:cNvSpPr>
          <p:nvPr>
            <p:ph type="dt" sz="half" idx="2"/>
          </p:nvPr>
        </p:nvSpPr>
        <p:spPr/>
        <p:txBody>
          <a:bodyPr/>
          <a:lstStyle/>
          <a:p>
            <a:r>
              <a:rPr lang="de-DE"/>
              <a:t>10.02.2023</a:t>
            </a:r>
            <a:endParaRPr lang="en-GB" dirty="0"/>
          </a:p>
        </p:txBody>
      </p:sp>
      <p:sp>
        <p:nvSpPr>
          <p:cNvPr id="3" name="Inhaltsplatzhalter 2"/>
          <p:cNvSpPr>
            <a:spLocks noGrp="1"/>
          </p:cNvSpPr>
          <p:nvPr>
            <p:ph sz="quarter" idx="4294967295"/>
          </p:nvPr>
        </p:nvSpPr>
        <p:spPr>
          <a:xfrm>
            <a:off x="827584" y="1628800"/>
            <a:ext cx="8208912" cy="4658737"/>
          </a:xfrm>
        </p:spPr>
        <p:txBody>
          <a:bodyPr>
            <a:normAutofit/>
          </a:bodyPr>
          <a:lstStyle/>
          <a:p>
            <a:pPr>
              <a:spcBef>
                <a:spcPts val="1800"/>
              </a:spcBef>
              <a:spcAft>
                <a:spcPts val="0"/>
              </a:spcAft>
            </a:pPr>
            <a:r>
              <a:rPr lang="de-DE" dirty="0"/>
              <a:t>+ Gesetzliche Rentenversicherung (GRV)</a:t>
            </a:r>
          </a:p>
          <a:p>
            <a:pPr lvl="1">
              <a:spcBef>
                <a:spcPts val="1200"/>
              </a:spcBef>
              <a:spcAft>
                <a:spcPts val="0"/>
              </a:spcAft>
            </a:pPr>
            <a:r>
              <a:rPr lang="de-DE" sz="1800" dirty="0"/>
              <a:t>Sicherung Lebensstandard </a:t>
            </a:r>
            <a:br>
              <a:rPr lang="de-DE" sz="1800" dirty="0"/>
            </a:br>
            <a:r>
              <a:rPr lang="de-DE" sz="1800" dirty="0"/>
              <a:t>durch Pflichtbeiträge für alle Erwerbstätige</a:t>
            </a:r>
          </a:p>
          <a:p>
            <a:pPr lvl="1">
              <a:spcBef>
                <a:spcPts val="1200"/>
              </a:spcBef>
              <a:spcAft>
                <a:spcPts val="0"/>
              </a:spcAft>
            </a:pPr>
            <a:r>
              <a:rPr lang="de-DE" sz="1800" dirty="0"/>
              <a:t>Einschließlich Selbständige / Beamte / Parlamentarier</a:t>
            </a:r>
            <a:br>
              <a:rPr lang="de-DE" sz="1800" dirty="0"/>
            </a:br>
            <a:r>
              <a:rPr lang="de-DE" sz="1800" dirty="0"/>
              <a:t>(ideal mit Zusammenführung </a:t>
            </a:r>
            <a:br>
              <a:rPr lang="de-DE" sz="1800" dirty="0"/>
            </a:br>
            <a:r>
              <a:rPr lang="de-DE" sz="1800" dirty="0"/>
              <a:t>der ständisch geprägten bisherigen Systeme) </a:t>
            </a:r>
          </a:p>
          <a:p>
            <a:pPr lvl="1">
              <a:spcBef>
                <a:spcPts val="1200"/>
              </a:spcBef>
              <a:spcAft>
                <a:spcPts val="0"/>
              </a:spcAft>
            </a:pPr>
            <a:r>
              <a:rPr lang="de-DE" sz="1800" dirty="0"/>
              <a:t>Rente wie bisher von der Beitragsleistung abhängig, </a:t>
            </a:r>
            <a:br>
              <a:rPr lang="de-DE" sz="1800" dirty="0"/>
            </a:br>
            <a:r>
              <a:rPr lang="de-DE" sz="1800" dirty="0"/>
              <a:t>aber niedrigere Beitragssätze möglich, </a:t>
            </a:r>
            <a:br>
              <a:rPr lang="de-DE" sz="1800" dirty="0"/>
            </a:br>
            <a:r>
              <a:rPr lang="de-DE" sz="1800" dirty="0"/>
              <a:t>da auf Basisrente aufsetzend</a:t>
            </a:r>
          </a:p>
          <a:p>
            <a:pPr lvl="1">
              <a:spcBef>
                <a:spcPts val="1200"/>
              </a:spcBef>
              <a:spcAft>
                <a:spcPts val="0"/>
              </a:spcAft>
            </a:pPr>
            <a:r>
              <a:rPr lang="de-DE" sz="1800" dirty="0"/>
              <a:t>Ohne Beitragsbemessungsgrenze </a:t>
            </a:r>
          </a:p>
          <a:p>
            <a:pPr marL="630000" lvl="2" indent="0">
              <a:buNone/>
            </a:pPr>
            <a:endParaRPr lang="de-DE" dirty="0"/>
          </a:p>
        </p:txBody>
      </p:sp>
      <p:sp>
        <p:nvSpPr>
          <p:cNvPr id="7" name="Fußzeilenplatzhalter 6">
            <a:extLst>
              <a:ext uri="{FF2B5EF4-FFF2-40B4-BE49-F238E27FC236}">
                <a16:creationId xmlns:a16="http://schemas.microsoft.com/office/drawing/2014/main" id="{45E04B0B-EDA9-9413-3FA4-7B3F3E109705}"/>
              </a:ext>
            </a:extLst>
          </p:cNvPr>
          <p:cNvSpPr>
            <a:spLocks noGrp="1"/>
          </p:cNvSpPr>
          <p:nvPr>
            <p:ph type="ftr" sz="quarter" idx="3"/>
          </p:nvPr>
        </p:nvSpPr>
        <p:spPr/>
        <p:txBody>
          <a:bodyPr/>
          <a:lstStyle/>
          <a:p>
            <a:r>
              <a:rPr lang="en-GB"/>
              <a:t>Alfred Eibl</a:t>
            </a:r>
            <a:endParaRPr lang="en-GB" dirty="0"/>
          </a:p>
        </p:txBody>
      </p:sp>
      <p:sp>
        <p:nvSpPr>
          <p:cNvPr id="8" name="Foliennummernplatzhalter 7">
            <a:extLst>
              <a:ext uri="{FF2B5EF4-FFF2-40B4-BE49-F238E27FC236}">
                <a16:creationId xmlns:a16="http://schemas.microsoft.com/office/drawing/2014/main" id="{A0C737D2-F749-4268-A1E2-641A5757CAD5}"/>
              </a:ext>
            </a:extLst>
          </p:cNvPr>
          <p:cNvSpPr>
            <a:spLocks noGrp="1"/>
          </p:cNvSpPr>
          <p:nvPr>
            <p:ph type="sldNum" sz="quarter" idx="4"/>
          </p:nvPr>
        </p:nvSpPr>
        <p:spPr/>
        <p:txBody>
          <a:bodyPr/>
          <a:lstStyle/>
          <a:p>
            <a:r>
              <a:rPr lang="en-GB"/>
              <a:t> </a:t>
            </a:r>
            <a:fld id="{DC8B3668-E1AB-4560-B66B-CD4643A23BF9}" type="slidenum">
              <a:rPr lang="en-GB" smtClean="0"/>
              <a:pPr/>
              <a:t>40</a:t>
            </a:fld>
            <a:endParaRPr lang="en-GB" dirty="0"/>
          </a:p>
        </p:txBody>
      </p:sp>
    </p:spTree>
    <p:extLst>
      <p:ext uri="{BB962C8B-B14F-4D97-AF65-F5344CB8AC3E}">
        <p14:creationId xmlns:p14="http://schemas.microsoft.com/office/powerpoint/2010/main" val="578054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Hindernis Grundgesetz: Eigentumsschutz?</a:t>
            </a:r>
          </a:p>
        </p:txBody>
      </p:sp>
      <p:sp>
        <p:nvSpPr>
          <p:cNvPr id="5" name="Datumsplatzhalter 4"/>
          <p:cNvSpPr>
            <a:spLocks noGrp="1"/>
          </p:cNvSpPr>
          <p:nvPr>
            <p:ph type="dt" sz="half" idx="2"/>
          </p:nvPr>
        </p:nvSpPr>
        <p:spPr/>
        <p:txBody>
          <a:bodyPr/>
          <a:lstStyle/>
          <a:p>
            <a:r>
              <a:rPr lang="de-DE"/>
              <a:t>10.02.2023</a:t>
            </a:r>
            <a:endParaRPr lang="en-GB" dirty="0"/>
          </a:p>
        </p:txBody>
      </p:sp>
      <p:sp>
        <p:nvSpPr>
          <p:cNvPr id="3" name="Inhaltsplatzhalter 2"/>
          <p:cNvSpPr>
            <a:spLocks noGrp="1"/>
          </p:cNvSpPr>
          <p:nvPr>
            <p:ph sz="quarter" idx="4294967295"/>
          </p:nvPr>
        </p:nvSpPr>
        <p:spPr>
          <a:xfrm>
            <a:off x="764628" y="1140152"/>
            <a:ext cx="8190816" cy="5428456"/>
          </a:xfrm>
        </p:spPr>
        <p:txBody>
          <a:bodyPr>
            <a:normAutofit lnSpcReduction="10000"/>
          </a:bodyPr>
          <a:lstStyle/>
          <a:p>
            <a:pPr marL="0" indent="0">
              <a:spcAft>
                <a:spcPts val="400"/>
              </a:spcAft>
              <a:buNone/>
            </a:pPr>
            <a:r>
              <a:rPr lang="de-DE" sz="1800" b="1" dirty="0">
                <a:effectLst/>
                <a:latin typeface="Calibri" panose="020F0502020204030204" pitchFamily="34" charset="0"/>
                <a:ea typeface="Calibri" panose="020F0502020204030204" pitchFamily="34" charset="0"/>
                <a:cs typeface="Times New Roman" panose="02020603050405020304" pitchFamily="18" charset="0"/>
              </a:rPr>
              <a:t>Bundesverfassungsgericht / Erster Senat / 7.12. 2010 / 1 BvR 2628/07 / RN 31 -33:</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400"/>
              </a:spcAft>
              <a:buNone/>
            </a:pPr>
            <a:r>
              <a:rPr lang="de-DE" sz="1800" dirty="0">
                <a:effectLst/>
                <a:latin typeface="Calibri" panose="020F0502020204030204" pitchFamily="34" charset="0"/>
                <a:ea typeface="Calibri" panose="020F0502020204030204" pitchFamily="34" charset="0"/>
                <a:cs typeface="Times New Roman" panose="02020603050405020304" pitchFamily="18" charset="0"/>
              </a:rPr>
              <a:t>1. a) </a:t>
            </a:r>
            <a:r>
              <a:rPr lang="de-D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Sozialrechtliche Ansprüche genießen nur dann grundrechtlichen Eigentumsschutz, wenn es sich um </a:t>
            </a:r>
            <a:r>
              <a:rPr lang="de-DE"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vermögenswerte</a:t>
            </a:r>
            <a:r>
              <a:rPr lang="de-D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Rechtspositionen handelt, die dem Rechtsträger nach Art eines Ausschließlichkeitsrechts privatnützig zugeordnet sind, auf nicht unerheblichen Eigenleistungen beruhen und seiner Existenzsicherung dienen </a:t>
            </a:r>
            <a:r>
              <a:rPr lang="de-DE" sz="1800" dirty="0">
                <a:effectLst/>
                <a:latin typeface="Calibri" panose="020F0502020204030204" pitchFamily="34" charset="0"/>
                <a:ea typeface="Calibri" panose="020F0502020204030204" pitchFamily="34" charset="0"/>
                <a:cs typeface="Times New Roman" panose="02020603050405020304" pitchFamily="18" charset="0"/>
              </a:rPr>
              <a:t>(vgl. BVerfGE 69, 272 &lt;300&gt;; 92, 365 &lt;405&gt;; 97, 217 &lt;284&gt;; 100, 1 &lt;32 f.&gt;).</a:t>
            </a:r>
          </a:p>
          <a:p>
            <a:pPr marL="0" indent="0">
              <a:spcAft>
                <a:spcPts val="400"/>
              </a:spcAft>
              <a:buNone/>
            </a:pPr>
            <a:r>
              <a:rPr lang="de-DE" sz="1800" dirty="0">
                <a:effectLst/>
                <a:latin typeface="Calibri" panose="020F0502020204030204" pitchFamily="34" charset="0"/>
                <a:ea typeface="Calibri" panose="020F0502020204030204" pitchFamily="34" charset="0"/>
                <a:cs typeface="Times New Roman" panose="02020603050405020304" pitchFamily="18" charset="0"/>
              </a:rPr>
              <a:t>Für die Anerkennung einer sozialversicherungsrechtlichen Rechtsposition als Eigentum im Sinne von Art. 14 Abs. 1 GG ist eine an den Versicherungsträger erbrachte Eigenleistung notwendig (vgl. BVerfGE 116, 96 &lt;121&gt;). Nur als Äquivalent einer nicht unerheblichen eigenen Leistung, die der besondere Grund für die Anerkennung als Eigentumsposition ist, erfahren sozialversicherungsrechtliche Anwartschaften den Schutz des Art. 14 Abs. 1 GG (vgl. BVerfGE 53, 257 &lt;291 f.&gt;, 100, 1 &lt;33&gt;).</a:t>
            </a:r>
          </a:p>
          <a:p>
            <a:pPr marL="0" indent="0">
              <a:spcAft>
                <a:spcPts val="400"/>
              </a:spcAft>
              <a:buNone/>
            </a:pPr>
            <a:r>
              <a:rPr lang="de-DE" sz="1800" dirty="0">
                <a:effectLst/>
                <a:latin typeface="Calibri" panose="020F0502020204030204" pitchFamily="34" charset="0"/>
                <a:ea typeface="Calibri" panose="020F0502020204030204" pitchFamily="34" charset="0"/>
                <a:cs typeface="Times New Roman" panose="02020603050405020304" pitchFamily="18" charset="0"/>
              </a:rPr>
              <a:t>Nicht von Art. 14 Abs. 1 GG geschützt sind demgegenüber Rechtsstellungen und gesetzliche Ansprüche, soweit sie vorwiegend auf staatlicher Gewährung beruhen (vgl. BVerfGE 22, 241 &lt;253&gt;; 24, 220 &lt;226&gt;; 53, 257 &lt;291 f.&gt;; 100, 1 &lt;33&gt;; 116, 96 &lt;121 f.&gt;).</a:t>
            </a:r>
          </a:p>
          <a:p>
            <a:pPr marL="0" indent="0">
              <a:spcAft>
                <a:spcPts val="400"/>
              </a:spcAft>
              <a:buNone/>
            </a:pPr>
            <a:r>
              <a:rPr lang="de-DE" sz="1800" dirty="0">
                <a:effectLst/>
                <a:latin typeface="Calibri" panose="020F0502020204030204" pitchFamily="34" charset="0"/>
                <a:ea typeface="Calibri" panose="020F0502020204030204" pitchFamily="34" charset="0"/>
                <a:cs typeface="Times New Roman" panose="02020603050405020304" pitchFamily="18" charset="0"/>
              </a:rPr>
              <a:t>b) Auf dieser Grundlage unterfällt der gesetzliche Anspruch auf Arbeitslosenhilfe dem Grundrechtsschutz des Art. 14 Abs. 1 GG nicht, weil es an dem Beruhen auf nicht unerheblichen Eigenleistungen fehlt.</a:t>
            </a:r>
          </a:p>
          <a:p>
            <a:pPr marL="0" indent="0">
              <a:spcAft>
                <a:spcPts val="400"/>
              </a:spcAft>
              <a:buNone/>
            </a:pPr>
            <a:r>
              <a:rPr lang="de-DE" sz="1800" dirty="0">
                <a:latin typeface="Calibri" panose="020F0502020204030204" pitchFamily="34" charset="0"/>
                <a:ea typeface="Calibri" panose="020F0502020204030204" pitchFamily="34" charset="0"/>
                <a:cs typeface="Calibri" panose="020F0502020204030204" pitchFamily="34" charset="0"/>
              </a:rPr>
              <a:t>Siehe auch: BVerfGE  / </a:t>
            </a:r>
            <a:r>
              <a:rPr lang="de-DE" sz="1800" b="0" i="0" u="none" strike="noStrike" baseline="0" dirty="0">
                <a:latin typeface="Calibri" panose="020F0502020204030204" pitchFamily="34" charset="0"/>
                <a:cs typeface="Calibri" panose="020F0502020204030204" pitchFamily="34" charset="0"/>
              </a:rPr>
              <a:t>16.07.1985 / 1 BvL 5/80 zur </a:t>
            </a:r>
            <a:r>
              <a:rPr lang="de-DE" sz="1800" b="0" i="0" u="none" strike="noStrike" baseline="0" dirty="0" err="1">
                <a:latin typeface="Calibri" panose="020F0502020204030204" pitchFamily="34" charset="0"/>
                <a:cs typeface="Calibri" panose="020F0502020204030204" pitchFamily="34" charset="0"/>
              </a:rPr>
              <a:t>KVdR</a:t>
            </a:r>
            <a:endParaRPr lang="de-DE" dirty="0">
              <a:latin typeface="Calibri" panose="020F0502020204030204" pitchFamily="34" charset="0"/>
              <a:cs typeface="Calibri" panose="020F0502020204030204" pitchFamily="34" charset="0"/>
            </a:endParaRPr>
          </a:p>
        </p:txBody>
      </p:sp>
      <p:sp>
        <p:nvSpPr>
          <p:cNvPr id="7" name="Fußzeilenplatzhalter 6">
            <a:extLst>
              <a:ext uri="{FF2B5EF4-FFF2-40B4-BE49-F238E27FC236}">
                <a16:creationId xmlns:a16="http://schemas.microsoft.com/office/drawing/2014/main" id="{517EA0CB-83D2-22EF-E558-976C684FD7D1}"/>
              </a:ext>
            </a:extLst>
          </p:cNvPr>
          <p:cNvSpPr>
            <a:spLocks noGrp="1"/>
          </p:cNvSpPr>
          <p:nvPr>
            <p:ph type="ftr" sz="quarter" idx="3"/>
          </p:nvPr>
        </p:nvSpPr>
        <p:spPr/>
        <p:txBody>
          <a:bodyPr/>
          <a:lstStyle/>
          <a:p>
            <a:r>
              <a:rPr lang="en-GB"/>
              <a:t>Alfred Eibl</a:t>
            </a:r>
            <a:endParaRPr lang="en-GB" dirty="0"/>
          </a:p>
        </p:txBody>
      </p:sp>
      <p:sp>
        <p:nvSpPr>
          <p:cNvPr id="8" name="Foliennummernplatzhalter 7">
            <a:extLst>
              <a:ext uri="{FF2B5EF4-FFF2-40B4-BE49-F238E27FC236}">
                <a16:creationId xmlns:a16="http://schemas.microsoft.com/office/drawing/2014/main" id="{3952E3F7-EA51-5EE3-7FEF-8DAA3AE514D9}"/>
              </a:ext>
            </a:extLst>
          </p:cNvPr>
          <p:cNvSpPr>
            <a:spLocks noGrp="1"/>
          </p:cNvSpPr>
          <p:nvPr>
            <p:ph type="sldNum" sz="quarter" idx="4"/>
          </p:nvPr>
        </p:nvSpPr>
        <p:spPr/>
        <p:txBody>
          <a:bodyPr/>
          <a:lstStyle/>
          <a:p>
            <a:r>
              <a:rPr lang="en-GB"/>
              <a:t> </a:t>
            </a:r>
            <a:fld id="{DC8B3668-E1AB-4560-B66B-CD4643A23BF9}" type="slidenum">
              <a:rPr lang="en-GB" smtClean="0"/>
              <a:pPr/>
              <a:t>41</a:t>
            </a:fld>
            <a:endParaRPr lang="en-GB" dirty="0"/>
          </a:p>
        </p:txBody>
      </p:sp>
    </p:spTree>
    <p:extLst>
      <p:ext uri="{BB962C8B-B14F-4D97-AF65-F5344CB8AC3E}">
        <p14:creationId xmlns:p14="http://schemas.microsoft.com/office/powerpoint/2010/main" val="23238437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Modell Österreich</a:t>
            </a:r>
          </a:p>
        </p:txBody>
      </p:sp>
      <p:sp>
        <p:nvSpPr>
          <p:cNvPr id="5" name="Datumsplatzhalter 4"/>
          <p:cNvSpPr>
            <a:spLocks noGrp="1"/>
          </p:cNvSpPr>
          <p:nvPr>
            <p:ph type="dt" sz="half" idx="2"/>
          </p:nvPr>
        </p:nvSpPr>
        <p:spPr/>
        <p:txBody>
          <a:bodyPr/>
          <a:lstStyle/>
          <a:p>
            <a:r>
              <a:rPr lang="de-DE"/>
              <a:t>10.02.2023</a:t>
            </a:r>
            <a:endParaRPr lang="en-GB" dirty="0"/>
          </a:p>
        </p:txBody>
      </p:sp>
      <p:sp>
        <p:nvSpPr>
          <p:cNvPr id="3" name="Inhaltsplatzhalter 2"/>
          <p:cNvSpPr>
            <a:spLocks noGrp="1"/>
          </p:cNvSpPr>
          <p:nvPr>
            <p:ph sz="quarter" idx="4294967295"/>
          </p:nvPr>
        </p:nvSpPr>
        <p:spPr>
          <a:xfrm>
            <a:off x="899592" y="1412776"/>
            <a:ext cx="7704964" cy="4946749"/>
          </a:xfrm>
        </p:spPr>
        <p:txBody>
          <a:bodyPr>
            <a:normAutofit/>
          </a:bodyPr>
          <a:lstStyle/>
          <a:p>
            <a:pPr>
              <a:spcBef>
                <a:spcPts val="900"/>
              </a:spcBef>
              <a:spcAft>
                <a:spcPts val="0"/>
              </a:spcAft>
            </a:pPr>
            <a:r>
              <a:rPr lang="de-DE" altLang="de-DE" dirty="0">
                <a:latin typeface="Arial" panose="020B0604020202020204" pitchFamily="34" charset="0"/>
              </a:rPr>
              <a:t>Viel besser als Deutschland</a:t>
            </a:r>
          </a:p>
          <a:p>
            <a:pPr>
              <a:spcBef>
                <a:spcPts val="1800"/>
              </a:spcBef>
              <a:spcAft>
                <a:spcPts val="0"/>
              </a:spcAft>
            </a:pPr>
            <a:r>
              <a:rPr lang="de-DE" altLang="de-DE" dirty="0">
                <a:latin typeface="Arial" panose="020B0604020202020204" pitchFamily="34" charset="0"/>
              </a:rPr>
              <a:t>Zu beachten:</a:t>
            </a:r>
          </a:p>
          <a:p>
            <a:pPr lvl="1">
              <a:spcBef>
                <a:spcPts val="600"/>
              </a:spcBef>
              <a:spcAft>
                <a:spcPts val="0"/>
              </a:spcAft>
            </a:pPr>
            <a:r>
              <a:rPr lang="de-DE" altLang="de-DE" dirty="0">
                <a:latin typeface="Arial" panose="020B0604020202020204" pitchFamily="34" charset="0"/>
              </a:rPr>
              <a:t>höhere Durchschnittsrente </a:t>
            </a:r>
          </a:p>
          <a:p>
            <a:pPr lvl="2">
              <a:spcBef>
                <a:spcPts val="600"/>
              </a:spcBef>
              <a:spcAft>
                <a:spcPts val="0"/>
              </a:spcAft>
            </a:pPr>
            <a:r>
              <a:rPr lang="de-DE" altLang="de-DE" dirty="0">
                <a:latin typeface="Arial" panose="020B0604020202020204" pitchFamily="34" charset="0"/>
              </a:rPr>
              <a:t>weil höhere Durchschnittsentgelte durch Einbeziehung hochverdienender Berufsgruppen</a:t>
            </a:r>
          </a:p>
          <a:p>
            <a:pPr lvl="2">
              <a:spcBef>
                <a:spcPts val="600"/>
              </a:spcBef>
              <a:spcAft>
                <a:spcPts val="0"/>
              </a:spcAft>
            </a:pPr>
            <a:r>
              <a:rPr lang="de-DE" altLang="de-DE" dirty="0">
                <a:latin typeface="Arial" panose="020B0604020202020204" pitchFamily="34" charset="0"/>
              </a:rPr>
              <a:t>Anteil Geringverdiener in Deutschland höher </a:t>
            </a:r>
          </a:p>
          <a:p>
            <a:pPr lvl="1">
              <a:spcBef>
                <a:spcPts val="900"/>
              </a:spcBef>
              <a:spcAft>
                <a:spcPts val="600"/>
              </a:spcAft>
            </a:pPr>
            <a:r>
              <a:rPr lang="de-DE" altLang="de-DE" dirty="0">
                <a:latin typeface="Arial" panose="020B0604020202020204" pitchFamily="34" charset="0"/>
              </a:rPr>
              <a:t>Vorteilhaft für Beschäftigte mit ungebrochener Erwerbsbiographie</a:t>
            </a:r>
          </a:p>
          <a:p>
            <a:pPr lvl="1">
              <a:spcBef>
                <a:spcPts val="900"/>
              </a:spcBef>
              <a:spcAft>
                <a:spcPts val="600"/>
              </a:spcAft>
            </a:pPr>
            <a:r>
              <a:rPr lang="de-DE" altLang="de-DE" dirty="0">
                <a:latin typeface="Arial" panose="020B0604020202020204" pitchFamily="34" charset="0"/>
              </a:rPr>
              <a:t>schließt Grundrente ein, </a:t>
            </a:r>
            <a:br>
              <a:rPr lang="de-DE" altLang="de-DE" dirty="0">
                <a:latin typeface="Arial" panose="020B0604020202020204" pitchFamily="34" charset="0"/>
              </a:rPr>
            </a:br>
            <a:r>
              <a:rPr lang="de-DE" altLang="de-DE" dirty="0">
                <a:latin typeface="Arial" panose="020B0604020202020204" pitchFamily="34" charset="0"/>
              </a:rPr>
              <a:t>aber nicht armutssicher</a:t>
            </a:r>
            <a:br>
              <a:rPr lang="de-DE" altLang="de-DE" dirty="0">
                <a:latin typeface="Arial" panose="020B0604020202020204" pitchFamily="34" charset="0"/>
              </a:rPr>
            </a:br>
            <a:r>
              <a:rPr lang="de-DE" altLang="de-DE" sz="1800" dirty="0">
                <a:latin typeface="Arial" panose="020B0604020202020204" pitchFamily="34" charset="0"/>
              </a:rPr>
              <a:t>(20% der österreichischen Rentnerinnen sind arm)</a:t>
            </a:r>
          </a:p>
        </p:txBody>
      </p:sp>
      <p:sp>
        <p:nvSpPr>
          <p:cNvPr id="7" name="Fußzeilenplatzhalter 6">
            <a:extLst>
              <a:ext uri="{FF2B5EF4-FFF2-40B4-BE49-F238E27FC236}">
                <a16:creationId xmlns:a16="http://schemas.microsoft.com/office/drawing/2014/main" id="{2FD02B72-218B-3B53-F785-1FED5DACE515}"/>
              </a:ext>
            </a:extLst>
          </p:cNvPr>
          <p:cNvSpPr>
            <a:spLocks noGrp="1"/>
          </p:cNvSpPr>
          <p:nvPr>
            <p:ph type="ftr" sz="quarter" idx="3"/>
          </p:nvPr>
        </p:nvSpPr>
        <p:spPr/>
        <p:txBody>
          <a:bodyPr/>
          <a:lstStyle/>
          <a:p>
            <a:r>
              <a:rPr lang="en-GB"/>
              <a:t>Alfred Eibl</a:t>
            </a:r>
            <a:endParaRPr lang="en-GB" dirty="0"/>
          </a:p>
        </p:txBody>
      </p:sp>
      <p:sp>
        <p:nvSpPr>
          <p:cNvPr id="8" name="Foliennummernplatzhalter 7">
            <a:extLst>
              <a:ext uri="{FF2B5EF4-FFF2-40B4-BE49-F238E27FC236}">
                <a16:creationId xmlns:a16="http://schemas.microsoft.com/office/drawing/2014/main" id="{272EF306-D1F0-D102-D660-6B2A68B1E2EF}"/>
              </a:ext>
            </a:extLst>
          </p:cNvPr>
          <p:cNvSpPr>
            <a:spLocks noGrp="1"/>
          </p:cNvSpPr>
          <p:nvPr>
            <p:ph type="sldNum" sz="quarter" idx="4"/>
          </p:nvPr>
        </p:nvSpPr>
        <p:spPr/>
        <p:txBody>
          <a:bodyPr/>
          <a:lstStyle/>
          <a:p>
            <a:r>
              <a:rPr lang="en-GB"/>
              <a:t> </a:t>
            </a:r>
            <a:fld id="{DC8B3668-E1AB-4560-B66B-CD4643A23BF9}" type="slidenum">
              <a:rPr lang="en-GB" smtClean="0"/>
              <a:pPr/>
              <a:t>42</a:t>
            </a:fld>
            <a:endParaRPr lang="en-GB" dirty="0"/>
          </a:p>
        </p:txBody>
      </p:sp>
    </p:spTree>
    <p:extLst>
      <p:ext uri="{BB962C8B-B14F-4D97-AF65-F5344CB8AC3E}">
        <p14:creationId xmlns:p14="http://schemas.microsoft.com/office/powerpoint/2010/main" val="1432141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Modell Österreich – Gute Versorgung</a:t>
            </a:r>
          </a:p>
        </p:txBody>
      </p:sp>
      <p:sp>
        <p:nvSpPr>
          <p:cNvPr id="5" name="Datumsplatzhalter 4"/>
          <p:cNvSpPr>
            <a:spLocks noGrp="1"/>
          </p:cNvSpPr>
          <p:nvPr>
            <p:ph type="dt" sz="half" idx="2"/>
          </p:nvPr>
        </p:nvSpPr>
        <p:spPr/>
        <p:txBody>
          <a:bodyPr/>
          <a:lstStyle/>
          <a:p>
            <a:r>
              <a:rPr lang="de-DE"/>
              <a:t>10.02.2023</a:t>
            </a:r>
            <a:endParaRPr lang="en-GB" dirty="0"/>
          </a:p>
        </p:txBody>
      </p:sp>
      <p:sp>
        <p:nvSpPr>
          <p:cNvPr id="7" name="Fußzeilenplatzhalter 6">
            <a:extLst>
              <a:ext uri="{FF2B5EF4-FFF2-40B4-BE49-F238E27FC236}">
                <a16:creationId xmlns:a16="http://schemas.microsoft.com/office/drawing/2014/main" id="{2FD02B72-218B-3B53-F785-1FED5DACE515}"/>
              </a:ext>
            </a:extLst>
          </p:cNvPr>
          <p:cNvSpPr>
            <a:spLocks noGrp="1"/>
          </p:cNvSpPr>
          <p:nvPr>
            <p:ph type="ftr" sz="quarter" idx="3"/>
          </p:nvPr>
        </p:nvSpPr>
        <p:spPr/>
        <p:txBody>
          <a:bodyPr/>
          <a:lstStyle/>
          <a:p>
            <a:r>
              <a:rPr lang="en-GB"/>
              <a:t>Alfred Eibl</a:t>
            </a:r>
            <a:endParaRPr lang="en-GB" dirty="0"/>
          </a:p>
        </p:txBody>
      </p:sp>
      <p:sp>
        <p:nvSpPr>
          <p:cNvPr id="8" name="Foliennummernplatzhalter 7">
            <a:extLst>
              <a:ext uri="{FF2B5EF4-FFF2-40B4-BE49-F238E27FC236}">
                <a16:creationId xmlns:a16="http://schemas.microsoft.com/office/drawing/2014/main" id="{272EF306-D1F0-D102-D660-6B2A68B1E2EF}"/>
              </a:ext>
            </a:extLst>
          </p:cNvPr>
          <p:cNvSpPr>
            <a:spLocks noGrp="1"/>
          </p:cNvSpPr>
          <p:nvPr>
            <p:ph type="sldNum" sz="quarter" idx="4"/>
          </p:nvPr>
        </p:nvSpPr>
        <p:spPr/>
        <p:txBody>
          <a:bodyPr/>
          <a:lstStyle/>
          <a:p>
            <a:r>
              <a:rPr lang="en-GB"/>
              <a:t> </a:t>
            </a:r>
            <a:fld id="{DC8B3668-E1AB-4560-B66B-CD4643A23BF9}" type="slidenum">
              <a:rPr lang="en-GB" smtClean="0"/>
              <a:pPr/>
              <a:t>43</a:t>
            </a:fld>
            <a:endParaRPr lang="en-GB" dirty="0"/>
          </a:p>
        </p:txBody>
      </p:sp>
      <p:pic>
        <p:nvPicPr>
          <p:cNvPr id="6" name="Grafik 5">
            <a:extLst>
              <a:ext uri="{FF2B5EF4-FFF2-40B4-BE49-F238E27FC236}">
                <a16:creationId xmlns:a16="http://schemas.microsoft.com/office/drawing/2014/main" id="{F38EF0E4-40C2-716F-A520-3E863300010A}"/>
              </a:ext>
            </a:extLst>
          </p:cNvPr>
          <p:cNvPicPr>
            <a:picLocks noChangeAspect="1"/>
          </p:cNvPicPr>
          <p:nvPr/>
        </p:nvPicPr>
        <p:blipFill>
          <a:blip r:embed="rId3"/>
          <a:stretch>
            <a:fillRect/>
          </a:stretch>
        </p:blipFill>
        <p:spPr>
          <a:xfrm>
            <a:off x="323528" y="1124744"/>
            <a:ext cx="8605140" cy="4748973"/>
          </a:xfrm>
          <a:prstGeom prst="rect">
            <a:avLst/>
          </a:prstGeom>
        </p:spPr>
      </p:pic>
    </p:spTree>
    <p:extLst>
      <p:ext uri="{BB962C8B-B14F-4D97-AF65-F5344CB8AC3E}">
        <p14:creationId xmlns:p14="http://schemas.microsoft.com/office/powerpoint/2010/main" val="40756333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294967295"/>
          </p:nvPr>
        </p:nvSpPr>
        <p:spPr>
          <a:xfrm>
            <a:off x="8856663" y="6551613"/>
            <a:ext cx="287337" cy="306387"/>
          </a:xfrm>
        </p:spPr>
        <p:txBody>
          <a:bodyPr/>
          <a:lstStyle/>
          <a:p>
            <a:r>
              <a:rPr lang="en-GB"/>
              <a:t> </a:t>
            </a:r>
            <a:fld id="{DC8B3668-E1AB-4560-B66B-CD4643A23BF9}" type="slidenum">
              <a:rPr lang="en-GB" smtClean="0"/>
              <a:pPr/>
              <a:t>44</a:t>
            </a:fld>
            <a:endParaRPr lang="en-GB" dirty="0"/>
          </a:p>
        </p:txBody>
      </p:sp>
    </p:spTree>
    <p:extLst>
      <p:ext uri="{BB962C8B-B14F-4D97-AF65-F5344CB8AC3E}">
        <p14:creationId xmlns:p14="http://schemas.microsoft.com/office/powerpoint/2010/main" val="383431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BIP-Verteilung 2021 (Mrd. Euro)</a:t>
            </a:r>
          </a:p>
        </p:txBody>
      </p:sp>
      <p:sp>
        <p:nvSpPr>
          <p:cNvPr id="5" name="Datumsplatzhalter 4"/>
          <p:cNvSpPr>
            <a:spLocks noGrp="1"/>
          </p:cNvSpPr>
          <p:nvPr>
            <p:ph type="dt" sz="half" idx="15"/>
          </p:nvPr>
        </p:nvSpPr>
        <p:spPr/>
        <p:txBody>
          <a:bodyPr/>
          <a:lstStyle/>
          <a:p>
            <a:r>
              <a:rPr lang="de-DE"/>
              <a:t>10.02.2023</a:t>
            </a:r>
            <a:endParaRPr lang="en-GB" dirty="0"/>
          </a:p>
        </p:txBody>
      </p:sp>
      <p:graphicFrame>
        <p:nvGraphicFramePr>
          <p:cNvPr id="12" name="Inhaltsplatzhalter 7">
            <a:extLst>
              <a:ext uri="{FF2B5EF4-FFF2-40B4-BE49-F238E27FC236}">
                <a16:creationId xmlns:a16="http://schemas.microsoft.com/office/drawing/2014/main" id="{F9262B6E-E9CC-4EEC-8886-17C40B3B9455}"/>
              </a:ext>
            </a:extLst>
          </p:cNvPr>
          <p:cNvGraphicFramePr>
            <a:graphicFrameLocks/>
          </p:cNvGraphicFramePr>
          <p:nvPr>
            <p:extLst>
              <p:ext uri="{D42A27DB-BD31-4B8C-83A1-F6EECF244321}">
                <p14:modId xmlns:p14="http://schemas.microsoft.com/office/powerpoint/2010/main" val="918295388"/>
              </p:ext>
            </p:extLst>
          </p:nvPr>
        </p:nvGraphicFramePr>
        <p:xfrm>
          <a:off x="323528" y="1268760"/>
          <a:ext cx="8281962" cy="4483032"/>
        </p:xfrm>
        <a:graphic>
          <a:graphicData uri="http://schemas.openxmlformats.org/drawingml/2006/table">
            <a:tbl>
              <a:tblPr firstRow="1" bandRow="1">
                <a:tableStyleId>{2D5ABB26-0587-4C30-8999-92F81FD0307C}</a:tableStyleId>
              </a:tblPr>
              <a:tblGrid>
                <a:gridCol w="6337746">
                  <a:extLst>
                    <a:ext uri="{9D8B030D-6E8A-4147-A177-3AD203B41FA5}">
                      <a16:colId xmlns:a16="http://schemas.microsoft.com/office/drawing/2014/main" val="20000"/>
                    </a:ext>
                  </a:extLst>
                </a:gridCol>
                <a:gridCol w="1944216">
                  <a:extLst>
                    <a:ext uri="{9D8B030D-6E8A-4147-A177-3AD203B41FA5}">
                      <a16:colId xmlns:a16="http://schemas.microsoft.com/office/drawing/2014/main" val="772968029"/>
                    </a:ext>
                  </a:extLst>
                </a:gridCol>
              </a:tblGrid>
              <a:tr h="287053">
                <a:tc gridSpan="2">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BIP-Verteilung</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D8D2D2"/>
                    </a:solidFill>
                  </a:tcPr>
                </a:tc>
                <a:tc hMerge="1">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Durchschnitts-einkommen aller Versicherten 2018</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D8D2D2"/>
                    </a:solidFill>
                  </a:tcPr>
                </a:tc>
                <a:extLst>
                  <a:ext uri="{0D108BD9-81ED-4DB2-BD59-A6C34878D82A}">
                    <a16:rowId xmlns:a16="http://schemas.microsoft.com/office/drawing/2014/main" val="1102676705"/>
                  </a:ext>
                </a:extLst>
              </a:tr>
              <a:tr h="287053">
                <a:tc>
                  <a:txBody>
                    <a:bodyPr/>
                    <a:lstStyle/>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1" dirty="0">
                          <a:solidFill>
                            <a:srgbClr val="00214A"/>
                          </a:solidFill>
                          <a:latin typeface="+mn-lt"/>
                          <a:cs typeface="Arial" pitchFamily="34" charset="0"/>
                        </a:rPr>
                        <a:t>BIP</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1" dirty="0">
                          <a:solidFill>
                            <a:srgbClr val="00214A"/>
                          </a:solidFill>
                          <a:latin typeface="+mn-lt"/>
                          <a:cs typeface="Arial" pitchFamily="34" charset="0"/>
                        </a:rPr>
                        <a:t>3.600</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2622333046"/>
                  </a:ext>
                </a:extLst>
              </a:tr>
              <a:tr h="341955">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800" b="0" dirty="0">
                          <a:solidFill>
                            <a:srgbClr val="00214A"/>
                          </a:solidFill>
                          <a:latin typeface="+mn-lt"/>
                          <a:cs typeface="Arial" pitchFamily="34" charset="0"/>
                        </a:rPr>
                        <a:t>Export-Import-Überschuss</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285750" marR="0" indent="-285750" algn="ctr" defTabSz="914400" rtl="0" eaLnBrk="1" fontAlgn="auto" latinLnBrk="0" hangingPunct="1">
                        <a:lnSpc>
                          <a:spcPct val="100000"/>
                        </a:lnSpc>
                        <a:spcBef>
                          <a:spcPts val="0"/>
                        </a:spcBef>
                        <a:spcAft>
                          <a:spcPts val="0"/>
                        </a:spcAft>
                        <a:buClrTx/>
                        <a:buSzTx/>
                        <a:buFontTx/>
                        <a:buChar char="-"/>
                        <a:tabLst/>
                        <a:defRPr/>
                      </a:pPr>
                      <a:r>
                        <a:rPr lang="de-DE" sz="1800" b="0" dirty="0">
                          <a:solidFill>
                            <a:srgbClr val="00214A"/>
                          </a:solidFill>
                          <a:latin typeface="+mn-lt"/>
                          <a:cs typeface="Arial" pitchFamily="34" charset="0"/>
                        </a:rPr>
                        <a:t>190</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546694239"/>
                  </a:ext>
                </a:extLst>
              </a:tr>
              <a:tr h="3419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dirty="0">
                          <a:solidFill>
                            <a:srgbClr val="00214A"/>
                          </a:solidFill>
                          <a:latin typeface="+mn-lt"/>
                          <a:cs typeface="Arial" pitchFamily="34" charset="0"/>
                        </a:rPr>
                        <a:t>+ Einkommen aus Welt</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b="0" dirty="0">
                          <a:solidFill>
                            <a:srgbClr val="00214A"/>
                          </a:solidFill>
                          <a:latin typeface="+mn-lt"/>
                          <a:cs typeface="Arial" pitchFamily="34" charset="0"/>
                        </a:rPr>
                        <a:t>+ 130</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2495747041"/>
                  </a:ext>
                </a:extLst>
              </a:tr>
              <a:tr h="408261">
                <a:tc>
                  <a: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 Investitionen</a:t>
                      </a:r>
                      <a:br>
                        <a:rPr lang="de-DE" sz="1800" b="0" dirty="0">
                          <a:solidFill>
                            <a:srgbClr val="00214A"/>
                          </a:solidFill>
                          <a:latin typeface="+mn-lt"/>
                          <a:cs typeface="Arial" pitchFamily="34" charset="0"/>
                        </a:rPr>
                      </a:br>
                      <a:r>
                        <a:rPr lang="de-DE" sz="1800" b="0" dirty="0">
                          <a:solidFill>
                            <a:srgbClr val="00214A"/>
                          </a:solidFill>
                          <a:latin typeface="+mn-lt"/>
                          <a:cs typeface="Arial" pitchFamily="34" charset="0"/>
                        </a:rPr>
                        <a:t>  (Erhalt &amp; Verbesserung der Produktionsanlagen</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285750" marR="0" indent="-285750" algn="ctr" defTabSz="914400" rtl="0" eaLnBrk="1" fontAlgn="auto" latinLnBrk="0" hangingPunct="1">
                        <a:lnSpc>
                          <a:spcPct val="100000"/>
                        </a:lnSpc>
                        <a:spcBef>
                          <a:spcPts val="0"/>
                        </a:spcBef>
                        <a:spcAft>
                          <a:spcPts val="0"/>
                        </a:spcAft>
                        <a:buClrTx/>
                        <a:buSzTx/>
                        <a:buFontTx/>
                        <a:buChar char="-"/>
                        <a:tabLst/>
                        <a:defRPr/>
                      </a:pPr>
                      <a:r>
                        <a:rPr lang="de-DE" sz="1800" b="0" dirty="0">
                          <a:solidFill>
                            <a:srgbClr val="00214A"/>
                          </a:solidFill>
                          <a:latin typeface="+mn-lt"/>
                          <a:cs typeface="Arial" pitchFamily="34" charset="0"/>
                        </a:rPr>
                        <a:t>840</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3960551637"/>
                  </a:ext>
                </a:extLst>
              </a:tr>
              <a:tr h="579980">
                <a:tc>
                  <a:txBody>
                    <a:bodyPr/>
                    <a:lstStyle/>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1" dirty="0">
                          <a:solidFill>
                            <a:srgbClr val="00214A"/>
                          </a:solidFill>
                          <a:latin typeface="+mn-lt"/>
                          <a:cs typeface="Arial" pitchFamily="34" charset="0"/>
                        </a:rPr>
                        <a:t>= Volkseinkommen / Verteilungsmasse</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1" dirty="0">
                          <a:solidFill>
                            <a:srgbClr val="00214A"/>
                          </a:solidFill>
                          <a:latin typeface="+mn-lt"/>
                          <a:cs typeface="Arial" pitchFamily="34" charset="0"/>
                        </a:rPr>
                        <a:t>2.700</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2730017070"/>
                  </a:ext>
                </a:extLst>
              </a:tr>
              <a:tr h="579980">
                <a:tc>
                  <a:txBody>
                    <a:bodyPr/>
                    <a:lstStyle/>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1" dirty="0">
                          <a:solidFill>
                            <a:srgbClr val="00214A"/>
                          </a:solidFill>
                          <a:latin typeface="+mn-lt"/>
                          <a:cs typeface="Arial" pitchFamily="34" charset="0"/>
                        </a:rPr>
                        <a:t>Arbeitnehmerentgelt ( incl. Lohnsteuer)</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1" dirty="0">
                          <a:solidFill>
                            <a:srgbClr val="00214A"/>
                          </a:solidFill>
                          <a:latin typeface="+mn-lt"/>
                          <a:cs typeface="Arial" pitchFamily="34" charset="0"/>
                        </a:rPr>
                        <a:t>1.900</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2556859714"/>
                  </a:ext>
                </a:extLst>
              </a:tr>
              <a:tr h="579980">
                <a:tc>
                  <a:txBody>
                    <a:bodyPr/>
                    <a:lstStyle/>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1" dirty="0">
                          <a:solidFill>
                            <a:srgbClr val="00214A"/>
                          </a:solidFill>
                          <a:latin typeface="+mn-lt"/>
                          <a:cs typeface="Arial" pitchFamily="34" charset="0"/>
                        </a:rPr>
                        <a:t>Unternehmens- und Vermögenseinkommen</a:t>
                      </a:r>
                      <a:br>
                        <a:rPr lang="de-DE" sz="1800" b="1" dirty="0">
                          <a:solidFill>
                            <a:srgbClr val="00214A"/>
                          </a:solidFill>
                          <a:latin typeface="+mn-lt"/>
                          <a:cs typeface="Arial" pitchFamily="34" charset="0"/>
                        </a:rPr>
                      </a:br>
                      <a:r>
                        <a:rPr lang="de-DE" sz="1800" b="1" dirty="0">
                          <a:solidFill>
                            <a:srgbClr val="00214A"/>
                          </a:solidFill>
                          <a:latin typeface="+mn-lt"/>
                          <a:cs typeface="Arial" pitchFamily="34" charset="0"/>
                        </a:rPr>
                        <a:t>(incl. Einkommensteuer)</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1" dirty="0">
                          <a:solidFill>
                            <a:srgbClr val="00214A"/>
                          </a:solidFill>
                          <a:latin typeface="+mn-lt"/>
                          <a:cs typeface="Arial" pitchFamily="34" charset="0"/>
                        </a:rPr>
                        <a:t>800</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4167471350"/>
                  </a:ext>
                </a:extLst>
              </a:tr>
              <a:tr h="579980">
                <a:tc>
                  <a:txBody>
                    <a:bodyPr/>
                    <a:lstStyle/>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1" dirty="0">
                          <a:solidFill>
                            <a:srgbClr val="00214A"/>
                          </a:solidFill>
                          <a:latin typeface="+mn-lt"/>
                          <a:cs typeface="Arial" pitchFamily="34" charset="0"/>
                        </a:rPr>
                        <a:t>Staat (Steuereinnahmen gesamt)</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1" dirty="0">
                          <a:solidFill>
                            <a:srgbClr val="00214A"/>
                          </a:solidFill>
                          <a:latin typeface="+mn-lt"/>
                          <a:cs typeface="Arial" pitchFamily="34" charset="0"/>
                        </a:rPr>
                        <a:t>833</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1758809805"/>
                  </a:ext>
                </a:extLst>
              </a:tr>
            </a:tbl>
          </a:graphicData>
        </a:graphic>
      </p:graphicFrame>
      <p:sp>
        <p:nvSpPr>
          <p:cNvPr id="3" name="Fußzeilenplatzhalter 2">
            <a:extLst>
              <a:ext uri="{FF2B5EF4-FFF2-40B4-BE49-F238E27FC236}">
                <a16:creationId xmlns:a16="http://schemas.microsoft.com/office/drawing/2014/main" id="{140EEFDD-26C2-9777-5F45-F864F5B7E02D}"/>
              </a:ext>
            </a:extLst>
          </p:cNvPr>
          <p:cNvSpPr>
            <a:spLocks noGrp="1"/>
          </p:cNvSpPr>
          <p:nvPr>
            <p:ph type="ftr" sz="quarter" idx="16"/>
          </p:nvPr>
        </p:nvSpPr>
        <p:spPr/>
        <p:txBody>
          <a:bodyPr/>
          <a:lstStyle/>
          <a:p>
            <a:pPr>
              <a:defRPr/>
            </a:pPr>
            <a:r>
              <a:rPr lang="en-GB"/>
              <a:t>Alfred Eibl</a:t>
            </a:r>
          </a:p>
        </p:txBody>
      </p:sp>
      <p:sp>
        <p:nvSpPr>
          <p:cNvPr id="7" name="Foliennummernplatzhalter 6">
            <a:extLst>
              <a:ext uri="{FF2B5EF4-FFF2-40B4-BE49-F238E27FC236}">
                <a16:creationId xmlns:a16="http://schemas.microsoft.com/office/drawing/2014/main" id="{DAD73C14-7649-A9F6-40F1-3520B262E15B}"/>
              </a:ext>
            </a:extLst>
          </p:cNvPr>
          <p:cNvSpPr>
            <a:spLocks noGrp="1"/>
          </p:cNvSpPr>
          <p:nvPr>
            <p:ph type="sldNum" sz="quarter" idx="14"/>
          </p:nvPr>
        </p:nvSpPr>
        <p:spPr/>
        <p:txBody>
          <a:bodyPr/>
          <a:lstStyle/>
          <a:p>
            <a:pPr>
              <a:defRPr/>
            </a:pPr>
            <a:r>
              <a:rPr lang="en-GB"/>
              <a:t> </a:t>
            </a:r>
            <a:fld id="{E57986DC-0440-4DE9-BF80-CBEC8F03B096}" type="slidenum">
              <a:rPr lang="en-GB" smtClean="0"/>
              <a:pPr>
                <a:defRPr/>
              </a:pPr>
              <a:t>45</a:t>
            </a:fld>
            <a:endParaRPr lang="en-GB"/>
          </a:p>
        </p:txBody>
      </p:sp>
    </p:spTree>
    <p:extLst>
      <p:ext uri="{BB962C8B-B14F-4D97-AF65-F5344CB8AC3E}">
        <p14:creationId xmlns:p14="http://schemas.microsoft.com/office/powerpoint/2010/main" val="18180438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Generationenvertrag: Individuell – kollektiv</a:t>
            </a:r>
          </a:p>
        </p:txBody>
      </p:sp>
      <p:sp>
        <p:nvSpPr>
          <p:cNvPr id="5" name="Datumsplatzhalter 4"/>
          <p:cNvSpPr>
            <a:spLocks noGrp="1"/>
          </p:cNvSpPr>
          <p:nvPr>
            <p:ph type="dt" sz="half" idx="2"/>
          </p:nvPr>
        </p:nvSpPr>
        <p:spPr/>
        <p:txBody>
          <a:bodyPr/>
          <a:lstStyle/>
          <a:p>
            <a:r>
              <a:rPr lang="de-DE"/>
              <a:t>10.02.2023</a:t>
            </a:r>
            <a:endParaRPr lang="en-GB" dirty="0"/>
          </a:p>
        </p:txBody>
      </p:sp>
      <p:sp>
        <p:nvSpPr>
          <p:cNvPr id="3" name="Inhaltsplatzhalter 2"/>
          <p:cNvSpPr>
            <a:spLocks noGrp="1"/>
          </p:cNvSpPr>
          <p:nvPr>
            <p:ph sz="quarter" idx="4294967295"/>
          </p:nvPr>
        </p:nvSpPr>
        <p:spPr>
          <a:xfrm>
            <a:off x="538860" y="1124744"/>
            <a:ext cx="7416800" cy="5184575"/>
          </a:xfrm>
        </p:spPr>
        <p:txBody>
          <a:bodyPr>
            <a:normAutofit/>
          </a:bodyPr>
          <a:lstStyle/>
          <a:p>
            <a:pPr lvl="0">
              <a:spcBef>
                <a:spcPts val="600"/>
              </a:spcBef>
              <a:spcAft>
                <a:spcPts val="0"/>
              </a:spcAft>
            </a:pPr>
            <a:r>
              <a:rPr lang="de-DE" dirty="0"/>
              <a:t>Bei Kapitalbesitz:</a:t>
            </a:r>
          </a:p>
          <a:p>
            <a:pPr lvl="1">
              <a:spcBef>
                <a:spcPts val="600"/>
              </a:spcBef>
              <a:spcAft>
                <a:spcPts val="0"/>
              </a:spcAft>
            </a:pPr>
            <a:r>
              <a:rPr lang="de-DE" dirty="0"/>
              <a:t>Bäuerliche Welt:</a:t>
            </a:r>
          </a:p>
          <a:p>
            <a:pPr lvl="2">
              <a:spcBef>
                <a:spcPts val="600"/>
              </a:spcBef>
              <a:spcAft>
                <a:spcPts val="0"/>
              </a:spcAft>
            </a:pPr>
            <a:r>
              <a:rPr lang="de-DE" dirty="0"/>
              <a:t>Bei Übertragung der Eigentumsrechte am Hof,</a:t>
            </a:r>
            <a:br>
              <a:rPr lang="de-DE" dirty="0"/>
            </a:br>
            <a:r>
              <a:rPr lang="de-DE" dirty="0"/>
              <a:t>Regelung der Leistungen für die Alten: </a:t>
            </a:r>
            <a:br>
              <a:rPr lang="de-DE" dirty="0"/>
            </a:br>
            <a:r>
              <a:rPr lang="de-DE" dirty="0"/>
              <a:t>Wohnrecht, </a:t>
            </a:r>
            <a:r>
              <a:rPr lang="de-DE" dirty="0" err="1"/>
              <a:t>Leibgeding</a:t>
            </a:r>
            <a:endParaRPr lang="de-DE" dirty="0"/>
          </a:p>
          <a:p>
            <a:pPr lvl="2">
              <a:spcBef>
                <a:spcPts val="600"/>
              </a:spcBef>
              <a:spcAft>
                <a:spcPts val="0"/>
              </a:spcAft>
            </a:pPr>
            <a:r>
              <a:rPr lang="de-DE" dirty="0"/>
              <a:t>‚</a:t>
            </a:r>
            <a:r>
              <a:rPr lang="de-DE" i="1" dirty="0"/>
              <a:t>Austrag</a:t>
            </a:r>
            <a:r>
              <a:rPr lang="de-DE" dirty="0"/>
              <a:t>‘: Austragung der Alten aus dem Grundbuch</a:t>
            </a:r>
          </a:p>
          <a:p>
            <a:pPr lvl="1">
              <a:spcBef>
                <a:spcPts val="1200"/>
              </a:spcBef>
              <a:spcAft>
                <a:spcPts val="0"/>
              </a:spcAft>
            </a:pPr>
            <a:r>
              <a:rPr lang="de-DE" dirty="0"/>
              <a:t>Allgemein: Nießbrauch</a:t>
            </a:r>
            <a:br>
              <a:rPr lang="de-DE" dirty="0"/>
            </a:br>
            <a:endParaRPr lang="de-DE" dirty="0"/>
          </a:p>
          <a:p>
            <a:pPr>
              <a:spcBef>
                <a:spcPts val="1200"/>
              </a:spcBef>
              <a:spcAft>
                <a:spcPts val="0"/>
              </a:spcAft>
            </a:pPr>
            <a:r>
              <a:rPr lang="de-DE" dirty="0"/>
              <a:t>Ohne Kapitalbesitz: </a:t>
            </a:r>
          </a:p>
          <a:p>
            <a:pPr lvl="1">
              <a:spcBef>
                <a:spcPts val="600"/>
              </a:spcBef>
              <a:spcAft>
                <a:spcPts val="0"/>
              </a:spcAft>
            </a:pPr>
            <a:r>
              <a:rPr lang="de-DE" dirty="0"/>
              <a:t>Frühformen: </a:t>
            </a:r>
          </a:p>
          <a:p>
            <a:pPr lvl="2">
              <a:spcBef>
                <a:spcPts val="600"/>
              </a:spcBef>
              <a:spcAft>
                <a:spcPts val="0"/>
              </a:spcAft>
            </a:pPr>
            <a:r>
              <a:rPr lang="de-DE" dirty="0"/>
              <a:t>Knappschaften der Bergarbeiter </a:t>
            </a:r>
            <a:br>
              <a:rPr lang="de-DE" dirty="0"/>
            </a:br>
            <a:r>
              <a:rPr lang="de-DE" dirty="0"/>
              <a:t>(erste größere Ansammlung von Lohnarbeitern)</a:t>
            </a:r>
          </a:p>
          <a:p>
            <a:pPr lvl="2">
              <a:spcBef>
                <a:spcPts val="600"/>
              </a:spcBef>
              <a:spcAft>
                <a:spcPts val="0"/>
              </a:spcAft>
            </a:pPr>
            <a:r>
              <a:rPr lang="de-DE" dirty="0"/>
              <a:t>Pensionen für Staatsbedienstete im Merkantilismus</a:t>
            </a:r>
          </a:p>
          <a:p>
            <a:pPr lvl="1">
              <a:spcBef>
                <a:spcPts val="600"/>
              </a:spcBef>
              <a:spcAft>
                <a:spcPts val="0"/>
              </a:spcAft>
            </a:pPr>
            <a:r>
              <a:rPr lang="de-DE" dirty="0"/>
              <a:t>Sozialversicherung zur Lösung der „Arbeiterfrage“</a:t>
            </a:r>
          </a:p>
          <a:p>
            <a:pPr lvl="1">
              <a:spcBef>
                <a:spcPts val="1200"/>
              </a:spcBef>
              <a:spcAft>
                <a:spcPts val="0"/>
              </a:spcAft>
            </a:pPr>
            <a:endParaRPr lang="de-DE" dirty="0"/>
          </a:p>
          <a:p>
            <a:pPr marL="287338" lvl="1" indent="0">
              <a:spcBef>
                <a:spcPts val="1200"/>
              </a:spcBef>
              <a:spcAft>
                <a:spcPts val="0"/>
              </a:spcAft>
              <a:buNone/>
            </a:pPr>
            <a:br>
              <a:rPr lang="de-DE" dirty="0"/>
            </a:br>
            <a:endParaRPr lang="de-DE" dirty="0"/>
          </a:p>
          <a:p>
            <a:pPr lvl="1"/>
            <a:endParaRPr lang="de-DE" dirty="0"/>
          </a:p>
        </p:txBody>
      </p:sp>
      <p:sp>
        <p:nvSpPr>
          <p:cNvPr id="7" name="Fußzeilenplatzhalter 6">
            <a:extLst>
              <a:ext uri="{FF2B5EF4-FFF2-40B4-BE49-F238E27FC236}">
                <a16:creationId xmlns:a16="http://schemas.microsoft.com/office/drawing/2014/main" id="{F070953A-5916-B1AF-EF21-0C8E3382A610}"/>
              </a:ext>
            </a:extLst>
          </p:cNvPr>
          <p:cNvSpPr>
            <a:spLocks noGrp="1"/>
          </p:cNvSpPr>
          <p:nvPr>
            <p:ph type="ftr" sz="quarter" idx="3"/>
          </p:nvPr>
        </p:nvSpPr>
        <p:spPr/>
        <p:txBody>
          <a:bodyPr/>
          <a:lstStyle/>
          <a:p>
            <a:r>
              <a:rPr lang="en-GB"/>
              <a:t>Alfred Eibl</a:t>
            </a:r>
            <a:endParaRPr lang="en-GB" dirty="0"/>
          </a:p>
        </p:txBody>
      </p:sp>
      <p:sp>
        <p:nvSpPr>
          <p:cNvPr id="8" name="Foliennummernplatzhalter 7">
            <a:extLst>
              <a:ext uri="{FF2B5EF4-FFF2-40B4-BE49-F238E27FC236}">
                <a16:creationId xmlns:a16="http://schemas.microsoft.com/office/drawing/2014/main" id="{B32422FD-B579-E3BA-9D1E-0A0D0ABD4277}"/>
              </a:ext>
            </a:extLst>
          </p:cNvPr>
          <p:cNvSpPr>
            <a:spLocks noGrp="1"/>
          </p:cNvSpPr>
          <p:nvPr>
            <p:ph type="sldNum" sz="quarter" idx="4"/>
          </p:nvPr>
        </p:nvSpPr>
        <p:spPr/>
        <p:txBody>
          <a:bodyPr/>
          <a:lstStyle/>
          <a:p>
            <a:r>
              <a:rPr lang="en-GB"/>
              <a:t> </a:t>
            </a:r>
            <a:fld id="{DC8B3668-E1AB-4560-B66B-CD4643A23BF9}" type="slidenum">
              <a:rPr lang="en-GB" smtClean="0"/>
              <a:pPr/>
              <a:t>46</a:t>
            </a:fld>
            <a:endParaRPr lang="en-GB" dirty="0"/>
          </a:p>
        </p:txBody>
      </p:sp>
    </p:spTree>
    <p:extLst>
      <p:ext uri="{BB962C8B-B14F-4D97-AF65-F5344CB8AC3E}">
        <p14:creationId xmlns:p14="http://schemas.microsoft.com/office/powerpoint/2010/main" val="7600793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Und früher?</a:t>
            </a:r>
          </a:p>
        </p:txBody>
      </p:sp>
      <p:sp>
        <p:nvSpPr>
          <p:cNvPr id="5" name="Datumsplatzhalter 4"/>
          <p:cNvSpPr>
            <a:spLocks noGrp="1"/>
          </p:cNvSpPr>
          <p:nvPr>
            <p:ph type="dt" sz="half" idx="2"/>
          </p:nvPr>
        </p:nvSpPr>
        <p:spPr/>
        <p:txBody>
          <a:bodyPr/>
          <a:lstStyle/>
          <a:p>
            <a:r>
              <a:rPr lang="de-DE"/>
              <a:t>10.02.2023</a:t>
            </a:r>
            <a:endParaRPr lang="en-GB" dirty="0"/>
          </a:p>
        </p:txBody>
      </p:sp>
      <p:sp>
        <p:nvSpPr>
          <p:cNvPr id="9" name="Textfeld 8">
            <a:extLst>
              <a:ext uri="{FF2B5EF4-FFF2-40B4-BE49-F238E27FC236}">
                <a16:creationId xmlns:a16="http://schemas.microsoft.com/office/drawing/2014/main" id="{1563134C-E3CC-3AAB-6475-F1BAE5581295}"/>
              </a:ext>
            </a:extLst>
          </p:cNvPr>
          <p:cNvSpPr txBox="1"/>
          <p:nvPr/>
        </p:nvSpPr>
        <p:spPr bwMode="auto">
          <a:xfrm>
            <a:off x="1115616" y="6255180"/>
            <a:ext cx="7776864" cy="184666"/>
          </a:xfrm>
          <a:prstGeom prst="rect">
            <a:avLst/>
          </a:prstGeom>
          <a:noFill/>
          <a:ln w="9525">
            <a:noFill/>
            <a:miter lim="800000"/>
            <a:headEnd/>
            <a:tailEnd/>
          </a:ln>
          <a:effectLst/>
        </p:spPr>
        <p:txBody>
          <a:bodyPr wrap="square" lIns="0" tIns="0" rIns="0" bIns="0" rtlCol="0" anchor="ctr" anchorCtr="0">
            <a:spAutoFit/>
          </a:bodyPr>
          <a:lstStyle/>
          <a:p>
            <a:pPr marR="0" algn="r" defTabSz="914400" eaLnBrk="0" fontAlgn="auto" latinLnBrk="0" hangingPunct="0">
              <a:spcBef>
                <a:spcPts val="0"/>
              </a:spcBef>
              <a:spcAft>
                <a:spcPts val="300"/>
              </a:spcAft>
              <a:buClr>
                <a:schemeClr val="accent1"/>
              </a:buClr>
              <a:buSzTx/>
              <a:tabLst/>
            </a:pPr>
            <a:r>
              <a:rPr lang="de-DE" sz="1200" kern="0" dirty="0">
                <a:latin typeface="Verdana" pitchFamily="34" charset="0"/>
                <a:ea typeface="Verdana" pitchFamily="34" charset="0"/>
                <a:cs typeface="Verdana" pitchFamily="34" charset="0"/>
              </a:rPr>
              <a:t>Deutschland in Daten (</a:t>
            </a:r>
            <a:r>
              <a:rPr lang="de-DE" sz="1200" kern="0" dirty="0" err="1">
                <a:latin typeface="Verdana" pitchFamily="34" charset="0"/>
                <a:ea typeface="Verdana" pitchFamily="34" charset="0"/>
                <a:cs typeface="Verdana" pitchFamily="34" charset="0"/>
              </a:rPr>
              <a:t>bpb</a:t>
            </a:r>
            <a:r>
              <a:rPr lang="de-DE" sz="1200" kern="0" dirty="0">
                <a:latin typeface="Verdana" pitchFamily="34" charset="0"/>
                <a:ea typeface="Verdana" pitchFamily="34" charset="0"/>
                <a:cs typeface="Verdana" pitchFamily="34" charset="0"/>
              </a:rPr>
              <a:t> 2015)</a:t>
            </a:r>
          </a:p>
        </p:txBody>
      </p:sp>
      <p:pic>
        <p:nvPicPr>
          <p:cNvPr id="8" name="Grafik 7">
            <a:extLst>
              <a:ext uri="{FF2B5EF4-FFF2-40B4-BE49-F238E27FC236}">
                <a16:creationId xmlns:a16="http://schemas.microsoft.com/office/drawing/2014/main" id="{017F53A1-0390-FEC8-B732-0662A16DCAFF}"/>
              </a:ext>
            </a:extLst>
          </p:cNvPr>
          <p:cNvPicPr>
            <a:picLocks noChangeAspect="1"/>
          </p:cNvPicPr>
          <p:nvPr/>
        </p:nvPicPr>
        <p:blipFill>
          <a:blip r:embed="rId3"/>
          <a:stretch>
            <a:fillRect/>
          </a:stretch>
        </p:blipFill>
        <p:spPr>
          <a:xfrm>
            <a:off x="0" y="1243515"/>
            <a:ext cx="9144000" cy="4370970"/>
          </a:xfrm>
          <a:prstGeom prst="rect">
            <a:avLst/>
          </a:prstGeom>
        </p:spPr>
      </p:pic>
      <p:sp>
        <p:nvSpPr>
          <p:cNvPr id="3" name="Fußzeilenplatzhalter 2">
            <a:extLst>
              <a:ext uri="{FF2B5EF4-FFF2-40B4-BE49-F238E27FC236}">
                <a16:creationId xmlns:a16="http://schemas.microsoft.com/office/drawing/2014/main" id="{92AF656B-0371-A762-C28B-706FC67CAE6D}"/>
              </a:ext>
            </a:extLst>
          </p:cNvPr>
          <p:cNvSpPr>
            <a:spLocks noGrp="1"/>
          </p:cNvSpPr>
          <p:nvPr>
            <p:ph type="ftr" sz="quarter" idx="3"/>
          </p:nvPr>
        </p:nvSpPr>
        <p:spPr/>
        <p:txBody>
          <a:bodyPr/>
          <a:lstStyle/>
          <a:p>
            <a:r>
              <a:rPr lang="en-GB"/>
              <a:t>Alfred Eibl</a:t>
            </a:r>
            <a:endParaRPr lang="en-GB" dirty="0"/>
          </a:p>
        </p:txBody>
      </p:sp>
      <p:sp>
        <p:nvSpPr>
          <p:cNvPr id="7" name="Foliennummernplatzhalter 6">
            <a:extLst>
              <a:ext uri="{FF2B5EF4-FFF2-40B4-BE49-F238E27FC236}">
                <a16:creationId xmlns:a16="http://schemas.microsoft.com/office/drawing/2014/main" id="{00ED73ED-2978-5057-D8BC-BEA76C543721}"/>
              </a:ext>
            </a:extLst>
          </p:cNvPr>
          <p:cNvSpPr>
            <a:spLocks noGrp="1"/>
          </p:cNvSpPr>
          <p:nvPr>
            <p:ph type="sldNum" sz="quarter" idx="4"/>
          </p:nvPr>
        </p:nvSpPr>
        <p:spPr/>
        <p:txBody>
          <a:bodyPr/>
          <a:lstStyle/>
          <a:p>
            <a:r>
              <a:rPr lang="en-GB"/>
              <a:t> </a:t>
            </a:r>
            <a:fld id="{DC8B3668-E1AB-4560-B66B-CD4643A23BF9}" type="slidenum">
              <a:rPr lang="en-GB" smtClean="0"/>
              <a:pPr/>
              <a:t>47</a:t>
            </a:fld>
            <a:endParaRPr lang="en-GB" dirty="0"/>
          </a:p>
        </p:txBody>
      </p:sp>
    </p:spTree>
    <p:extLst>
      <p:ext uri="{BB962C8B-B14F-4D97-AF65-F5344CB8AC3E}">
        <p14:creationId xmlns:p14="http://schemas.microsoft.com/office/powerpoint/2010/main" val="11775526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Finanzdaten zur Aktienrente</a:t>
            </a:r>
          </a:p>
        </p:txBody>
      </p:sp>
      <p:sp>
        <p:nvSpPr>
          <p:cNvPr id="5" name="Datumsplatzhalter 4"/>
          <p:cNvSpPr>
            <a:spLocks noGrp="1"/>
          </p:cNvSpPr>
          <p:nvPr>
            <p:ph type="dt" sz="half" idx="15"/>
          </p:nvPr>
        </p:nvSpPr>
        <p:spPr/>
        <p:txBody>
          <a:bodyPr/>
          <a:lstStyle/>
          <a:p>
            <a:r>
              <a:rPr lang="de-DE"/>
              <a:t>10.02.2023</a:t>
            </a:r>
            <a:endParaRPr lang="en-GB" dirty="0"/>
          </a:p>
        </p:txBody>
      </p:sp>
      <p:graphicFrame>
        <p:nvGraphicFramePr>
          <p:cNvPr id="12" name="Inhaltsplatzhalter 7">
            <a:extLst>
              <a:ext uri="{FF2B5EF4-FFF2-40B4-BE49-F238E27FC236}">
                <a16:creationId xmlns:a16="http://schemas.microsoft.com/office/drawing/2014/main" id="{F9262B6E-E9CC-4EEC-8886-17C40B3B9455}"/>
              </a:ext>
            </a:extLst>
          </p:cNvPr>
          <p:cNvGraphicFramePr>
            <a:graphicFrameLocks/>
          </p:cNvGraphicFramePr>
          <p:nvPr>
            <p:extLst>
              <p:ext uri="{D42A27DB-BD31-4B8C-83A1-F6EECF244321}">
                <p14:modId xmlns:p14="http://schemas.microsoft.com/office/powerpoint/2010/main" val="1164166153"/>
              </p:ext>
            </p:extLst>
          </p:nvPr>
        </p:nvGraphicFramePr>
        <p:xfrm>
          <a:off x="396079" y="1196752"/>
          <a:ext cx="8209285" cy="2099065"/>
        </p:xfrm>
        <a:graphic>
          <a:graphicData uri="http://schemas.openxmlformats.org/drawingml/2006/table">
            <a:tbl>
              <a:tblPr firstRow="1" bandRow="1">
                <a:tableStyleId>{2D5ABB26-0587-4C30-8999-92F81FD0307C}</a:tableStyleId>
              </a:tblPr>
              <a:tblGrid>
                <a:gridCol w="5803116">
                  <a:extLst>
                    <a:ext uri="{9D8B030D-6E8A-4147-A177-3AD203B41FA5}">
                      <a16:colId xmlns:a16="http://schemas.microsoft.com/office/drawing/2014/main" val="20000"/>
                    </a:ext>
                  </a:extLst>
                </a:gridCol>
                <a:gridCol w="2406169">
                  <a:extLst>
                    <a:ext uri="{9D8B030D-6E8A-4147-A177-3AD203B41FA5}">
                      <a16:colId xmlns:a16="http://schemas.microsoft.com/office/drawing/2014/main" val="772968029"/>
                    </a:ext>
                  </a:extLst>
                </a:gridCol>
              </a:tblGrid>
              <a:tr h="353853">
                <a:tc gridSpan="2">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Aufwand  für Vollumstellung (Mrd. Euro)</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D8D2D2"/>
                    </a:solidFill>
                  </a:tcPr>
                </a:tc>
                <a:tc hMerge="1">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Durchschnitts-einkommen aller Versicherten 2018</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D8D2D2"/>
                    </a:solidFill>
                  </a:tcPr>
                </a:tc>
                <a:extLst>
                  <a:ext uri="{0D108BD9-81ED-4DB2-BD59-A6C34878D82A}">
                    <a16:rowId xmlns:a16="http://schemas.microsoft.com/office/drawing/2014/main" val="1102676705"/>
                  </a:ext>
                </a:extLst>
              </a:tr>
              <a:tr h="353853">
                <a:tc>
                  <a:txBody>
                    <a:bodyPr/>
                    <a:lstStyle/>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Dividendenzahlungen für Renten (AR, </a:t>
                      </a:r>
                      <a:r>
                        <a:rPr lang="de-DE" sz="1800" b="0" dirty="0" err="1">
                          <a:solidFill>
                            <a:srgbClr val="00214A"/>
                          </a:solidFill>
                          <a:latin typeface="+mn-lt"/>
                          <a:cs typeface="Arial" pitchFamily="34" charset="0"/>
                        </a:rPr>
                        <a:t>KVdR</a:t>
                      </a:r>
                      <a:r>
                        <a:rPr lang="de-DE" sz="1800" b="0" dirty="0">
                          <a:solidFill>
                            <a:srgbClr val="00214A"/>
                          </a:solidFill>
                          <a:latin typeface="+mn-lt"/>
                          <a:cs typeface="Arial" pitchFamily="34" charset="0"/>
                        </a:rPr>
                        <a:t>)</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310,7</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2622333046"/>
                  </a:ext>
                </a:extLst>
              </a:tr>
              <a:tr h="353853">
                <a:tc>
                  <a:txBody>
                    <a:bodyPr/>
                    <a:lstStyle/>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Verzinsung</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5%</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2495747041"/>
                  </a:ext>
                </a:extLst>
              </a:tr>
              <a:tr h="486950">
                <a:tc>
                  <a:txBody>
                    <a:bodyPr/>
                    <a:lstStyle/>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1" dirty="0">
                          <a:solidFill>
                            <a:srgbClr val="00214A"/>
                          </a:solidFill>
                          <a:latin typeface="+mn-lt"/>
                          <a:cs typeface="Arial" pitchFamily="34" charset="0"/>
                        </a:rPr>
                        <a:t>Kapitalstock</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1" dirty="0">
                          <a:solidFill>
                            <a:srgbClr val="00214A"/>
                          </a:solidFill>
                          <a:latin typeface="+mn-lt"/>
                          <a:cs typeface="Arial" pitchFamily="34" charset="0"/>
                        </a:rPr>
                        <a:t>6.214</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3960551637"/>
                  </a:ext>
                </a:extLst>
              </a:tr>
              <a:tr h="514889">
                <a:tc>
                  <a:txBody>
                    <a:bodyPr/>
                    <a:lstStyle/>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Marktkapitalisierung der deutschen Börsen</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2.100</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268054335"/>
                  </a:ext>
                </a:extLst>
              </a:tr>
            </a:tbl>
          </a:graphicData>
        </a:graphic>
      </p:graphicFrame>
      <p:sp>
        <p:nvSpPr>
          <p:cNvPr id="3" name="Fußzeilenplatzhalter 2">
            <a:extLst>
              <a:ext uri="{FF2B5EF4-FFF2-40B4-BE49-F238E27FC236}">
                <a16:creationId xmlns:a16="http://schemas.microsoft.com/office/drawing/2014/main" id="{140EEFDD-26C2-9777-5F45-F864F5B7E02D}"/>
              </a:ext>
            </a:extLst>
          </p:cNvPr>
          <p:cNvSpPr>
            <a:spLocks noGrp="1"/>
          </p:cNvSpPr>
          <p:nvPr>
            <p:ph type="ftr" sz="quarter" idx="16"/>
          </p:nvPr>
        </p:nvSpPr>
        <p:spPr/>
        <p:txBody>
          <a:bodyPr/>
          <a:lstStyle/>
          <a:p>
            <a:pPr>
              <a:defRPr/>
            </a:pPr>
            <a:r>
              <a:rPr lang="en-GB"/>
              <a:t>Alfred Eibl</a:t>
            </a:r>
          </a:p>
        </p:txBody>
      </p:sp>
      <p:sp>
        <p:nvSpPr>
          <p:cNvPr id="7" name="Foliennummernplatzhalter 6">
            <a:extLst>
              <a:ext uri="{FF2B5EF4-FFF2-40B4-BE49-F238E27FC236}">
                <a16:creationId xmlns:a16="http://schemas.microsoft.com/office/drawing/2014/main" id="{DAD73C14-7649-A9F6-40F1-3520B262E15B}"/>
              </a:ext>
            </a:extLst>
          </p:cNvPr>
          <p:cNvSpPr>
            <a:spLocks noGrp="1"/>
          </p:cNvSpPr>
          <p:nvPr>
            <p:ph type="sldNum" sz="quarter" idx="14"/>
          </p:nvPr>
        </p:nvSpPr>
        <p:spPr/>
        <p:txBody>
          <a:bodyPr/>
          <a:lstStyle/>
          <a:p>
            <a:pPr>
              <a:defRPr/>
            </a:pPr>
            <a:r>
              <a:rPr lang="en-GB"/>
              <a:t> </a:t>
            </a:r>
            <a:fld id="{E57986DC-0440-4DE9-BF80-CBEC8F03B096}" type="slidenum">
              <a:rPr lang="en-GB" smtClean="0"/>
              <a:pPr>
                <a:defRPr/>
              </a:pPr>
              <a:t>48</a:t>
            </a:fld>
            <a:endParaRPr lang="en-GB"/>
          </a:p>
        </p:txBody>
      </p:sp>
      <p:graphicFrame>
        <p:nvGraphicFramePr>
          <p:cNvPr id="6" name="Inhaltsplatzhalter 7">
            <a:extLst>
              <a:ext uri="{FF2B5EF4-FFF2-40B4-BE49-F238E27FC236}">
                <a16:creationId xmlns:a16="http://schemas.microsoft.com/office/drawing/2014/main" id="{6CCA2344-0703-B63E-FC47-0CD196EBE861}"/>
              </a:ext>
            </a:extLst>
          </p:cNvPr>
          <p:cNvGraphicFramePr>
            <a:graphicFrameLocks/>
          </p:cNvGraphicFramePr>
          <p:nvPr>
            <p:extLst>
              <p:ext uri="{D42A27DB-BD31-4B8C-83A1-F6EECF244321}">
                <p14:modId xmlns:p14="http://schemas.microsoft.com/office/powerpoint/2010/main" val="1728365259"/>
              </p:ext>
            </p:extLst>
          </p:nvPr>
        </p:nvGraphicFramePr>
        <p:xfrm>
          <a:off x="396079" y="3645024"/>
          <a:ext cx="8209285" cy="2099065"/>
        </p:xfrm>
        <a:graphic>
          <a:graphicData uri="http://schemas.openxmlformats.org/drawingml/2006/table">
            <a:tbl>
              <a:tblPr firstRow="1" bandRow="1">
                <a:tableStyleId>{2D5ABB26-0587-4C30-8999-92F81FD0307C}</a:tableStyleId>
              </a:tblPr>
              <a:tblGrid>
                <a:gridCol w="5803116">
                  <a:extLst>
                    <a:ext uri="{9D8B030D-6E8A-4147-A177-3AD203B41FA5}">
                      <a16:colId xmlns:a16="http://schemas.microsoft.com/office/drawing/2014/main" val="20000"/>
                    </a:ext>
                  </a:extLst>
                </a:gridCol>
                <a:gridCol w="2406169">
                  <a:extLst>
                    <a:ext uri="{9D8B030D-6E8A-4147-A177-3AD203B41FA5}">
                      <a16:colId xmlns:a16="http://schemas.microsoft.com/office/drawing/2014/main" val="772968029"/>
                    </a:ext>
                  </a:extLst>
                </a:gridCol>
              </a:tblGrid>
              <a:tr h="353853">
                <a:tc gridSpan="2">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Aufwand für </a:t>
                      </a:r>
                      <a:r>
                        <a:rPr lang="de-DE" sz="1800" b="1" dirty="0">
                          <a:solidFill>
                            <a:srgbClr val="00214A"/>
                          </a:solidFill>
                          <a:latin typeface="+mn-lt"/>
                          <a:cs typeface="Arial" pitchFamily="34" charset="0"/>
                        </a:rPr>
                        <a:t>Zielanteil von 10 % </a:t>
                      </a:r>
                      <a:r>
                        <a:rPr lang="de-DE" sz="1800" b="0" dirty="0">
                          <a:solidFill>
                            <a:srgbClr val="00214A"/>
                          </a:solidFill>
                          <a:latin typeface="+mn-lt"/>
                          <a:cs typeface="Arial" pitchFamily="34" charset="0"/>
                        </a:rPr>
                        <a:t>(Mrd. Euro)</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D8D2D2"/>
                    </a:solidFill>
                  </a:tcPr>
                </a:tc>
                <a:tc hMerge="1">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Durchschnitts-einkommen aller Versicherten 2018</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D8D2D2"/>
                    </a:solidFill>
                  </a:tcPr>
                </a:tc>
                <a:extLst>
                  <a:ext uri="{0D108BD9-81ED-4DB2-BD59-A6C34878D82A}">
                    <a16:rowId xmlns:a16="http://schemas.microsoft.com/office/drawing/2014/main" val="1102676705"/>
                  </a:ext>
                </a:extLst>
              </a:tr>
              <a:tr h="353853">
                <a:tc>
                  <a:txBody>
                    <a:bodyPr/>
                    <a:lstStyle/>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Dividendenzahlungen für Renten</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31</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2622333046"/>
                  </a:ext>
                </a:extLst>
              </a:tr>
              <a:tr h="353853">
                <a:tc>
                  <a:txBody>
                    <a:bodyPr/>
                    <a:lstStyle/>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Verzinsung</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5%</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2495747041"/>
                  </a:ext>
                </a:extLst>
              </a:tr>
              <a:tr h="486950">
                <a:tc>
                  <a:txBody>
                    <a:bodyPr/>
                    <a:lstStyle/>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1" dirty="0">
                          <a:solidFill>
                            <a:srgbClr val="00214A"/>
                          </a:solidFill>
                          <a:latin typeface="+mn-lt"/>
                          <a:cs typeface="Arial" pitchFamily="34" charset="0"/>
                        </a:rPr>
                        <a:t>Kapitalstock</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1" dirty="0">
                          <a:solidFill>
                            <a:srgbClr val="00214A"/>
                          </a:solidFill>
                          <a:latin typeface="+mn-lt"/>
                          <a:cs typeface="Arial" pitchFamily="34" charset="0"/>
                        </a:rPr>
                        <a:t>621</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3960551637"/>
                  </a:ext>
                </a:extLst>
              </a:tr>
              <a:tr h="514889">
                <a:tc>
                  <a:txBody>
                    <a:bodyPr/>
                    <a:lstStyle/>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Marktkapitalisierung der deutschen Börsen</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800" b="0" dirty="0">
                          <a:solidFill>
                            <a:srgbClr val="00214A"/>
                          </a:solidFill>
                          <a:latin typeface="+mn-lt"/>
                          <a:cs typeface="Arial" pitchFamily="34" charset="0"/>
                        </a:rPr>
                        <a:t>2.100</a:t>
                      </a:r>
                    </a:p>
                  </a:txBody>
                  <a:tcPr marL="72000" marR="72000" marT="45711" marB="45711" anchor="ctr">
                    <a:lnL w="6350" cap="flat" cmpd="sng" algn="ctr">
                      <a:solidFill>
                        <a:srgbClr val="87A5D2"/>
                      </a:solidFill>
                      <a:prstDash val="solid"/>
                      <a:round/>
                      <a:headEnd type="none" w="med" len="med"/>
                      <a:tailEnd type="none" w="med" len="med"/>
                    </a:lnL>
                    <a:lnR w="6350" cap="flat" cmpd="sng" algn="ctr">
                      <a:solidFill>
                        <a:srgbClr val="87A5D2"/>
                      </a:solidFill>
                      <a:prstDash val="solid"/>
                      <a:round/>
                      <a:headEnd type="none" w="med" len="med"/>
                      <a:tailEnd type="none" w="med" len="med"/>
                    </a:lnR>
                    <a:lnT w="6350" cap="flat" cmpd="sng" algn="ctr">
                      <a:solidFill>
                        <a:srgbClr val="87A5D2"/>
                      </a:solidFill>
                      <a:prstDash val="solid"/>
                      <a:round/>
                      <a:headEnd type="none" w="med" len="med"/>
                      <a:tailEnd type="none" w="med" len="med"/>
                    </a:lnT>
                    <a:lnB w="6350" cap="flat" cmpd="sng" algn="ctr">
                      <a:solidFill>
                        <a:srgbClr val="87A5D2"/>
                      </a:solidFill>
                      <a:prstDash val="solid"/>
                      <a:round/>
                      <a:headEnd type="none" w="med" len="med"/>
                      <a:tailEnd type="none" w="med" len="med"/>
                    </a:lnB>
                    <a:lnTlToBr w="12700" cmpd="sng">
                      <a:noFill/>
                      <a:prstDash val="solid"/>
                    </a:lnTlToBr>
                    <a:lnBlToTr w="12700" cmpd="sng">
                      <a:noFill/>
                      <a:prstDash val="solid"/>
                    </a:lnBlToTr>
                    <a:solidFill>
                      <a:srgbClr val="F3F1F1"/>
                    </a:solidFill>
                  </a:tcPr>
                </a:tc>
                <a:extLst>
                  <a:ext uri="{0D108BD9-81ED-4DB2-BD59-A6C34878D82A}">
                    <a16:rowId xmlns:a16="http://schemas.microsoft.com/office/drawing/2014/main" val="268054335"/>
                  </a:ext>
                </a:extLst>
              </a:tr>
            </a:tbl>
          </a:graphicData>
        </a:graphic>
      </p:graphicFrame>
    </p:spTree>
    <p:extLst>
      <p:ext uri="{BB962C8B-B14F-4D97-AF65-F5344CB8AC3E}">
        <p14:creationId xmlns:p14="http://schemas.microsoft.com/office/powerpoint/2010/main" val="33693901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Erwerbstätige real</a:t>
            </a:r>
          </a:p>
        </p:txBody>
      </p:sp>
      <p:sp>
        <p:nvSpPr>
          <p:cNvPr id="5" name="Datumsplatzhalter 4"/>
          <p:cNvSpPr>
            <a:spLocks noGrp="1"/>
          </p:cNvSpPr>
          <p:nvPr>
            <p:ph type="dt" sz="half" idx="2"/>
          </p:nvPr>
        </p:nvSpPr>
        <p:spPr/>
        <p:txBody>
          <a:bodyPr/>
          <a:lstStyle/>
          <a:p>
            <a:r>
              <a:rPr lang="de-DE"/>
              <a:t>10.02.2023</a:t>
            </a:r>
            <a:endParaRPr lang="en-GB" dirty="0"/>
          </a:p>
        </p:txBody>
      </p:sp>
      <p:sp>
        <p:nvSpPr>
          <p:cNvPr id="9" name="Textfeld 8">
            <a:extLst>
              <a:ext uri="{FF2B5EF4-FFF2-40B4-BE49-F238E27FC236}">
                <a16:creationId xmlns:a16="http://schemas.microsoft.com/office/drawing/2014/main" id="{1563134C-E3CC-3AAB-6475-F1BAE5581295}"/>
              </a:ext>
            </a:extLst>
          </p:cNvPr>
          <p:cNvSpPr txBox="1"/>
          <p:nvPr/>
        </p:nvSpPr>
        <p:spPr bwMode="auto">
          <a:xfrm>
            <a:off x="1115616" y="6255180"/>
            <a:ext cx="7776864" cy="184666"/>
          </a:xfrm>
          <a:prstGeom prst="rect">
            <a:avLst/>
          </a:prstGeom>
          <a:noFill/>
          <a:ln w="9525">
            <a:noFill/>
            <a:miter lim="800000"/>
            <a:headEnd/>
            <a:tailEnd/>
          </a:ln>
          <a:effectLst/>
        </p:spPr>
        <p:txBody>
          <a:bodyPr wrap="square" lIns="0" tIns="0" rIns="0" bIns="0" rtlCol="0" anchor="ctr" anchorCtr="0">
            <a:spAutoFit/>
          </a:bodyPr>
          <a:lstStyle/>
          <a:p>
            <a:pPr marR="0" algn="r" defTabSz="914400" eaLnBrk="0" fontAlgn="auto" latinLnBrk="0" hangingPunct="0">
              <a:spcBef>
                <a:spcPts val="0"/>
              </a:spcBef>
              <a:spcAft>
                <a:spcPts val="300"/>
              </a:spcAft>
              <a:buClr>
                <a:schemeClr val="accent1"/>
              </a:buClr>
              <a:buSzTx/>
              <a:tabLst/>
            </a:pPr>
            <a:r>
              <a:rPr lang="de-DE" sz="1200" kern="0" dirty="0">
                <a:latin typeface="Verdana" pitchFamily="34" charset="0"/>
              </a:rPr>
              <a:t>https://aktuelle-sozialpolitik.de/2023/01/02/arbeitsmarktentwicklung-bis-2022/#more-14653</a:t>
            </a:r>
            <a:endParaRPr lang="de-DE" sz="1200" kern="0" dirty="0">
              <a:latin typeface="Verdana" pitchFamily="34" charset="0"/>
              <a:ea typeface="Verdana" pitchFamily="34" charset="0"/>
              <a:cs typeface="Verdana" pitchFamily="34" charset="0"/>
            </a:endParaRPr>
          </a:p>
        </p:txBody>
      </p:sp>
      <p:sp>
        <p:nvSpPr>
          <p:cNvPr id="3" name="Fußzeilenplatzhalter 2">
            <a:extLst>
              <a:ext uri="{FF2B5EF4-FFF2-40B4-BE49-F238E27FC236}">
                <a16:creationId xmlns:a16="http://schemas.microsoft.com/office/drawing/2014/main" id="{26F89EE7-90F3-607E-5EAC-624433F0D53D}"/>
              </a:ext>
            </a:extLst>
          </p:cNvPr>
          <p:cNvSpPr>
            <a:spLocks noGrp="1"/>
          </p:cNvSpPr>
          <p:nvPr>
            <p:ph type="ftr" sz="quarter" idx="3"/>
          </p:nvPr>
        </p:nvSpPr>
        <p:spPr/>
        <p:txBody>
          <a:bodyPr/>
          <a:lstStyle/>
          <a:p>
            <a:r>
              <a:rPr lang="en-GB"/>
              <a:t>Alfred Eibl</a:t>
            </a:r>
            <a:endParaRPr lang="en-GB" dirty="0"/>
          </a:p>
        </p:txBody>
      </p:sp>
      <p:sp>
        <p:nvSpPr>
          <p:cNvPr id="8" name="Foliennummernplatzhalter 7">
            <a:extLst>
              <a:ext uri="{FF2B5EF4-FFF2-40B4-BE49-F238E27FC236}">
                <a16:creationId xmlns:a16="http://schemas.microsoft.com/office/drawing/2014/main" id="{B5BD343A-98F4-340B-1BEF-C6FD59988568}"/>
              </a:ext>
            </a:extLst>
          </p:cNvPr>
          <p:cNvSpPr>
            <a:spLocks noGrp="1"/>
          </p:cNvSpPr>
          <p:nvPr>
            <p:ph type="sldNum" sz="quarter" idx="4"/>
          </p:nvPr>
        </p:nvSpPr>
        <p:spPr/>
        <p:txBody>
          <a:bodyPr/>
          <a:lstStyle/>
          <a:p>
            <a:r>
              <a:rPr lang="en-GB"/>
              <a:t> </a:t>
            </a:r>
            <a:fld id="{DC8B3668-E1AB-4560-B66B-CD4643A23BF9}" type="slidenum">
              <a:rPr lang="en-GB" smtClean="0"/>
              <a:pPr/>
              <a:t>49</a:t>
            </a:fld>
            <a:endParaRPr lang="en-GB" dirty="0"/>
          </a:p>
        </p:txBody>
      </p:sp>
      <p:pic>
        <p:nvPicPr>
          <p:cNvPr id="6" name="Grafik 5">
            <a:extLst>
              <a:ext uri="{FF2B5EF4-FFF2-40B4-BE49-F238E27FC236}">
                <a16:creationId xmlns:a16="http://schemas.microsoft.com/office/drawing/2014/main" id="{CFFBED76-D753-DAAD-62E5-F0F71D31B9AC}"/>
              </a:ext>
            </a:extLst>
          </p:cNvPr>
          <p:cNvPicPr>
            <a:picLocks noChangeAspect="1"/>
          </p:cNvPicPr>
          <p:nvPr/>
        </p:nvPicPr>
        <p:blipFill>
          <a:blip r:embed="rId3"/>
          <a:stretch>
            <a:fillRect/>
          </a:stretch>
        </p:blipFill>
        <p:spPr>
          <a:xfrm>
            <a:off x="179512" y="1052736"/>
            <a:ext cx="8636444" cy="4819898"/>
          </a:xfrm>
          <a:prstGeom prst="rect">
            <a:avLst/>
          </a:prstGeom>
        </p:spPr>
      </p:pic>
    </p:spTree>
    <p:extLst>
      <p:ext uri="{BB962C8B-B14F-4D97-AF65-F5344CB8AC3E}">
        <p14:creationId xmlns:p14="http://schemas.microsoft.com/office/powerpoint/2010/main" val="724550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Deutsches Modell: </a:t>
            </a:r>
            <a:br>
              <a:rPr lang="de-DE" dirty="0"/>
            </a:br>
            <a:r>
              <a:rPr lang="de-DE" dirty="0"/>
              <a:t>Kritik an der Umlagefinanzierung</a:t>
            </a:r>
          </a:p>
        </p:txBody>
      </p:sp>
      <p:sp>
        <p:nvSpPr>
          <p:cNvPr id="5" name="Datumsplatzhalter 4"/>
          <p:cNvSpPr>
            <a:spLocks noGrp="1"/>
          </p:cNvSpPr>
          <p:nvPr>
            <p:ph type="dt" sz="half" idx="2"/>
          </p:nvPr>
        </p:nvSpPr>
        <p:spPr/>
        <p:txBody>
          <a:bodyPr/>
          <a:lstStyle/>
          <a:p>
            <a:r>
              <a:rPr lang="de-DE"/>
              <a:t>10.02.2023</a:t>
            </a:r>
            <a:endParaRPr lang="en-GB" dirty="0"/>
          </a:p>
        </p:txBody>
      </p:sp>
      <p:sp>
        <p:nvSpPr>
          <p:cNvPr id="3" name="Inhaltsplatzhalter 2"/>
          <p:cNvSpPr>
            <a:spLocks noGrp="1"/>
          </p:cNvSpPr>
          <p:nvPr>
            <p:ph sz="quarter" idx="4294967295"/>
          </p:nvPr>
        </p:nvSpPr>
        <p:spPr>
          <a:xfrm>
            <a:off x="538860" y="1283035"/>
            <a:ext cx="7705548" cy="4895850"/>
          </a:xfrm>
        </p:spPr>
        <p:txBody>
          <a:bodyPr>
            <a:normAutofit/>
          </a:bodyPr>
          <a:lstStyle/>
          <a:p>
            <a:pPr lvl="0"/>
            <a:r>
              <a:rPr lang="de-DE" sz="2000" dirty="0"/>
              <a:t>Umlagefinanzierung ist gefährdet:</a:t>
            </a:r>
          </a:p>
          <a:p>
            <a:pPr lvl="1"/>
            <a:r>
              <a:rPr lang="de-DE" dirty="0"/>
              <a:t>Ansteigende Lebenserwartung:</a:t>
            </a:r>
            <a:br>
              <a:rPr lang="de-DE" dirty="0"/>
            </a:br>
            <a:r>
              <a:rPr lang="de-DE" dirty="0"/>
              <a:t>Führt zu längerer Rentenbezugsdauer</a:t>
            </a:r>
          </a:p>
          <a:p>
            <a:pPr lvl="1"/>
            <a:r>
              <a:rPr lang="de-DE" dirty="0"/>
              <a:t>Kinderschwund</a:t>
            </a:r>
            <a:br>
              <a:rPr lang="de-DE" dirty="0"/>
            </a:br>
            <a:r>
              <a:rPr lang="de-DE" dirty="0"/>
              <a:t>Die wenigen Erwerbstätigen können die vielen Alten nicht mehr finanzieren</a:t>
            </a:r>
          </a:p>
          <a:p>
            <a:pPr lvl="1"/>
            <a:r>
              <a:rPr lang="de-DE" dirty="0"/>
              <a:t>Generationsgerechtigkeit ist nicht mehr gegeben!</a:t>
            </a:r>
            <a:br>
              <a:rPr lang="de-DE" dirty="0"/>
            </a:br>
            <a:endParaRPr lang="de-DE" dirty="0"/>
          </a:p>
          <a:p>
            <a:pPr lvl="0"/>
            <a:r>
              <a:rPr lang="de-DE" dirty="0"/>
              <a:t>Kapitalanlage bringt höhere und sichere Rente</a:t>
            </a:r>
            <a:endParaRPr lang="de-DE" sz="2000" dirty="0"/>
          </a:p>
          <a:p>
            <a:pPr marL="0" indent="0">
              <a:spcBef>
                <a:spcPts val="600"/>
              </a:spcBef>
              <a:buNone/>
            </a:pPr>
            <a:endParaRPr lang="de-DE" sz="2000" dirty="0"/>
          </a:p>
        </p:txBody>
      </p:sp>
      <p:sp>
        <p:nvSpPr>
          <p:cNvPr id="7" name="Fußzeilenplatzhalter 6">
            <a:extLst>
              <a:ext uri="{FF2B5EF4-FFF2-40B4-BE49-F238E27FC236}">
                <a16:creationId xmlns:a16="http://schemas.microsoft.com/office/drawing/2014/main" id="{52AB9416-D59A-9308-9B2C-F218A906FE27}"/>
              </a:ext>
            </a:extLst>
          </p:cNvPr>
          <p:cNvSpPr>
            <a:spLocks noGrp="1"/>
          </p:cNvSpPr>
          <p:nvPr>
            <p:ph type="ftr" sz="quarter" idx="3"/>
          </p:nvPr>
        </p:nvSpPr>
        <p:spPr/>
        <p:txBody>
          <a:bodyPr/>
          <a:lstStyle/>
          <a:p>
            <a:r>
              <a:rPr lang="en-GB"/>
              <a:t>Alfred Eibl</a:t>
            </a:r>
            <a:endParaRPr lang="en-GB" dirty="0"/>
          </a:p>
        </p:txBody>
      </p:sp>
      <p:sp>
        <p:nvSpPr>
          <p:cNvPr id="8" name="Foliennummernplatzhalter 7">
            <a:extLst>
              <a:ext uri="{FF2B5EF4-FFF2-40B4-BE49-F238E27FC236}">
                <a16:creationId xmlns:a16="http://schemas.microsoft.com/office/drawing/2014/main" id="{97C3AEA2-B604-263E-1274-390999F58126}"/>
              </a:ext>
            </a:extLst>
          </p:cNvPr>
          <p:cNvSpPr>
            <a:spLocks noGrp="1"/>
          </p:cNvSpPr>
          <p:nvPr>
            <p:ph type="sldNum" sz="quarter" idx="4"/>
          </p:nvPr>
        </p:nvSpPr>
        <p:spPr/>
        <p:txBody>
          <a:bodyPr/>
          <a:lstStyle/>
          <a:p>
            <a:r>
              <a:rPr lang="en-GB"/>
              <a:t> </a:t>
            </a:r>
            <a:fld id="{DC8B3668-E1AB-4560-B66B-CD4643A23BF9}" type="slidenum">
              <a:rPr lang="en-GB" smtClean="0"/>
              <a:pPr/>
              <a:t>5</a:t>
            </a:fld>
            <a:endParaRPr lang="en-GB" dirty="0"/>
          </a:p>
        </p:txBody>
      </p:sp>
    </p:spTree>
    <p:extLst>
      <p:ext uri="{BB962C8B-B14F-4D97-AF65-F5344CB8AC3E}">
        <p14:creationId xmlns:p14="http://schemas.microsoft.com/office/powerpoint/2010/main" val="41238414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Alters- und Jugendquotient</a:t>
            </a:r>
          </a:p>
        </p:txBody>
      </p:sp>
      <p:sp>
        <p:nvSpPr>
          <p:cNvPr id="5" name="Datumsplatzhalter 4"/>
          <p:cNvSpPr>
            <a:spLocks noGrp="1"/>
          </p:cNvSpPr>
          <p:nvPr>
            <p:ph type="dt" sz="half" idx="2"/>
          </p:nvPr>
        </p:nvSpPr>
        <p:spPr/>
        <p:txBody>
          <a:bodyPr/>
          <a:lstStyle/>
          <a:p>
            <a:r>
              <a:rPr lang="de-DE"/>
              <a:t>10.02.2023</a:t>
            </a:r>
            <a:endParaRPr lang="en-GB" dirty="0"/>
          </a:p>
        </p:txBody>
      </p:sp>
      <p:sp>
        <p:nvSpPr>
          <p:cNvPr id="9" name="Textfeld 8"/>
          <p:cNvSpPr txBox="1"/>
          <p:nvPr/>
        </p:nvSpPr>
        <p:spPr bwMode="auto">
          <a:xfrm>
            <a:off x="6876256" y="6308159"/>
            <a:ext cx="2142420" cy="215444"/>
          </a:xfrm>
          <a:prstGeom prst="rect">
            <a:avLst/>
          </a:prstGeom>
          <a:noFill/>
          <a:ln w="9525">
            <a:noFill/>
            <a:miter lim="800000"/>
            <a:headEnd/>
            <a:tailEnd/>
          </a:ln>
          <a:effectLst/>
        </p:spPr>
        <p:txBody>
          <a:bodyPr wrap="square" lIns="0" tIns="0" rIns="0" bIns="0" rtlCol="0" anchor="ctr" anchorCtr="0">
            <a:spAutoFit/>
          </a:bodyPr>
          <a:lstStyle/>
          <a:p>
            <a:pPr marR="0" algn="r" defTabSz="914400" eaLnBrk="0" fontAlgn="auto" latinLnBrk="0" hangingPunct="0">
              <a:spcBef>
                <a:spcPts val="0"/>
              </a:spcBef>
              <a:spcAft>
                <a:spcPts val="300"/>
              </a:spcAft>
              <a:buClr>
                <a:schemeClr val="accent1"/>
              </a:buClr>
              <a:buSzTx/>
              <a:tabLst/>
            </a:pPr>
            <a:r>
              <a:rPr lang="de-DE" sz="1400" kern="0" dirty="0">
                <a:latin typeface="Arial Narrow" panose="020B0606020202030204" pitchFamily="34" charset="0"/>
                <a:ea typeface="Verdana" pitchFamily="34" charset="0"/>
                <a:cs typeface="Verdana" pitchFamily="34" charset="0"/>
              </a:rPr>
              <a:t>IAB-Forschungsbericht 10/2016</a:t>
            </a:r>
          </a:p>
        </p:txBody>
      </p:sp>
      <p:pic>
        <p:nvPicPr>
          <p:cNvPr id="7" name="Grafik 6">
            <a:extLst>
              <a:ext uri="{FF2B5EF4-FFF2-40B4-BE49-F238E27FC236}">
                <a16:creationId xmlns:a16="http://schemas.microsoft.com/office/drawing/2014/main" id="{CA2F098B-CB61-90B8-6801-1E31E702D939}"/>
              </a:ext>
            </a:extLst>
          </p:cNvPr>
          <p:cNvPicPr>
            <a:picLocks noChangeAspect="1"/>
          </p:cNvPicPr>
          <p:nvPr/>
        </p:nvPicPr>
        <p:blipFill>
          <a:blip r:embed="rId3"/>
          <a:stretch>
            <a:fillRect/>
          </a:stretch>
        </p:blipFill>
        <p:spPr>
          <a:xfrm>
            <a:off x="251520" y="975398"/>
            <a:ext cx="8028384" cy="5230314"/>
          </a:xfrm>
          <a:prstGeom prst="rect">
            <a:avLst/>
          </a:prstGeom>
        </p:spPr>
      </p:pic>
      <p:sp>
        <p:nvSpPr>
          <p:cNvPr id="3" name="Fußzeilenplatzhalter 2">
            <a:extLst>
              <a:ext uri="{FF2B5EF4-FFF2-40B4-BE49-F238E27FC236}">
                <a16:creationId xmlns:a16="http://schemas.microsoft.com/office/drawing/2014/main" id="{CE423D5D-33C1-4BA4-619B-FA8E8F2F2A8F}"/>
              </a:ext>
            </a:extLst>
          </p:cNvPr>
          <p:cNvSpPr>
            <a:spLocks noGrp="1"/>
          </p:cNvSpPr>
          <p:nvPr>
            <p:ph type="ftr" sz="quarter" idx="3"/>
          </p:nvPr>
        </p:nvSpPr>
        <p:spPr/>
        <p:txBody>
          <a:bodyPr/>
          <a:lstStyle/>
          <a:p>
            <a:r>
              <a:rPr lang="en-GB"/>
              <a:t>Alfred Eibl</a:t>
            </a:r>
            <a:endParaRPr lang="en-GB" dirty="0"/>
          </a:p>
        </p:txBody>
      </p:sp>
      <p:sp>
        <p:nvSpPr>
          <p:cNvPr id="8" name="Foliennummernplatzhalter 7">
            <a:extLst>
              <a:ext uri="{FF2B5EF4-FFF2-40B4-BE49-F238E27FC236}">
                <a16:creationId xmlns:a16="http://schemas.microsoft.com/office/drawing/2014/main" id="{2EDCA2DE-1C4F-CE9B-20DC-950EF5F3F803}"/>
              </a:ext>
            </a:extLst>
          </p:cNvPr>
          <p:cNvSpPr>
            <a:spLocks noGrp="1"/>
          </p:cNvSpPr>
          <p:nvPr>
            <p:ph type="sldNum" sz="quarter" idx="4"/>
          </p:nvPr>
        </p:nvSpPr>
        <p:spPr/>
        <p:txBody>
          <a:bodyPr/>
          <a:lstStyle/>
          <a:p>
            <a:r>
              <a:rPr lang="en-GB"/>
              <a:t> </a:t>
            </a:r>
            <a:fld id="{DC8B3668-E1AB-4560-B66B-CD4643A23BF9}" type="slidenum">
              <a:rPr lang="en-GB" smtClean="0"/>
              <a:pPr/>
              <a:t>50</a:t>
            </a:fld>
            <a:endParaRPr lang="en-GB" dirty="0"/>
          </a:p>
        </p:txBody>
      </p:sp>
    </p:spTree>
    <p:extLst>
      <p:ext uri="{BB962C8B-B14F-4D97-AF65-F5344CB8AC3E}">
        <p14:creationId xmlns:p14="http://schemas.microsoft.com/office/powerpoint/2010/main" val="32293044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Modell Japan</a:t>
            </a:r>
          </a:p>
        </p:txBody>
      </p:sp>
      <p:sp>
        <p:nvSpPr>
          <p:cNvPr id="5" name="Datumsplatzhalter 4"/>
          <p:cNvSpPr>
            <a:spLocks noGrp="1"/>
          </p:cNvSpPr>
          <p:nvPr>
            <p:ph type="dt" sz="half" idx="2"/>
          </p:nvPr>
        </p:nvSpPr>
        <p:spPr/>
        <p:txBody>
          <a:bodyPr/>
          <a:lstStyle/>
          <a:p>
            <a:r>
              <a:rPr lang="de-DE"/>
              <a:t>10.02.2023</a:t>
            </a:r>
            <a:endParaRPr lang="en-GB" dirty="0"/>
          </a:p>
        </p:txBody>
      </p:sp>
      <p:sp>
        <p:nvSpPr>
          <p:cNvPr id="7" name="Fußzeilenplatzhalter 6">
            <a:extLst>
              <a:ext uri="{FF2B5EF4-FFF2-40B4-BE49-F238E27FC236}">
                <a16:creationId xmlns:a16="http://schemas.microsoft.com/office/drawing/2014/main" id="{F070953A-5916-B1AF-EF21-0C8E3382A610}"/>
              </a:ext>
            </a:extLst>
          </p:cNvPr>
          <p:cNvSpPr>
            <a:spLocks noGrp="1"/>
          </p:cNvSpPr>
          <p:nvPr>
            <p:ph type="ftr" sz="quarter" idx="3"/>
          </p:nvPr>
        </p:nvSpPr>
        <p:spPr/>
        <p:txBody>
          <a:bodyPr/>
          <a:lstStyle/>
          <a:p>
            <a:r>
              <a:rPr lang="en-GB"/>
              <a:t>Alfred Eibl</a:t>
            </a:r>
            <a:endParaRPr lang="en-GB" dirty="0"/>
          </a:p>
        </p:txBody>
      </p:sp>
      <p:sp>
        <p:nvSpPr>
          <p:cNvPr id="8" name="Foliennummernplatzhalter 7">
            <a:extLst>
              <a:ext uri="{FF2B5EF4-FFF2-40B4-BE49-F238E27FC236}">
                <a16:creationId xmlns:a16="http://schemas.microsoft.com/office/drawing/2014/main" id="{B32422FD-B579-E3BA-9D1E-0A0D0ABD4277}"/>
              </a:ext>
            </a:extLst>
          </p:cNvPr>
          <p:cNvSpPr>
            <a:spLocks noGrp="1"/>
          </p:cNvSpPr>
          <p:nvPr>
            <p:ph type="sldNum" sz="quarter" idx="4"/>
          </p:nvPr>
        </p:nvSpPr>
        <p:spPr/>
        <p:txBody>
          <a:bodyPr/>
          <a:lstStyle/>
          <a:p>
            <a:r>
              <a:rPr lang="en-GB"/>
              <a:t> </a:t>
            </a:r>
            <a:fld id="{DC8B3668-E1AB-4560-B66B-CD4643A23BF9}" type="slidenum">
              <a:rPr lang="en-GB" smtClean="0"/>
              <a:pPr/>
              <a:t>51</a:t>
            </a:fld>
            <a:endParaRPr lang="en-GB" dirty="0"/>
          </a:p>
        </p:txBody>
      </p:sp>
      <p:pic>
        <p:nvPicPr>
          <p:cNvPr id="6" name="Grafik 5">
            <a:extLst>
              <a:ext uri="{FF2B5EF4-FFF2-40B4-BE49-F238E27FC236}">
                <a16:creationId xmlns:a16="http://schemas.microsoft.com/office/drawing/2014/main" id="{199C5487-8158-B590-F378-6BA24C453548}"/>
              </a:ext>
            </a:extLst>
          </p:cNvPr>
          <p:cNvPicPr>
            <a:picLocks noChangeAspect="1"/>
          </p:cNvPicPr>
          <p:nvPr/>
        </p:nvPicPr>
        <p:blipFill>
          <a:blip r:embed="rId3"/>
          <a:stretch>
            <a:fillRect/>
          </a:stretch>
        </p:blipFill>
        <p:spPr>
          <a:xfrm>
            <a:off x="339507" y="1222261"/>
            <a:ext cx="8464985" cy="4413477"/>
          </a:xfrm>
          <a:prstGeom prst="rect">
            <a:avLst/>
          </a:prstGeom>
        </p:spPr>
      </p:pic>
    </p:spTree>
    <p:extLst>
      <p:ext uri="{BB962C8B-B14F-4D97-AF65-F5344CB8AC3E}">
        <p14:creationId xmlns:p14="http://schemas.microsoft.com/office/powerpoint/2010/main" val="38950508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Wer ärmer ist, ist dafür früher tot</a:t>
            </a:r>
          </a:p>
        </p:txBody>
      </p:sp>
      <p:sp>
        <p:nvSpPr>
          <p:cNvPr id="5" name="Datumsplatzhalter 4"/>
          <p:cNvSpPr>
            <a:spLocks noGrp="1"/>
          </p:cNvSpPr>
          <p:nvPr>
            <p:ph type="dt" sz="half" idx="2"/>
          </p:nvPr>
        </p:nvSpPr>
        <p:spPr/>
        <p:txBody>
          <a:bodyPr/>
          <a:lstStyle/>
          <a:p>
            <a:r>
              <a:rPr lang="de-DE"/>
              <a:t>10.02.2023</a:t>
            </a:r>
            <a:endParaRPr lang="en-GB" dirty="0"/>
          </a:p>
        </p:txBody>
      </p:sp>
      <p:pic>
        <p:nvPicPr>
          <p:cNvPr id="8" name="Grafik 7">
            <a:extLst>
              <a:ext uri="{FF2B5EF4-FFF2-40B4-BE49-F238E27FC236}">
                <a16:creationId xmlns:a16="http://schemas.microsoft.com/office/drawing/2014/main" id="{CB0EC313-7054-A024-1CF1-8C1BEA7B9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980728"/>
            <a:ext cx="8431316" cy="5328592"/>
          </a:xfrm>
          <a:prstGeom prst="rect">
            <a:avLst/>
          </a:prstGeom>
        </p:spPr>
      </p:pic>
      <p:sp>
        <p:nvSpPr>
          <p:cNvPr id="9" name="Textfeld 8">
            <a:extLst>
              <a:ext uri="{FF2B5EF4-FFF2-40B4-BE49-F238E27FC236}">
                <a16:creationId xmlns:a16="http://schemas.microsoft.com/office/drawing/2014/main" id="{CC13E5CC-DE4B-2996-9621-3E30CE625AC2}"/>
              </a:ext>
            </a:extLst>
          </p:cNvPr>
          <p:cNvSpPr txBox="1"/>
          <p:nvPr/>
        </p:nvSpPr>
        <p:spPr bwMode="auto">
          <a:xfrm>
            <a:off x="1259632" y="6335621"/>
            <a:ext cx="7776864" cy="184666"/>
          </a:xfrm>
          <a:prstGeom prst="rect">
            <a:avLst/>
          </a:prstGeom>
          <a:noFill/>
          <a:ln w="9525">
            <a:noFill/>
            <a:miter lim="800000"/>
            <a:headEnd/>
            <a:tailEnd/>
          </a:ln>
          <a:effectLst/>
        </p:spPr>
        <p:txBody>
          <a:bodyPr wrap="square" lIns="0" tIns="0" rIns="0" bIns="0" rtlCol="0" anchor="ctr" anchorCtr="0">
            <a:spAutoFit/>
          </a:bodyPr>
          <a:lstStyle/>
          <a:p>
            <a:pPr marR="0" algn="r" defTabSz="914400" eaLnBrk="0" fontAlgn="auto" latinLnBrk="0" hangingPunct="0">
              <a:spcBef>
                <a:spcPts val="0"/>
              </a:spcBef>
              <a:spcAft>
                <a:spcPts val="300"/>
              </a:spcAft>
              <a:buClr>
                <a:schemeClr val="accent1"/>
              </a:buClr>
              <a:buSzTx/>
              <a:tabLst/>
            </a:pPr>
            <a:r>
              <a:rPr lang="de-DE" sz="1200" kern="0" dirty="0">
                <a:latin typeface="Verdana" pitchFamily="34" charset="0"/>
              </a:rPr>
              <a:t>Aktuelle Sozialpolitik 20.06.2022</a:t>
            </a:r>
            <a:endParaRPr lang="de-DE" sz="1200" kern="0" dirty="0">
              <a:latin typeface="Verdana" pitchFamily="34" charset="0"/>
              <a:ea typeface="Verdana" pitchFamily="34" charset="0"/>
              <a:cs typeface="Verdana" pitchFamily="34" charset="0"/>
            </a:endParaRPr>
          </a:p>
        </p:txBody>
      </p:sp>
      <p:sp>
        <p:nvSpPr>
          <p:cNvPr id="3" name="Fußzeilenplatzhalter 2">
            <a:extLst>
              <a:ext uri="{FF2B5EF4-FFF2-40B4-BE49-F238E27FC236}">
                <a16:creationId xmlns:a16="http://schemas.microsoft.com/office/drawing/2014/main" id="{B98AF66D-2837-DF61-258C-8A98DD005C40}"/>
              </a:ext>
            </a:extLst>
          </p:cNvPr>
          <p:cNvSpPr>
            <a:spLocks noGrp="1"/>
          </p:cNvSpPr>
          <p:nvPr>
            <p:ph type="ftr" sz="quarter" idx="3"/>
          </p:nvPr>
        </p:nvSpPr>
        <p:spPr/>
        <p:txBody>
          <a:bodyPr/>
          <a:lstStyle/>
          <a:p>
            <a:r>
              <a:rPr lang="en-GB"/>
              <a:t>Alfred Eibl</a:t>
            </a:r>
            <a:endParaRPr lang="en-GB" dirty="0"/>
          </a:p>
        </p:txBody>
      </p:sp>
      <p:sp>
        <p:nvSpPr>
          <p:cNvPr id="7" name="Foliennummernplatzhalter 6">
            <a:extLst>
              <a:ext uri="{FF2B5EF4-FFF2-40B4-BE49-F238E27FC236}">
                <a16:creationId xmlns:a16="http://schemas.microsoft.com/office/drawing/2014/main" id="{A919C4C0-0F8A-14E9-711C-72C6DDFD3E9D}"/>
              </a:ext>
            </a:extLst>
          </p:cNvPr>
          <p:cNvSpPr>
            <a:spLocks noGrp="1"/>
          </p:cNvSpPr>
          <p:nvPr>
            <p:ph type="sldNum" sz="quarter" idx="4"/>
          </p:nvPr>
        </p:nvSpPr>
        <p:spPr/>
        <p:txBody>
          <a:bodyPr/>
          <a:lstStyle/>
          <a:p>
            <a:r>
              <a:rPr lang="en-GB"/>
              <a:t> </a:t>
            </a:r>
            <a:fld id="{DC8B3668-E1AB-4560-B66B-CD4643A23BF9}" type="slidenum">
              <a:rPr lang="en-GB" smtClean="0"/>
              <a:pPr/>
              <a:t>52</a:t>
            </a:fld>
            <a:endParaRPr lang="en-GB" dirty="0"/>
          </a:p>
        </p:txBody>
      </p:sp>
    </p:spTree>
    <p:extLst>
      <p:ext uri="{BB962C8B-B14F-4D97-AF65-F5344CB8AC3E}">
        <p14:creationId xmlns:p14="http://schemas.microsoft.com/office/powerpoint/2010/main" val="6459675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8142" y="44624"/>
            <a:ext cx="7223760" cy="720000"/>
          </a:xfrm>
        </p:spPr>
        <p:txBody>
          <a:bodyPr/>
          <a:lstStyle/>
          <a:p>
            <a:r>
              <a:rPr lang="de-DE" dirty="0"/>
              <a:t>Klassisch Generationenvertag: </a:t>
            </a:r>
            <a:br>
              <a:rPr lang="de-DE" dirty="0"/>
            </a:br>
            <a:r>
              <a:rPr lang="de-DE" dirty="0"/>
              <a:t>Über drei Generationen</a:t>
            </a:r>
          </a:p>
        </p:txBody>
      </p:sp>
      <p:sp>
        <p:nvSpPr>
          <p:cNvPr id="5" name="Datumsplatzhalter 4"/>
          <p:cNvSpPr>
            <a:spLocks noGrp="1"/>
          </p:cNvSpPr>
          <p:nvPr>
            <p:ph type="dt" sz="half" idx="2"/>
          </p:nvPr>
        </p:nvSpPr>
        <p:spPr/>
        <p:txBody>
          <a:bodyPr/>
          <a:lstStyle/>
          <a:p>
            <a:r>
              <a:rPr lang="de-DE"/>
              <a:t>10.02.2023</a:t>
            </a:r>
            <a:endParaRPr lang="en-GB" dirty="0"/>
          </a:p>
        </p:txBody>
      </p:sp>
      <p:sp>
        <p:nvSpPr>
          <p:cNvPr id="3" name="Inhaltsplatzhalter 2"/>
          <p:cNvSpPr>
            <a:spLocks noGrp="1"/>
          </p:cNvSpPr>
          <p:nvPr>
            <p:ph sz="quarter" idx="4294967295"/>
          </p:nvPr>
        </p:nvSpPr>
        <p:spPr>
          <a:xfrm>
            <a:off x="1403648" y="6309320"/>
            <a:ext cx="7416800" cy="216024"/>
          </a:xfrm>
        </p:spPr>
        <p:txBody>
          <a:bodyPr>
            <a:normAutofit/>
          </a:bodyPr>
          <a:lstStyle/>
          <a:p>
            <a:pPr marL="0" lvl="0" indent="0" algn="r">
              <a:buNone/>
            </a:pPr>
            <a:r>
              <a:rPr lang="de-DE" sz="1200" dirty="0"/>
              <a:t>Ebert 2018: Die Zukunft des Generationenvertrags S. 25</a:t>
            </a:r>
          </a:p>
        </p:txBody>
      </p:sp>
      <p:sp>
        <p:nvSpPr>
          <p:cNvPr id="7" name="Fußzeilenplatzhalter 6">
            <a:extLst>
              <a:ext uri="{FF2B5EF4-FFF2-40B4-BE49-F238E27FC236}">
                <a16:creationId xmlns:a16="http://schemas.microsoft.com/office/drawing/2014/main" id="{F070953A-5916-B1AF-EF21-0C8E3382A610}"/>
              </a:ext>
            </a:extLst>
          </p:cNvPr>
          <p:cNvSpPr>
            <a:spLocks noGrp="1"/>
          </p:cNvSpPr>
          <p:nvPr>
            <p:ph type="ftr" sz="quarter" idx="3"/>
          </p:nvPr>
        </p:nvSpPr>
        <p:spPr/>
        <p:txBody>
          <a:bodyPr/>
          <a:lstStyle/>
          <a:p>
            <a:r>
              <a:rPr lang="en-GB"/>
              <a:t>Alfred Eibl</a:t>
            </a:r>
            <a:endParaRPr lang="en-GB" dirty="0"/>
          </a:p>
        </p:txBody>
      </p:sp>
      <p:sp>
        <p:nvSpPr>
          <p:cNvPr id="8" name="Foliennummernplatzhalter 7">
            <a:extLst>
              <a:ext uri="{FF2B5EF4-FFF2-40B4-BE49-F238E27FC236}">
                <a16:creationId xmlns:a16="http://schemas.microsoft.com/office/drawing/2014/main" id="{B32422FD-B579-E3BA-9D1E-0A0D0ABD4277}"/>
              </a:ext>
            </a:extLst>
          </p:cNvPr>
          <p:cNvSpPr>
            <a:spLocks noGrp="1"/>
          </p:cNvSpPr>
          <p:nvPr>
            <p:ph type="sldNum" sz="quarter" idx="4"/>
          </p:nvPr>
        </p:nvSpPr>
        <p:spPr/>
        <p:txBody>
          <a:bodyPr/>
          <a:lstStyle/>
          <a:p>
            <a:r>
              <a:rPr lang="en-GB"/>
              <a:t> </a:t>
            </a:r>
            <a:fld id="{DC8B3668-E1AB-4560-B66B-CD4643A23BF9}" type="slidenum">
              <a:rPr lang="en-GB" smtClean="0"/>
              <a:pPr/>
              <a:t>53</a:t>
            </a:fld>
            <a:endParaRPr lang="en-GB" dirty="0"/>
          </a:p>
        </p:txBody>
      </p:sp>
      <p:pic>
        <p:nvPicPr>
          <p:cNvPr id="10" name="Grafik 9">
            <a:extLst>
              <a:ext uri="{FF2B5EF4-FFF2-40B4-BE49-F238E27FC236}">
                <a16:creationId xmlns:a16="http://schemas.microsoft.com/office/drawing/2014/main" id="{DB6B1129-E9CD-EA57-3B4A-3CA7E42367E3}"/>
              </a:ext>
            </a:extLst>
          </p:cNvPr>
          <p:cNvPicPr>
            <a:picLocks noChangeAspect="1"/>
          </p:cNvPicPr>
          <p:nvPr/>
        </p:nvPicPr>
        <p:blipFill>
          <a:blip r:embed="rId3"/>
          <a:stretch>
            <a:fillRect/>
          </a:stretch>
        </p:blipFill>
        <p:spPr>
          <a:xfrm>
            <a:off x="428142" y="978219"/>
            <a:ext cx="7638464" cy="5259093"/>
          </a:xfrm>
          <a:prstGeom prst="rect">
            <a:avLst/>
          </a:prstGeom>
        </p:spPr>
      </p:pic>
    </p:spTree>
    <p:extLst>
      <p:ext uri="{BB962C8B-B14F-4D97-AF65-F5344CB8AC3E}">
        <p14:creationId xmlns:p14="http://schemas.microsoft.com/office/powerpoint/2010/main" val="39726239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Modellrechnung (III): Excel</a:t>
            </a:r>
          </a:p>
        </p:txBody>
      </p:sp>
      <p:sp>
        <p:nvSpPr>
          <p:cNvPr id="5" name="Datumsplatzhalter 4"/>
          <p:cNvSpPr>
            <a:spLocks noGrp="1"/>
          </p:cNvSpPr>
          <p:nvPr>
            <p:ph type="dt" sz="half" idx="2"/>
          </p:nvPr>
        </p:nvSpPr>
        <p:spPr/>
        <p:txBody>
          <a:bodyPr/>
          <a:lstStyle/>
          <a:p>
            <a:r>
              <a:rPr lang="de-DE"/>
              <a:t>10.02.2023</a:t>
            </a:r>
            <a:endParaRPr lang="en-GB" dirty="0"/>
          </a:p>
        </p:txBody>
      </p:sp>
      <p:sp>
        <p:nvSpPr>
          <p:cNvPr id="7" name="Fußzeilenplatzhalter 6">
            <a:extLst>
              <a:ext uri="{FF2B5EF4-FFF2-40B4-BE49-F238E27FC236}">
                <a16:creationId xmlns:a16="http://schemas.microsoft.com/office/drawing/2014/main" id="{F070953A-5916-B1AF-EF21-0C8E3382A610}"/>
              </a:ext>
            </a:extLst>
          </p:cNvPr>
          <p:cNvSpPr>
            <a:spLocks noGrp="1"/>
          </p:cNvSpPr>
          <p:nvPr>
            <p:ph type="ftr" sz="quarter" idx="3"/>
          </p:nvPr>
        </p:nvSpPr>
        <p:spPr/>
        <p:txBody>
          <a:bodyPr/>
          <a:lstStyle/>
          <a:p>
            <a:r>
              <a:rPr lang="en-GB"/>
              <a:t>Alfred Eibl</a:t>
            </a:r>
            <a:endParaRPr lang="en-GB" dirty="0"/>
          </a:p>
        </p:txBody>
      </p:sp>
      <p:sp>
        <p:nvSpPr>
          <p:cNvPr id="8" name="Foliennummernplatzhalter 7">
            <a:extLst>
              <a:ext uri="{FF2B5EF4-FFF2-40B4-BE49-F238E27FC236}">
                <a16:creationId xmlns:a16="http://schemas.microsoft.com/office/drawing/2014/main" id="{B32422FD-B579-E3BA-9D1E-0A0D0ABD4277}"/>
              </a:ext>
            </a:extLst>
          </p:cNvPr>
          <p:cNvSpPr>
            <a:spLocks noGrp="1"/>
          </p:cNvSpPr>
          <p:nvPr>
            <p:ph type="sldNum" sz="quarter" idx="4"/>
          </p:nvPr>
        </p:nvSpPr>
        <p:spPr/>
        <p:txBody>
          <a:bodyPr/>
          <a:lstStyle/>
          <a:p>
            <a:r>
              <a:rPr lang="en-GB"/>
              <a:t> </a:t>
            </a:r>
            <a:fld id="{DC8B3668-E1AB-4560-B66B-CD4643A23BF9}" type="slidenum">
              <a:rPr lang="en-GB" smtClean="0"/>
              <a:pPr/>
              <a:t>54</a:t>
            </a:fld>
            <a:endParaRPr lang="en-GB" dirty="0"/>
          </a:p>
        </p:txBody>
      </p:sp>
      <p:pic>
        <p:nvPicPr>
          <p:cNvPr id="14" name="Grafik 13">
            <a:extLst>
              <a:ext uri="{FF2B5EF4-FFF2-40B4-BE49-F238E27FC236}">
                <a16:creationId xmlns:a16="http://schemas.microsoft.com/office/drawing/2014/main" id="{643BA295-A433-D19B-CC05-671CCBF8D472}"/>
              </a:ext>
            </a:extLst>
          </p:cNvPr>
          <p:cNvPicPr>
            <a:picLocks noChangeAspect="1"/>
          </p:cNvPicPr>
          <p:nvPr/>
        </p:nvPicPr>
        <p:blipFill>
          <a:blip r:embed="rId3"/>
          <a:stretch>
            <a:fillRect/>
          </a:stretch>
        </p:blipFill>
        <p:spPr>
          <a:xfrm>
            <a:off x="250824" y="1071905"/>
            <a:ext cx="8509303" cy="5021391"/>
          </a:xfrm>
          <a:prstGeom prst="rect">
            <a:avLst/>
          </a:prstGeom>
        </p:spPr>
      </p:pic>
    </p:spTree>
    <p:extLst>
      <p:ext uri="{BB962C8B-B14F-4D97-AF65-F5344CB8AC3E}">
        <p14:creationId xmlns:p14="http://schemas.microsoft.com/office/powerpoint/2010/main" val="982093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Grundsätzliches</a:t>
            </a:r>
          </a:p>
        </p:txBody>
      </p:sp>
      <p:sp>
        <p:nvSpPr>
          <p:cNvPr id="5" name="Datumsplatzhalter 4"/>
          <p:cNvSpPr>
            <a:spLocks noGrp="1"/>
          </p:cNvSpPr>
          <p:nvPr>
            <p:ph type="dt" sz="half" idx="2"/>
          </p:nvPr>
        </p:nvSpPr>
        <p:spPr/>
        <p:txBody>
          <a:bodyPr/>
          <a:lstStyle/>
          <a:p>
            <a:r>
              <a:rPr lang="de-DE"/>
              <a:t>10.02.2023</a:t>
            </a:r>
            <a:endParaRPr lang="en-GB" dirty="0"/>
          </a:p>
        </p:txBody>
      </p:sp>
      <p:sp>
        <p:nvSpPr>
          <p:cNvPr id="3" name="Inhaltsplatzhalter 2"/>
          <p:cNvSpPr>
            <a:spLocks noGrp="1"/>
          </p:cNvSpPr>
          <p:nvPr>
            <p:ph sz="quarter" idx="4294967295"/>
          </p:nvPr>
        </p:nvSpPr>
        <p:spPr>
          <a:xfrm>
            <a:off x="731900" y="1196752"/>
            <a:ext cx="7223760" cy="4982133"/>
          </a:xfrm>
        </p:spPr>
        <p:txBody>
          <a:bodyPr>
            <a:normAutofit/>
          </a:bodyPr>
          <a:lstStyle/>
          <a:p>
            <a:pPr lvl="0">
              <a:lnSpc>
                <a:spcPct val="90000"/>
              </a:lnSpc>
              <a:spcBef>
                <a:spcPts val="1200"/>
              </a:spcBef>
              <a:spcAft>
                <a:spcPts val="0"/>
              </a:spcAft>
            </a:pPr>
            <a:r>
              <a:rPr lang="de-DE" dirty="0"/>
              <a:t>Man kann nur wenige Güter langfristig speichern</a:t>
            </a:r>
            <a:br>
              <a:rPr lang="de-DE" dirty="0"/>
            </a:br>
            <a:r>
              <a:rPr lang="de-DE" dirty="0"/>
              <a:t>(klassisch: Immobilie) </a:t>
            </a:r>
          </a:p>
          <a:p>
            <a:pPr lvl="0">
              <a:lnSpc>
                <a:spcPct val="90000"/>
              </a:lnSpc>
              <a:spcBef>
                <a:spcPts val="1200"/>
              </a:spcBef>
              <a:spcAft>
                <a:spcPts val="0"/>
              </a:spcAft>
            </a:pPr>
            <a:r>
              <a:rPr lang="de-DE" dirty="0"/>
              <a:t>Daher Notwendigkeit:</a:t>
            </a:r>
          </a:p>
          <a:p>
            <a:pPr lvl="1">
              <a:lnSpc>
                <a:spcPct val="90000"/>
              </a:lnSpc>
              <a:spcBef>
                <a:spcPts val="900"/>
              </a:spcBef>
              <a:spcAft>
                <a:spcPts val="0"/>
              </a:spcAft>
            </a:pPr>
            <a:r>
              <a:rPr lang="de-DE" sz="1800" dirty="0"/>
              <a:t>In der Erwerbsphase sind Ansprüche auf Teile des zukünftigen Sozialprodukts zu erwerben</a:t>
            </a:r>
          </a:p>
          <a:p>
            <a:pPr lvl="1">
              <a:lnSpc>
                <a:spcPct val="90000"/>
              </a:lnSpc>
              <a:spcBef>
                <a:spcPts val="900"/>
              </a:spcBef>
              <a:spcAft>
                <a:spcPts val="0"/>
              </a:spcAft>
            </a:pPr>
            <a:r>
              <a:rPr lang="de-DE" sz="1800" dirty="0"/>
              <a:t>Die wirtschaftlich Aktiven haben immer das primäre Anrecht auf das Produktionsergebnis</a:t>
            </a:r>
          </a:p>
          <a:p>
            <a:pPr lvl="1">
              <a:lnSpc>
                <a:spcPct val="90000"/>
              </a:lnSpc>
              <a:spcBef>
                <a:spcPts val="900"/>
              </a:spcBef>
              <a:spcAft>
                <a:spcPts val="0"/>
              </a:spcAft>
            </a:pPr>
            <a:r>
              <a:rPr lang="de-DE" sz="1800" dirty="0"/>
              <a:t>Die rechtliche Ausgestaltung erfolgt im Rahmen der allgemeinen gesellschaftlichen Entwicklung</a:t>
            </a:r>
          </a:p>
          <a:p>
            <a:pPr lvl="1">
              <a:lnSpc>
                <a:spcPct val="90000"/>
              </a:lnSpc>
              <a:spcBef>
                <a:spcPts val="900"/>
              </a:spcBef>
              <a:spcAft>
                <a:spcPts val="0"/>
              </a:spcAft>
            </a:pPr>
            <a:r>
              <a:rPr lang="de-DE" sz="1800" dirty="0"/>
              <a:t>Recht ist anpassbar</a:t>
            </a:r>
          </a:p>
          <a:p>
            <a:pPr>
              <a:lnSpc>
                <a:spcPct val="90000"/>
              </a:lnSpc>
              <a:spcBef>
                <a:spcPts val="1200"/>
              </a:spcBef>
              <a:spcAft>
                <a:spcPts val="0"/>
              </a:spcAft>
            </a:pPr>
            <a:r>
              <a:rPr lang="de-DE" dirty="0"/>
              <a:t>Unabhängig von der Anspruchsgestaltung:</a:t>
            </a:r>
          </a:p>
          <a:p>
            <a:pPr lvl="1">
              <a:lnSpc>
                <a:spcPct val="90000"/>
              </a:lnSpc>
              <a:spcBef>
                <a:spcPts val="900"/>
              </a:spcBef>
              <a:spcAft>
                <a:spcPts val="0"/>
              </a:spcAft>
            </a:pPr>
            <a:r>
              <a:rPr lang="de-DE" sz="1800" dirty="0"/>
              <a:t>Man ist auf die Arbeitsfähigkeit und Produktivität der Nachwachsenden angewiesen!</a:t>
            </a:r>
          </a:p>
          <a:p>
            <a:pPr>
              <a:lnSpc>
                <a:spcPct val="90000"/>
              </a:lnSpc>
              <a:spcBef>
                <a:spcPts val="1200"/>
              </a:spcBef>
              <a:spcAft>
                <a:spcPts val="0"/>
              </a:spcAft>
            </a:pPr>
            <a:r>
              <a:rPr lang="de-DE" dirty="0"/>
              <a:t>Die Zukunft ist immer unsicher!</a:t>
            </a:r>
          </a:p>
        </p:txBody>
      </p:sp>
      <p:sp>
        <p:nvSpPr>
          <p:cNvPr id="7" name="Fußzeilenplatzhalter 6">
            <a:extLst>
              <a:ext uri="{FF2B5EF4-FFF2-40B4-BE49-F238E27FC236}">
                <a16:creationId xmlns:a16="http://schemas.microsoft.com/office/drawing/2014/main" id="{F070953A-5916-B1AF-EF21-0C8E3382A610}"/>
              </a:ext>
            </a:extLst>
          </p:cNvPr>
          <p:cNvSpPr>
            <a:spLocks noGrp="1"/>
          </p:cNvSpPr>
          <p:nvPr>
            <p:ph type="ftr" sz="quarter" idx="3"/>
          </p:nvPr>
        </p:nvSpPr>
        <p:spPr/>
        <p:txBody>
          <a:bodyPr/>
          <a:lstStyle/>
          <a:p>
            <a:r>
              <a:rPr lang="en-GB"/>
              <a:t>Alfred Eibl</a:t>
            </a:r>
            <a:endParaRPr lang="en-GB" dirty="0"/>
          </a:p>
        </p:txBody>
      </p:sp>
      <p:sp>
        <p:nvSpPr>
          <p:cNvPr id="8" name="Foliennummernplatzhalter 7">
            <a:extLst>
              <a:ext uri="{FF2B5EF4-FFF2-40B4-BE49-F238E27FC236}">
                <a16:creationId xmlns:a16="http://schemas.microsoft.com/office/drawing/2014/main" id="{B32422FD-B579-E3BA-9D1E-0A0D0ABD4277}"/>
              </a:ext>
            </a:extLst>
          </p:cNvPr>
          <p:cNvSpPr>
            <a:spLocks noGrp="1"/>
          </p:cNvSpPr>
          <p:nvPr>
            <p:ph type="sldNum" sz="quarter" idx="4"/>
          </p:nvPr>
        </p:nvSpPr>
        <p:spPr/>
        <p:txBody>
          <a:bodyPr/>
          <a:lstStyle/>
          <a:p>
            <a:r>
              <a:rPr lang="en-GB"/>
              <a:t> </a:t>
            </a:r>
            <a:fld id="{DC8B3668-E1AB-4560-B66B-CD4643A23BF9}" type="slidenum">
              <a:rPr lang="en-GB" smtClean="0"/>
              <a:pPr/>
              <a:t>6</a:t>
            </a:fld>
            <a:endParaRPr lang="en-GB" dirty="0"/>
          </a:p>
        </p:txBody>
      </p:sp>
    </p:spTree>
    <p:extLst>
      <p:ext uri="{BB962C8B-B14F-4D97-AF65-F5344CB8AC3E}">
        <p14:creationId xmlns:p14="http://schemas.microsoft.com/office/powerpoint/2010/main" val="2371726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Begriffe: Generationenvertrag</a:t>
            </a:r>
          </a:p>
        </p:txBody>
      </p:sp>
      <p:sp>
        <p:nvSpPr>
          <p:cNvPr id="5" name="Datumsplatzhalter 4"/>
          <p:cNvSpPr>
            <a:spLocks noGrp="1"/>
          </p:cNvSpPr>
          <p:nvPr>
            <p:ph type="dt" sz="half" idx="2"/>
          </p:nvPr>
        </p:nvSpPr>
        <p:spPr/>
        <p:txBody>
          <a:bodyPr/>
          <a:lstStyle/>
          <a:p>
            <a:r>
              <a:rPr lang="de-DE"/>
              <a:t>10.02.2023</a:t>
            </a:r>
            <a:endParaRPr lang="en-GB" dirty="0"/>
          </a:p>
        </p:txBody>
      </p:sp>
      <p:sp>
        <p:nvSpPr>
          <p:cNvPr id="3" name="Inhaltsplatzhalter 2"/>
          <p:cNvSpPr>
            <a:spLocks noGrp="1"/>
          </p:cNvSpPr>
          <p:nvPr>
            <p:ph sz="quarter" idx="4294967295"/>
          </p:nvPr>
        </p:nvSpPr>
        <p:spPr>
          <a:xfrm>
            <a:off x="538860" y="1196752"/>
            <a:ext cx="7416800" cy="4982133"/>
          </a:xfrm>
        </p:spPr>
        <p:txBody>
          <a:bodyPr>
            <a:normAutofit/>
          </a:bodyPr>
          <a:lstStyle/>
          <a:p>
            <a:pPr lvl="0">
              <a:lnSpc>
                <a:spcPct val="90000"/>
              </a:lnSpc>
              <a:spcBef>
                <a:spcPts val="1200"/>
              </a:spcBef>
              <a:spcAft>
                <a:spcPts val="0"/>
              </a:spcAft>
            </a:pPr>
            <a:r>
              <a:rPr lang="de-DE" dirty="0"/>
              <a:t>Früher autonome Produktionseinheiten</a:t>
            </a:r>
          </a:p>
          <a:p>
            <a:pPr lvl="1">
              <a:lnSpc>
                <a:spcPct val="90000"/>
              </a:lnSpc>
              <a:spcBef>
                <a:spcPts val="600"/>
              </a:spcBef>
              <a:spcAft>
                <a:spcPts val="0"/>
              </a:spcAft>
            </a:pPr>
            <a:r>
              <a:rPr lang="de-DE" sz="1800" dirty="0"/>
              <a:t>bäuerliche selbstversorgende Wirtschaftseinheit</a:t>
            </a:r>
          </a:p>
          <a:p>
            <a:pPr lvl="1">
              <a:lnSpc>
                <a:spcPct val="90000"/>
              </a:lnSpc>
              <a:spcBef>
                <a:spcPts val="600"/>
              </a:spcBef>
              <a:spcAft>
                <a:spcPts val="0"/>
              </a:spcAft>
            </a:pPr>
            <a:r>
              <a:rPr lang="de-DE" sz="1800" dirty="0"/>
              <a:t>mittelalterlicher Handwerksbetrieb</a:t>
            </a:r>
          </a:p>
          <a:p>
            <a:pPr lvl="1">
              <a:lnSpc>
                <a:spcPct val="90000"/>
              </a:lnSpc>
              <a:spcBef>
                <a:spcPts val="600"/>
              </a:spcBef>
              <a:spcAft>
                <a:spcPts val="0"/>
              </a:spcAft>
            </a:pPr>
            <a:r>
              <a:rPr lang="de-DE" sz="1800" dirty="0"/>
              <a:t>Aufteilung der Arbeitsergebnisse nach Bedürftigkeit</a:t>
            </a:r>
            <a:br>
              <a:rPr lang="de-DE" sz="1800" dirty="0"/>
            </a:br>
            <a:r>
              <a:rPr lang="de-DE" sz="1800" dirty="0"/>
              <a:t>innerhalb der Produktionseinheit</a:t>
            </a:r>
          </a:p>
          <a:p>
            <a:pPr lvl="1">
              <a:lnSpc>
                <a:spcPct val="90000"/>
              </a:lnSpc>
              <a:spcBef>
                <a:spcPts val="600"/>
              </a:spcBef>
              <a:spcAft>
                <a:spcPts val="0"/>
              </a:spcAft>
            </a:pPr>
            <a:r>
              <a:rPr lang="de-DE" sz="1800" dirty="0"/>
              <a:t>Integration (Mitarbeit) von der Geburt bis zum Tod</a:t>
            </a:r>
          </a:p>
          <a:p>
            <a:pPr>
              <a:lnSpc>
                <a:spcPct val="90000"/>
              </a:lnSpc>
              <a:spcBef>
                <a:spcPts val="1200"/>
              </a:spcBef>
              <a:spcAft>
                <a:spcPts val="0"/>
              </a:spcAft>
            </a:pPr>
            <a:r>
              <a:rPr lang="de-DE" dirty="0"/>
              <a:t>Generationenvertrag notwendig erst seit </a:t>
            </a:r>
          </a:p>
          <a:p>
            <a:pPr lvl="1">
              <a:lnSpc>
                <a:spcPct val="90000"/>
              </a:lnSpc>
              <a:spcBef>
                <a:spcPts val="600"/>
              </a:spcBef>
              <a:spcAft>
                <a:spcPts val="0"/>
              </a:spcAft>
            </a:pPr>
            <a:r>
              <a:rPr lang="de-DE" sz="1800" dirty="0"/>
              <a:t>Trennung von Produktion und Familie,</a:t>
            </a:r>
          </a:p>
          <a:p>
            <a:pPr lvl="1">
              <a:lnSpc>
                <a:spcPct val="90000"/>
              </a:lnSpc>
              <a:spcBef>
                <a:spcPts val="600"/>
              </a:spcBef>
              <a:spcAft>
                <a:spcPts val="0"/>
              </a:spcAft>
            </a:pPr>
            <a:r>
              <a:rPr lang="de-DE" sz="1800" dirty="0"/>
              <a:t>gilt für Kapitalismus und Sozialismus </a:t>
            </a:r>
          </a:p>
          <a:p>
            <a:pPr>
              <a:lnSpc>
                <a:spcPct val="90000"/>
              </a:lnSpc>
              <a:spcBef>
                <a:spcPts val="1200"/>
              </a:spcBef>
              <a:spcAft>
                <a:spcPts val="0"/>
              </a:spcAft>
            </a:pPr>
            <a:r>
              <a:rPr lang="de-DE" dirty="0"/>
              <a:t>Die erwerbstätige Generation ist ethisch verpflichtet den Lebensunterhalt der älteren Generation zu garantieren.</a:t>
            </a:r>
          </a:p>
          <a:p>
            <a:pPr lvl="0">
              <a:lnSpc>
                <a:spcPct val="90000"/>
              </a:lnSpc>
              <a:spcBef>
                <a:spcPts val="1200"/>
              </a:spcBef>
              <a:spcAft>
                <a:spcPts val="0"/>
              </a:spcAft>
            </a:pPr>
            <a:r>
              <a:rPr lang="de-DE" dirty="0"/>
              <a:t>Kein juristischer Vertrag,</a:t>
            </a:r>
            <a:br>
              <a:rPr lang="de-DE" dirty="0"/>
            </a:br>
            <a:r>
              <a:rPr lang="de-DE" dirty="0"/>
              <a:t>sondern gesamtgesellschaftliche Regelung.</a:t>
            </a:r>
          </a:p>
          <a:p>
            <a:pPr lvl="1"/>
            <a:endParaRPr lang="de-DE" dirty="0"/>
          </a:p>
        </p:txBody>
      </p:sp>
      <p:sp>
        <p:nvSpPr>
          <p:cNvPr id="7" name="Fußzeilenplatzhalter 6">
            <a:extLst>
              <a:ext uri="{FF2B5EF4-FFF2-40B4-BE49-F238E27FC236}">
                <a16:creationId xmlns:a16="http://schemas.microsoft.com/office/drawing/2014/main" id="{F070953A-5916-B1AF-EF21-0C8E3382A610}"/>
              </a:ext>
            </a:extLst>
          </p:cNvPr>
          <p:cNvSpPr>
            <a:spLocks noGrp="1"/>
          </p:cNvSpPr>
          <p:nvPr>
            <p:ph type="ftr" sz="quarter" idx="3"/>
          </p:nvPr>
        </p:nvSpPr>
        <p:spPr/>
        <p:txBody>
          <a:bodyPr/>
          <a:lstStyle/>
          <a:p>
            <a:r>
              <a:rPr lang="en-GB"/>
              <a:t>Alfred Eibl</a:t>
            </a:r>
            <a:endParaRPr lang="en-GB" dirty="0"/>
          </a:p>
        </p:txBody>
      </p:sp>
      <p:sp>
        <p:nvSpPr>
          <p:cNvPr id="8" name="Foliennummernplatzhalter 7">
            <a:extLst>
              <a:ext uri="{FF2B5EF4-FFF2-40B4-BE49-F238E27FC236}">
                <a16:creationId xmlns:a16="http://schemas.microsoft.com/office/drawing/2014/main" id="{B32422FD-B579-E3BA-9D1E-0A0D0ABD4277}"/>
              </a:ext>
            </a:extLst>
          </p:cNvPr>
          <p:cNvSpPr>
            <a:spLocks noGrp="1"/>
          </p:cNvSpPr>
          <p:nvPr>
            <p:ph type="sldNum" sz="quarter" idx="4"/>
          </p:nvPr>
        </p:nvSpPr>
        <p:spPr/>
        <p:txBody>
          <a:bodyPr/>
          <a:lstStyle/>
          <a:p>
            <a:r>
              <a:rPr lang="en-GB"/>
              <a:t> </a:t>
            </a:r>
            <a:fld id="{DC8B3668-E1AB-4560-B66B-CD4643A23BF9}" type="slidenum">
              <a:rPr lang="en-GB" smtClean="0"/>
              <a:pPr/>
              <a:t>7</a:t>
            </a:fld>
            <a:endParaRPr lang="en-GB" dirty="0"/>
          </a:p>
        </p:txBody>
      </p:sp>
    </p:spTree>
    <p:extLst>
      <p:ext uri="{BB962C8B-B14F-4D97-AF65-F5344CB8AC3E}">
        <p14:creationId xmlns:p14="http://schemas.microsoft.com/office/powerpoint/2010/main" val="71667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Grenzen der Umverteilung</a:t>
            </a:r>
          </a:p>
        </p:txBody>
      </p:sp>
      <p:sp>
        <p:nvSpPr>
          <p:cNvPr id="5" name="Datumsplatzhalter 4"/>
          <p:cNvSpPr>
            <a:spLocks noGrp="1"/>
          </p:cNvSpPr>
          <p:nvPr>
            <p:ph type="dt" sz="half" idx="2"/>
          </p:nvPr>
        </p:nvSpPr>
        <p:spPr/>
        <p:txBody>
          <a:bodyPr/>
          <a:lstStyle/>
          <a:p>
            <a:r>
              <a:rPr lang="de-DE"/>
              <a:t>10.02.2023</a:t>
            </a:r>
            <a:endParaRPr lang="en-GB" dirty="0"/>
          </a:p>
        </p:txBody>
      </p:sp>
      <p:sp>
        <p:nvSpPr>
          <p:cNvPr id="3" name="Inhaltsplatzhalter 2"/>
          <p:cNvSpPr>
            <a:spLocks noGrp="1"/>
          </p:cNvSpPr>
          <p:nvPr>
            <p:ph sz="quarter" idx="4294967295"/>
          </p:nvPr>
        </p:nvSpPr>
        <p:spPr>
          <a:xfrm>
            <a:off x="538860" y="1124744"/>
            <a:ext cx="7849564" cy="5054141"/>
          </a:xfrm>
        </p:spPr>
        <p:txBody>
          <a:bodyPr>
            <a:normAutofit/>
          </a:bodyPr>
          <a:lstStyle/>
          <a:p>
            <a:pPr lvl="0">
              <a:lnSpc>
                <a:spcPct val="90000"/>
              </a:lnSpc>
              <a:spcBef>
                <a:spcPts val="1200"/>
              </a:spcBef>
              <a:spcAft>
                <a:spcPts val="0"/>
              </a:spcAft>
            </a:pPr>
            <a:r>
              <a:rPr lang="de-DE" dirty="0"/>
              <a:t>Ökonomische Begrenzung:</a:t>
            </a:r>
          </a:p>
          <a:p>
            <a:pPr lvl="1">
              <a:lnSpc>
                <a:spcPct val="90000"/>
              </a:lnSpc>
              <a:spcBef>
                <a:spcPts val="600"/>
              </a:spcBef>
              <a:spcAft>
                <a:spcPts val="0"/>
              </a:spcAft>
            </a:pPr>
            <a:r>
              <a:rPr lang="de-DE" dirty="0"/>
              <a:t>Man kann nur das verteilen, was produziert wird.</a:t>
            </a:r>
          </a:p>
          <a:p>
            <a:pPr>
              <a:lnSpc>
                <a:spcPct val="90000"/>
              </a:lnSpc>
              <a:spcBef>
                <a:spcPts val="1200"/>
              </a:spcBef>
              <a:spcAft>
                <a:spcPts val="0"/>
              </a:spcAft>
            </a:pPr>
            <a:r>
              <a:rPr lang="de-DE" dirty="0"/>
              <a:t>Politische Begrenzung</a:t>
            </a:r>
          </a:p>
          <a:p>
            <a:pPr lvl="1">
              <a:lnSpc>
                <a:spcPct val="90000"/>
              </a:lnSpc>
              <a:spcBef>
                <a:spcPts val="600"/>
              </a:spcBef>
              <a:spcAft>
                <a:spcPts val="0"/>
              </a:spcAft>
            </a:pPr>
            <a:r>
              <a:rPr lang="de-DE" dirty="0"/>
              <a:t>Man muss andere bewegen, den Ausfall der eigenen Produktivkraft auszugleichen.</a:t>
            </a:r>
          </a:p>
          <a:p>
            <a:pPr>
              <a:lnSpc>
                <a:spcPct val="90000"/>
              </a:lnSpc>
              <a:spcBef>
                <a:spcPts val="1200"/>
              </a:spcBef>
              <a:spcAft>
                <a:spcPts val="0"/>
              </a:spcAft>
            </a:pPr>
            <a:r>
              <a:rPr lang="de-DE" dirty="0"/>
              <a:t>Frage:</a:t>
            </a:r>
          </a:p>
          <a:p>
            <a:pPr lvl="1">
              <a:lnSpc>
                <a:spcPct val="90000"/>
              </a:lnSpc>
              <a:spcBef>
                <a:spcPts val="600"/>
              </a:spcBef>
              <a:spcAft>
                <a:spcPts val="0"/>
              </a:spcAft>
            </a:pPr>
            <a:r>
              <a:rPr lang="de-DE" dirty="0"/>
              <a:t>Mit welcher individuellen/gesellschaftlichen  Regelung ist die Umverteilung am besten abzusichern?</a:t>
            </a:r>
          </a:p>
          <a:p>
            <a:pPr>
              <a:lnSpc>
                <a:spcPct val="90000"/>
              </a:lnSpc>
              <a:spcBef>
                <a:spcPts val="1200"/>
              </a:spcBef>
              <a:spcAft>
                <a:spcPts val="0"/>
              </a:spcAft>
            </a:pPr>
            <a:r>
              <a:rPr lang="de-DE" dirty="0"/>
              <a:t>Zentral für Regelungen:  </a:t>
            </a:r>
          </a:p>
          <a:p>
            <a:pPr lvl="1">
              <a:lnSpc>
                <a:spcPct val="90000"/>
              </a:lnSpc>
              <a:spcBef>
                <a:spcPts val="1200"/>
              </a:spcBef>
              <a:spcAft>
                <a:spcPts val="0"/>
              </a:spcAft>
            </a:pPr>
            <a:r>
              <a:rPr lang="de-DE" b="1" dirty="0"/>
              <a:t>Anknüpfungspunkt: Arbeit oder Kapital</a:t>
            </a:r>
          </a:p>
          <a:p>
            <a:pPr>
              <a:lnSpc>
                <a:spcPct val="90000"/>
              </a:lnSpc>
              <a:spcBef>
                <a:spcPts val="1200"/>
              </a:spcBef>
              <a:spcAft>
                <a:spcPts val="0"/>
              </a:spcAft>
            </a:pPr>
            <a:r>
              <a:rPr lang="de-DE" dirty="0"/>
              <a:t>Verteilungsformen:</a:t>
            </a:r>
          </a:p>
          <a:p>
            <a:pPr lvl="1">
              <a:lnSpc>
                <a:spcPct val="90000"/>
              </a:lnSpc>
              <a:spcBef>
                <a:spcPts val="600"/>
              </a:spcBef>
              <a:spcAft>
                <a:spcPts val="0"/>
              </a:spcAft>
            </a:pPr>
            <a:r>
              <a:rPr lang="de-DE" dirty="0"/>
              <a:t>Die Bewertung und Akzeptanz der Verteilungsformen</a:t>
            </a:r>
            <a:br>
              <a:rPr lang="de-DE" dirty="0"/>
            </a:br>
            <a:r>
              <a:rPr lang="de-DE" dirty="0"/>
              <a:t>ist von individuellen/gesellschaftlichen Einstellungen abhängig und ändert sich über die Zeit. </a:t>
            </a:r>
          </a:p>
          <a:p>
            <a:pPr lvl="1">
              <a:lnSpc>
                <a:spcPct val="90000"/>
              </a:lnSpc>
              <a:spcBef>
                <a:spcPts val="600"/>
              </a:spcBef>
              <a:spcAft>
                <a:spcPts val="0"/>
              </a:spcAft>
            </a:pPr>
            <a:endParaRPr lang="de-DE" dirty="0"/>
          </a:p>
          <a:p>
            <a:pPr lvl="1">
              <a:lnSpc>
                <a:spcPct val="90000"/>
              </a:lnSpc>
              <a:spcBef>
                <a:spcPts val="1200"/>
              </a:spcBef>
              <a:spcAft>
                <a:spcPts val="0"/>
              </a:spcAft>
            </a:pPr>
            <a:endParaRPr lang="de-DE" dirty="0"/>
          </a:p>
          <a:p>
            <a:pPr marL="287338" lvl="1" indent="0">
              <a:lnSpc>
                <a:spcPct val="90000"/>
              </a:lnSpc>
              <a:spcBef>
                <a:spcPts val="1200"/>
              </a:spcBef>
              <a:spcAft>
                <a:spcPts val="0"/>
              </a:spcAft>
              <a:buNone/>
            </a:pPr>
            <a:r>
              <a:rPr lang="de-DE" dirty="0"/>
              <a:t> </a:t>
            </a:r>
          </a:p>
        </p:txBody>
      </p:sp>
      <p:sp>
        <p:nvSpPr>
          <p:cNvPr id="7" name="Fußzeilenplatzhalter 6">
            <a:extLst>
              <a:ext uri="{FF2B5EF4-FFF2-40B4-BE49-F238E27FC236}">
                <a16:creationId xmlns:a16="http://schemas.microsoft.com/office/drawing/2014/main" id="{F070953A-5916-B1AF-EF21-0C8E3382A610}"/>
              </a:ext>
            </a:extLst>
          </p:cNvPr>
          <p:cNvSpPr>
            <a:spLocks noGrp="1"/>
          </p:cNvSpPr>
          <p:nvPr>
            <p:ph type="ftr" sz="quarter" idx="3"/>
          </p:nvPr>
        </p:nvSpPr>
        <p:spPr/>
        <p:txBody>
          <a:bodyPr/>
          <a:lstStyle/>
          <a:p>
            <a:r>
              <a:rPr lang="en-GB"/>
              <a:t>Alfred Eibl</a:t>
            </a:r>
            <a:endParaRPr lang="en-GB" dirty="0"/>
          </a:p>
        </p:txBody>
      </p:sp>
      <p:sp>
        <p:nvSpPr>
          <p:cNvPr id="8" name="Foliennummernplatzhalter 7">
            <a:extLst>
              <a:ext uri="{FF2B5EF4-FFF2-40B4-BE49-F238E27FC236}">
                <a16:creationId xmlns:a16="http://schemas.microsoft.com/office/drawing/2014/main" id="{B32422FD-B579-E3BA-9D1E-0A0D0ABD4277}"/>
              </a:ext>
            </a:extLst>
          </p:cNvPr>
          <p:cNvSpPr>
            <a:spLocks noGrp="1"/>
          </p:cNvSpPr>
          <p:nvPr>
            <p:ph type="sldNum" sz="quarter" idx="4"/>
          </p:nvPr>
        </p:nvSpPr>
        <p:spPr/>
        <p:txBody>
          <a:bodyPr/>
          <a:lstStyle/>
          <a:p>
            <a:r>
              <a:rPr lang="en-GB"/>
              <a:t> </a:t>
            </a:r>
            <a:fld id="{DC8B3668-E1AB-4560-B66B-CD4643A23BF9}" type="slidenum">
              <a:rPr lang="en-GB" smtClean="0"/>
              <a:pPr/>
              <a:t>8</a:t>
            </a:fld>
            <a:endParaRPr lang="en-GB" dirty="0"/>
          </a:p>
        </p:txBody>
      </p:sp>
    </p:spTree>
    <p:extLst>
      <p:ext uri="{BB962C8B-B14F-4D97-AF65-F5344CB8AC3E}">
        <p14:creationId xmlns:p14="http://schemas.microsoft.com/office/powerpoint/2010/main" val="1525380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Brutto-Inlandsprodukt 2021 </a:t>
            </a:r>
            <a:r>
              <a:rPr lang="de-DE" sz="1800" dirty="0"/>
              <a:t>(in Mrd. Euro)</a:t>
            </a:r>
          </a:p>
        </p:txBody>
      </p:sp>
      <p:sp>
        <p:nvSpPr>
          <p:cNvPr id="5" name="Datumsplatzhalter 4"/>
          <p:cNvSpPr>
            <a:spLocks noGrp="1"/>
          </p:cNvSpPr>
          <p:nvPr>
            <p:ph type="dt" sz="half" idx="2"/>
          </p:nvPr>
        </p:nvSpPr>
        <p:spPr/>
        <p:txBody>
          <a:bodyPr/>
          <a:lstStyle/>
          <a:p>
            <a:r>
              <a:rPr lang="de-DE"/>
              <a:t>10.02.2023</a:t>
            </a:r>
            <a:endParaRPr lang="en-GB" dirty="0"/>
          </a:p>
        </p:txBody>
      </p:sp>
      <p:sp>
        <p:nvSpPr>
          <p:cNvPr id="13" name="Textfeld 12">
            <a:extLst>
              <a:ext uri="{FF2B5EF4-FFF2-40B4-BE49-F238E27FC236}">
                <a16:creationId xmlns:a16="http://schemas.microsoft.com/office/drawing/2014/main" id="{3B0CCEC7-6D27-516A-4633-5E7E13A3365D}"/>
              </a:ext>
            </a:extLst>
          </p:cNvPr>
          <p:cNvSpPr txBox="1"/>
          <p:nvPr/>
        </p:nvSpPr>
        <p:spPr bwMode="auto">
          <a:xfrm>
            <a:off x="467544" y="6309320"/>
            <a:ext cx="8496944" cy="184666"/>
          </a:xfrm>
          <a:prstGeom prst="rect">
            <a:avLst/>
          </a:prstGeom>
          <a:noFill/>
          <a:ln w="9525">
            <a:noFill/>
            <a:miter lim="800000"/>
            <a:headEnd/>
            <a:tailEnd/>
          </a:ln>
          <a:effectLst/>
        </p:spPr>
        <p:txBody>
          <a:bodyPr wrap="square" lIns="0" tIns="0" rIns="0" bIns="0" rtlCol="0" anchor="ctr" anchorCtr="0">
            <a:spAutoFit/>
          </a:bodyPr>
          <a:lstStyle/>
          <a:p>
            <a:pPr marR="0" algn="r" defTabSz="914400" eaLnBrk="0" fontAlgn="auto" latinLnBrk="0" hangingPunct="0">
              <a:spcBef>
                <a:spcPts val="0"/>
              </a:spcBef>
              <a:spcAft>
                <a:spcPts val="300"/>
              </a:spcAft>
              <a:buClr>
                <a:schemeClr val="accent1"/>
              </a:buClr>
              <a:buSzTx/>
              <a:tabLst/>
            </a:pPr>
            <a:r>
              <a:rPr lang="de-DE" sz="1200" kern="0" dirty="0">
                <a:latin typeface="Arial Narrow" panose="020B0606020202030204" pitchFamily="34" charset="0"/>
              </a:rPr>
              <a:t>https://www.destatis.de/DE/Themen/Wirtschaft/Volkswirtschaftliche-Gesamtrechnungen-Inlandsprodukt/_inhalt.html#sprg229228</a:t>
            </a:r>
          </a:p>
        </p:txBody>
      </p:sp>
      <p:pic>
        <p:nvPicPr>
          <p:cNvPr id="11" name="Grafik 10">
            <a:extLst>
              <a:ext uri="{FF2B5EF4-FFF2-40B4-BE49-F238E27FC236}">
                <a16:creationId xmlns:a16="http://schemas.microsoft.com/office/drawing/2014/main" id="{81B03DBD-B6E4-D7F2-A1A7-A8B13FF4BF9D}"/>
              </a:ext>
            </a:extLst>
          </p:cNvPr>
          <p:cNvPicPr>
            <a:picLocks noChangeAspect="1"/>
          </p:cNvPicPr>
          <p:nvPr/>
        </p:nvPicPr>
        <p:blipFill>
          <a:blip r:embed="rId3"/>
          <a:stretch>
            <a:fillRect/>
          </a:stretch>
        </p:blipFill>
        <p:spPr>
          <a:xfrm>
            <a:off x="238144" y="1037028"/>
            <a:ext cx="7668344" cy="5042675"/>
          </a:xfrm>
          <a:prstGeom prst="rect">
            <a:avLst/>
          </a:prstGeom>
        </p:spPr>
      </p:pic>
      <p:sp>
        <p:nvSpPr>
          <p:cNvPr id="3" name="Fußzeilenplatzhalter 2">
            <a:extLst>
              <a:ext uri="{FF2B5EF4-FFF2-40B4-BE49-F238E27FC236}">
                <a16:creationId xmlns:a16="http://schemas.microsoft.com/office/drawing/2014/main" id="{78B38A67-8535-7CE3-061D-3591AF3C2C46}"/>
              </a:ext>
            </a:extLst>
          </p:cNvPr>
          <p:cNvSpPr>
            <a:spLocks noGrp="1"/>
          </p:cNvSpPr>
          <p:nvPr>
            <p:ph type="ftr" sz="quarter" idx="3"/>
          </p:nvPr>
        </p:nvSpPr>
        <p:spPr/>
        <p:txBody>
          <a:bodyPr/>
          <a:lstStyle/>
          <a:p>
            <a:r>
              <a:rPr lang="en-GB"/>
              <a:t>Alfred Eibl</a:t>
            </a:r>
            <a:endParaRPr lang="en-GB" dirty="0"/>
          </a:p>
        </p:txBody>
      </p:sp>
      <p:sp>
        <p:nvSpPr>
          <p:cNvPr id="7" name="Foliennummernplatzhalter 6">
            <a:extLst>
              <a:ext uri="{FF2B5EF4-FFF2-40B4-BE49-F238E27FC236}">
                <a16:creationId xmlns:a16="http://schemas.microsoft.com/office/drawing/2014/main" id="{4E47DB98-01E1-7D28-99DB-EFEE9565CBAD}"/>
              </a:ext>
            </a:extLst>
          </p:cNvPr>
          <p:cNvSpPr>
            <a:spLocks noGrp="1"/>
          </p:cNvSpPr>
          <p:nvPr>
            <p:ph type="sldNum" sz="quarter" idx="4"/>
          </p:nvPr>
        </p:nvSpPr>
        <p:spPr/>
        <p:txBody>
          <a:bodyPr/>
          <a:lstStyle/>
          <a:p>
            <a:r>
              <a:rPr lang="en-GB"/>
              <a:t> </a:t>
            </a:r>
            <a:fld id="{DC8B3668-E1AB-4560-B66B-CD4643A23BF9}" type="slidenum">
              <a:rPr lang="en-GB" smtClean="0"/>
              <a:pPr/>
              <a:t>9</a:t>
            </a:fld>
            <a:endParaRPr lang="en-GB" dirty="0"/>
          </a:p>
        </p:txBody>
      </p:sp>
      <p:sp>
        <p:nvSpPr>
          <p:cNvPr id="4" name="Pfeil: nach rechts 3">
            <a:extLst>
              <a:ext uri="{FF2B5EF4-FFF2-40B4-BE49-F238E27FC236}">
                <a16:creationId xmlns:a16="http://schemas.microsoft.com/office/drawing/2014/main" id="{2B2E4BEC-645F-28E2-DC56-34C22DD25926}"/>
              </a:ext>
            </a:extLst>
          </p:cNvPr>
          <p:cNvSpPr/>
          <p:nvPr/>
        </p:nvSpPr>
        <p:spPr bwMode="auto">
          <a:xfrm rot="10800000">
            <a:off x="7956376" y="1628799"/>
            <a:ext cx="625952" cy="216024"/>
          </a:xfrm>
          <a:prstGeom prst="rightArrow">
            <a:avLst/>
          </a:prstGeom>
          <a:solidFill>
            <a:schemeClr val="accent2"/>
          </a:solidFill>
          <a:ln w="9525">
            <a:noFill/>
            <a:miter lim="800000"/>
            <a:headEnd/>
            <a:tailEnd/>
          </a:ln>
        </p:spPr>
        <p:txBody>
          <a:bodyPr wrap="square" lIns="72000" tIns="72000" rIns="72000" bIns="72000" rtlCol="0" anchor="ctr"/>
          <a:lstStyle/>
          <a:p>
            <a:pPr algn="ctr" eaLnBrk="0" hangingPunct="0"/>
            <a:endParaRPr lang="de-DE" sz="1600" dirty="0">
              <a:latin typeface="+mn-lt"/>
              <a:ea typeface="Verdana" pitchFamily="34" charset="0"/>
              <a:cs typeface="Verdana" pitchFamily="34" charset="0"/>
            </a:endParaRPr>
          </a:p>
        </p:txBody>
      </p:sp>
    </p:spTree>
    <p:extLst>
      <p:ext uri="{BB962C8B-B14F-4D97-AF65-F5344CB8AC3E}">
        <p14:creationId xmlns:p14="http://schemas.microsoft.com/office/powerpoint/2010/main" val="22795904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CLMASTER" val="0"/>
  <p:tag name="SLIDESPERROW" val="4"/>
  <p:tag name="THUMBWIDTH" val="220"/>
</p:tagLst>
</file>

<file path=ppt/theme/theme1.xml><?xml version="1.0" encoding="utf-8"?>
<a:theme xmlns:a="http://schemas.openxmlformats.org/drawingml/2006/main" name="attac-Master">
  <a:themeElements>
    <a:clrScheme name="IFX Neues Design 2015">
      <a:dk1>
        <a:srgbClr val="000000"/>
      </a:dk1>
      <a:lt1>
        <a:srgbClr val="FFFFFF"/>
      </a:lt1>
      <a:dk2>
        <a:srgbClr val="84B6A7"/>
      </a:dk2>
      <a:lt2>
        <a:srgbClr val="E9E6E6"/>
      </a:lt2>
      <a:accent1>
        <a:srgbClr val="E30034"/>
      </a:accent1>
      <a:accent2>
        <a:srgbClr val="928285"/>
      </a:accent2>
      <a:accent3>
        <a:srgbClr val="84B6A7"/>
      </a:accent3>
      <a:accent4>
        <a:srgbClr val="AEC067"/>
      </a:accent4>
      <a:accent5>
        <a:srgbClr val="EE813C"/>
      </a:accent5>
      <a:accent6>
        <a:srgbClr val="AB377A"/>
      </a:accent6>
      <a:hlink>
        <a:srgbClr val="1122CC"/>
      </a:hlink>
      <a:folHlink>
        <a:srgbClr val="1122CC"/>
      </a:folHlink>
    </a:clrScheme>
    <a:fontScheme name="Infineon Fonts">
      <a:majorFont>
        <a:latin typeface="Verdana"/>
        <a:ea typeface=""/>
        <a:cs typeface="Verdana"/>
      </a:majorFont>
      <a:minorFont>
        <a:latin typeface="Verdana"/>
        <a:ea typeface=""/>
        <a:cs typeface="Verdan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9525">
          <a:noFill/>
          <a:miter lim="800000"/>
          <a:headEnd/>
          <a:tailEnd/>
        </a:ln>
      </a:spPr>
      <a:bodyPr wrap="square" lIns="72000" tIns="72000" rIns="72000" bIns="72000" rtlCol="0" anchor="ctr"/>
      <a:lstStyle>
        <a:defPPr algn="ctr" eaLnBrk="0" hangingPunct="0">
          <a:defRPr sz="1600" dirty="0" smtClean="0">
            <a:latin typeface="+mn-lt"/>
            <a:ea typeface="Verdana" pitchFamily="34" charset="0"/>
            <a:cs typeface="Verdana" pitchFamily="34" charset="0"/>
          </a:defRPr>
        </a:defPPr>
      </a:lstStyle>
    </a:spDef>
    <a:lnDef>
      <a:spPr>
        <a:ln w="1905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effectLst/>
      </a:spPr>
      <a:bodyPr wrap="square" lIns="0" tIns="0" rIns="0" bIns="0" rtlCol="0" anchor="ctr" anchorCtr="0">
        <a:spAutoFit/>
      </a:bodyPr>
      <a:lstStyle>
        <a:defPPr marL="285750" marR="0" indent="-285750" defTabSz="914400" eaLnBrk="0" fontAlgn="auto" latinLnBrk="0" hangingPunct="0">
          <a:spcBef>
            <a:spcPts val="0"/>
          </a:spcBef>
          <a:spcAft>
            <a:spcPts val="300"/>
          </a:spcAft>
          <a:buClr>
            <a:schemeClr val="accent1"/>
          </a:buClr>
          <a:buSzTx/>
          <a:buFont typeface="Arial" panose="020B0604020202020204" pitchFamily="34" charset="0"/>
          <a:buChar char="›"/>
          <a:tabLst/>
          <a:defRPr sz="1400" kern="0" dirty="0" smtClean="0">
            <a:latin typeface="Verdana" pitchFamily="34" charset="0"/>
            <a:ea typeface="Verdana" pitchFamily="34" charset="0"/>
            <a:cs typeface="Verdana" pitchFamily="34" charset="0"/>
          </a:defRPr>
        </a:defPPr>
      </a:lstStyle>
    </a:txDef>
  </a:objectDefaults>
  <a:extraClrSchemeLst/>
</a:theme>
</file>

<file path=ppt/theme/theme2.xml><?xml version="1.0" encoding="utf-8"?>
<a:theme xmlns:a="http://schemas.openxmlformats.org/drawingml/2006/main" name="Larissa-Design">
  <a:themeElements>
    <a:clrScheme name="IFX Neues Design 2015">
      <a:dk1>
        <a:srgbClr val="000000"/>
      </a:dk1>
      <a:lt1>
        <a:srgbClr val="FFFFFF"/>
      </a:lt1>
      <a:dk2>
        <a:srgbClr val="000000"/>
      </a:dk2>
      <a:lt2>
        <a:srgbClr val="928285"/>
      </a:lt2>
      <a:accent1>
        <a:srgbClr val="E30034"/>
      </a:accent1>
      <a:accent2>
        <a:srgbClr val="E9E6E6"/>
      </a:accent2>
      <a:accent3>
        <a:srgbClr val="9BC3B7"/>
      </a:accent3>
      <a:accent4>
        <a:srgbClr val="AEC067"/>
      </a:accent4>
      <a:accent5>
        <a:srgbClr val="EE813C"/>
      </a:accent5>
      <a:accent6>
        <a:srgbClr val="AB377A"/>
      </a:accent6>
      <a:hlink>
        <a:srgbClr val="1122CC"/>
      </a:hlink>
      <a:folHlink>
        <a:srgbClr val="1122CC"/>
      </a:folHlink>
    </a:clrScheme>
    <a:fontScheme name="Infineon Fonts">
      <a:majorFont>
        <a:latin typeface="Verdana"/>
        <a:ea typeface=""/>
        <a:cs typeface="Verdana"/>
      </a:majorFont>
      <a:minorFont>
        <a:latin typeface="Verdana"/>
        <a:ea typeface=""/>
        <a:cs typeface="Verdan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Infineon_ColorTheme_2012">
      <a:dk1>
        <a:srgbClr val="00214A"/>
      </a:dk1>
      <a:lt1>
        <a:srgbClr val="FFFFFF"/>
      </a:lt1>
      <a:dk2>
        <a:srgbClr val="00214A"/>
      </a:dk2>
      <a:lt2>
        <a:srgbClr val="C8D8E6"/>
      </a:lt2>
      <a:accent1>
        <a:srgbClr val="B70D28"/>
      </a:accent1>
      <a:accent2>
        <a:srgbClr val="E3EBF2"/>
      </a:accent2>
      <a:accent3>
        <a:srgbClr val="005DA9"/>
      </a:accent3>
      <a:accent4>
        <a:srgbClr val="969696"/>
      </a:accent4>
      <a:accent5>
        <a:srgbClr val="FDC400"/>
      </a:accent5>
      <a:accent6>
        <a:srgbClr val="009651"/>
      </a:accent6>
      <a:hlink>
        <a:srgbClr val="1122CC"/>
      </a:hlink>
      <a:folHlink>
        <a:srgbClr val="1122CC"/>
      </a:folHlink>
    </a:clrScheme>
    <a:fontScheme name="Infineon Fonts">
      <a:majorFont>
        <a:latin typeface="Verdana"/>
        <a:ea typeface=""/>
        <a:cs typeface="Verdana"/>
      </a:majorFont>
      <a:minorFont>
        <a:latin typeface="Verdana"/>
        <a:ea typeface=""/>
        <a:cs typeface="Verdan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3495</Words>
  <Application>Microsoft Office PowerPoint</Application>
  <PresentationFormat>Bildschirmpräsentation (4:3)</PresentationFormat>
  <Paragraphs>732</Paragraphs>
  <Slides>54</Slides>
  <Notes>51</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54</vt:i4>
      </vt:variant>
    </vt:vector>
  </HeadingPairs>
  <TitlesOfParts>
    <vt:vector size="63" baseType="lpstr">
      <vt:lpstr>Arial</vt:lpstr>
      <vt:lpstr>Arial Narrow</vt:lpstr>
      <vt:lpstr>Calibri</vt:lpstr>
      <vt:lpstr>Calibri-Italic</vt:lpstr>
      <vt:lpstr>SourceSansPro-Regular</vt:lpstr>
      <vt:lpstr>Symbol</vt:lpstr>
      <vt:lpstr>Verdana</vt:lpstr>
      <vt:lpstr>Webdings</vt:lpstr>
      <vt:lpstr>attac-Master</vt:lpstr>
      <vt:lpstr>Aktienrente Generationenvertrag  contra Kapitalmarktrendite </vt:lpstr>
      <vt:lpstr>Die Rente ist sicher – auch heute noch?</vt:lpstr>
      <vt:lpstr>Die Rente ist unsicher – deshalb:</vt:lpstr>
      <vt:lpstr>Konzept der FDP–Aktienrente</vt:lpstr>
      <vt:lpstr>Deutsches Modell:  Kritik an der Umlagefinanzierung</vt:lpstr>
      <vt:lpstr>Grundsätzliches</vt:lpstr>
      <vt:lpstr>Begriffe: Generationenvertrag</vt:lpstr>
      <vt:lpstr>Grenzen der Umverteilung</vt:lpstr>
      <vt:lpstr>Brutto-Inlandsprodukt 2021 (in Mrd. Euro)</vt:lpstr>
      <vt:lpstr>Verteilungsmöglichkeiten</vt:lpstr>
      <vt:lpstr>Demographie</vt:lpstr>
      <vt:lpstr>Altersquotient: Aber welcher?</vt:lpstr>
      <vt:lpstr>Altersquotient: Prognose</vt:lpstr>
      <vt:lpstr>Fernere Lebenserwartung für 65-jährige</vt:lpstr>
      <vt:lpstr>Modell Japan</vt:lpstr>
      <vt:lpstr>Die Alten beuten die Jungen aus</vt:lpstr>
      <vt:lpstr>Vermögensbilanz: Deutsche Volkswirtschaft</vt:lpstr>
      <vt:lpstr>Unternehmen Deutschland: Betriebswirtschaftliche Rente</vt:lpstr>
      <vt:lpstr>Aktienrente</vt:lpstr>
      <vt:lpstr>Generationenkapital: Aktienrücklage statt Aktienrente</vt:lpstr>
      <vt:lpstr>Finanzdaten zur GRV 2021</vt:lpstr>
      <vt:lpstr>Anlagevolumen: Theoretisch</vt:lpstr>
      <vt:lpstr>Anlagevolumen: Real kreditfinanziert</vt:lpstr>
      <vt:lpstr>Wirtschaftsförderung:  Investition statt Konsum?</vt:lpstr>
      <vt:lpstr>Perspektiven für Aktienrendite</vt:lpstr>
      <vt:lpstr>Steigende Aktiengewinne  durch Zins- und Steuersenkungen</vt:lpstr>
      <vt:lpstr>Aktien: Geht es immer aufwärts?</vt:lpstr>
      <vt:lpstr>Aktienrente: Probleme bei Umbrüchen</vt:lpstr>
      <vt:lpstr>Ziel der Aktienrente</vt:lpstr>
      <vt:lpstr>Rendite der umlagefinanzierten Rente</vt:lpstr>
      <vt:lpstr>Leistungen</vt:lpstr>
      <vt:lpstr>„Versicherungsfremde“ Leistungen</vt:lpstr>
      <vt:lpstr>Beitragsanteil an Altersrente</vt:lpstr>
      <vt:lpstr>Modellrechnung (I):  Beitrags- und Rentenleistung</vt:lpstr>
      <vt:lpstr>Modellrechnung (II): Notwendiges Rentenkapital</vt:lpstr>
      <vt:lpstr>Vergleich Aktienrente /Umlagerente</vt:lpstr>
      <vt:lpstr>Kernpositionen von Attac</vt:lpstr>
      <vt:lpstr>Lösungsvorschlag Attac</vt:lpstr>
      <vt:lpstr>Lösungsvorschlag: Zwei Säulen-System (I)</vt:lpstr>
      <vt:lpstr>Lösungsvorschlag: Zwei Säulen-System (II)</vt:lpstr>
      <vt:lpstr>Hindernis Grundgesetz: Eigentumsschutz?</vt:lpstr>
      <vt:lpstr>Modell Österreich</vt:lpstr>
      <vt:lpstr>Modell Österreich – Gute Versorgung</vt:lpstr>
      <vt:lpstr>PowerPoint-Präsentation</vt:lpstr>
      <vt:lpstr>BIP-Verteilung 2021 (Mrd. Euro)</vt:lpstr>
      <vt:lpstr>Generationenvertrag: Individuell – kollektiv</vt:lpstr>
      <vt:lpstr>Und früher?</vt:lpstr>
      <vt:lpstr>Finanzdaten zur Aktienrente</vt:lpstr>
      <vt:lpstr>Erwerbstätige real</vt:lpstr>
      <vt:lpstr>Alters- und Jugendquotient</vt:lpstr>
      <vt:lpstr>Modell Japan</vt:lpstr>
      <vt:lpstr>Wer ärmer ist, ist dafür früher tot</vt:lpstr>
      <vt:lpstr>Klassisch Generationenvertag:  Über drei Generationen</vt:lpstr>
      <vt:lpstr>Modellrechnung (III): Excel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2004-03-02T21:24:15Z</cp:lastPrinted>
  <dcterms:created xsi:type="dcterms:W3CDTF">2015-08-23T07:06:47Z</dcterms:created>
  <dcterms:modified xsi:type="dcterms:W3CDTF">2023-02-10T10:08:50Z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Version">
    <vt:lpwstr>v.02.00.01-2015-07-22</vt:lpwstr>
  </property>
  <property fmtid="{D5CDD505-2E9C-101B-9397-08002B2CF9AE}" pid="3" name="TemplateCompany">
    <vt:lpwstr>IFX</vt:lpwstr>
  </property>
</Properties>
</file>