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88" r:id="rId3"/>
    <p:sldId id="271" r:id="rId4"/>
    <p:sldId id="269" r:id="rId5"/>
    <p:sldId id="290" r:id="rId6"/>
    <p:sldId id="289" r:id="rId7"/>
    <p:sldId id="293" r:id="rId8"/>
    <p:sldId id="294" r:id="rId9"/>
    <p:sldId id="295" r:id="rId10"/>
    <p:sldId id="299" r:id="rId11"/>
    <p:sldId id="296" r:id="rId12"/>
    <p:sldId id="300" r:id="rId13"/>
    <p:sldId id="302" r:id="rId14"/>
    <p:sldId id="301" r:id="rId15"/>
    <p:sldId id="297" r:id="rId16"/>
    <p:sldId id="303" r:id="rId17"/>
    <p:sldId id="305" r:id="rId18"/>
    <p:sldId id="298" r:id="rId19"/>
    <p:sldId id="266" r:id="rId20"/>
    <p:sldId id="304" r:id="rId21"/>
    <p:sldId id="292" r:id="rId22"/>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0323" autoAdjust="0"/>
  </p:normalViewPr>
  <p:slideViewPr>
    <p:cSldViewPr>
      <p:cViewPr varScale="1">
        <p:scale>
          <a:sx n="66" d="100"/>
          <a:sy n="66" d="100"/>
        </p:scale>
        <p:origin x="-12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BDC12-56C5-46AA-8726-83306D081C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22FEE607-0894-4073-97BF-F3332549808C}">
      <dgm:prSet custT="1"/>
      <dgm:spPr/>
      <dgm:t>
        <a:bodyPr/>
        <a:lstStyle/>
        <a:p>
          <a:pPr rtl="0"/>
          <a:r>
            <a:rPr lang="de-DE" sz="4800" b="1" dirty="0" smtClean="0"/>
            <a:t>Meine Fragen : </a:t>
          </a:r>
          <a:endParaRPr lang="de-DE" sz="4800" b="1" dirty="0"/>
        </a:p>
      </dgm:t>
    </dgm:pt>
    <dgm:pt modelId="{1705711B-EA85-4AE7-BFCB-04A0302A8BCF}" type="parTrans" cxnId="{A89EF719-BD64-4496-BE1F-68EA481BDFAA}">
      <dgm:prSet/>
      <dgm:spPr/>
      <dgm:t>
        <a:bodyPr/>
        <a:lstStyle/>
        <a:p>
          <a:endParaRPr lang="de-DE"/>
        </a:p>
      </dgm:t>
    </dgm:pt>
    <dgm:pt modelId="{618E6B52-3E56-4728-8EDA-2134A0E2785D}" type="sibTrans" cxnId="{A89EF719-BD64-4496-BE1F-68EA481BDFAA}">
      <dgm:prSet/>
      <dgm:spPr/>
      <dgm:t>
        <a:bodyPr/>
        <a:lstStyle/>
        <a:p>
          <a:endParaRPr lang="de-DE"/>
        </a:p>
      </dgm:t>
    </dgm:pt>
    <dgm:pt modelId="{A8000FF7-C019-4286-BC2C-69668303F782}" type="pres">
      <dgm:prSet presAssocID="{0C9BDC12-56C5-46AA-8726-83306D081C02}" presName="linear" presStyleCnt="0">
        <dgm:presLayoutVars>
          <dgm:animLvl val="lvl"/>
          <dgm:resizeHandles val="exact"/>
        </dgm:presLayoutVars>
      </dgm:prSet>
      <dgm:spPr/>
      <dgm:t>
        <a:bodyPr/>
        <a:lstStyle/>
        <a:p>
          <a:endParaRPr lang="de-DE"/>
        </a:p>
      </dgm:t>
    </dgm:pt>
    <dgm:pt modelId="{E34B82F2-3FB1-4597-A286-4EDB3246A37F}" type="pres">
      <dgm:prSet presAssocID="{22FEE607-0894-4073-97BF-F3332549808C}" presName="parentText" presStyleLbl="node1" presStyleIdx="0" presStyleCnt="1">
        <dgm:presLayoutVars>
          <dgm:chMax val="0"/>
          <dgm:bulletEnabled val="1"/>
        </dgm:presLayoutVars>
      </dgm:prSet>
      <dgm:spPr/>
      <dgm:t>
        <a:bodyPr/>
        <a:lstStyle/>
        <a:p>
          <a:endParaRPr lang="de-DE"/>
        </a:p>
      </dgm:t>
    </dgm:pt>
  </dgm:ptLst>
  <dgm:cxnLst>
    <dgm:cxn modelId="{19EB391A-94B4-4E1F-A0B0-16C42E0ACA5B}" type="presOf" srcId="{22FEE607-0894-4073-97BF-F3332549808C}" destId="{E34B82F2-3FB1-4597-A286-4EDB3246A37F}" srcOrd="0" destOrd="0" presId="urn:microsoft.com/office/officeart/2005/8/layout/vList2"/>
    <dgm:cxn modelId="{9BC38DA2-67E6-4ADB-8F08-9FB44A8A9D20}" type="presOf" srcId="{0C9BDC12-56C5-46AA-8726-83306D081C02}" destId="{A8000FF7-C019-4286-BC2C-69668303F782}" srcOrd="0" destOrd="0" presId="urn:microsoft.com/office/officeart/2005/8/layout/vList2"/>
    <dgm:cxn modelId="{A89EF719-BD64-4496-BE1F-68EA481BDFAA}" srcId="{0C9BDC12-56C5-46AA-8726-83306D081C02}" destId="{22FEE607-0894-4073-97BF-F3332549808C}" srcOrd="0" destOrd="0" parTransId="{1705711B-EA85-4AE7-BFCB-04A0302A8BCF}" sibTransId="{618E6B52-3E56-4728-8EDA-2134A0E2785D}"/>
    <dgm:cxn modelId="{BB44A761-FCF5-45D5-8139-A366402A58A9}" type="presParOf" srcId="{A8000FF7-C019-4286-BC2C-69668303F782}" destId="{E34B82F2-3FB1-4597-A286-4EDB3246A37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4B82F2-3FB1-4597-A286-4EDB3246A37F}">
      <dsp:nvSpPr>
        <dsp:cNvPr id="0" name=""/>
        <dsp:cNvSpPr/>
      </dsp:nvSpPr>
      <dsp:spPr>
        <a:xfrm>
          <a:off x="0" y="63"/>
          <a:ext cx="4619726" cy="923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de-DE" sz="4800" b="1" kern="1200" dirty="0" smtClean="0"/>
            <a:t>Meine Fragen : </a:t>
          </a:r>
          <a:endParaRPr lang="de-DE" sz="4800" b="1" kern="1200" dirty="0"/>
        </a:p>
      </dsp:txBody>
      <dsp:txXfrm>
        <a:off x="0" y="63"/>
        <a:ext cx="4619726" cy="9232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F680CE9-4C56-421D-92A7-5B0F441F9FC1}" type="datetimeFigureOut">
              <a:rPr lang="de-DE" smtClean="0"/>
              <a:pPr/>
              <a:t>09.03.2020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B8EF6A9-5A10-4A65-860E-EFC87A222975}" type="slidenum">
              <a:rPr lang="de-DE" smtClean="0"/>
              <a:pPr/>
              <a:t>‹Nr.›</a:t>
            </a:fld>
            <a:endParaRPr lang="de-DE"/>
          </a:p>
        </p:txBody>
      </p:sp>
    </p:spTree>
    <p:extLst>
      <p:ext uri="{BB962C8B-B14F-4D97-AF65-F5344CB8AC3E}">
        <p14:creationId xmlns:p14="http://schemas.microsoft.com/office/powerpoint/2010/main" xmlns="" val="32972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a:t>
            </a:fld>
            <a:endParaRPr lang="de-DE"/>
          </a:p>
        </p:txBody>
      </p:sp>
    </p:spTree>
    <p:extLst>
      <p:ext uri="{BB962C8B-B14F-4D97-AF65-F5344CB8AC3E}">
        <p14:creationId xmlns:p14="http://schemas.microsoft.com/office/powerpoint/2010/main" xmlns="" val="13311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10</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11</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12</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13</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14</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15</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16</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17</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18</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19</a:t>
            </a:fld>
            <a:endParaRPr lang="de-DE"/>
          </a:p>
        </p:txBody>
      </p:sp>
    </p:spTree>
    <p:extLst>
      <p:ext uri="{BB962C8B-B14F-4D97-AF65-F5344CB8AC3E}">
        <p14:creationId xmlns:p14="http://schemas.microsoft.com/office/powerpoint/2010/main" xmlns="" val="423345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Bedürfnis nach einem stets ausgedehnteren Absatz für ihre Produkte jagt die Bourgeoisie über die ganze Erdkugel. Überall </a:t>
            </a:r>
            <a:r>
              <a:rPr lang="de-DE" dirty="0" err="1" smtClean="0"/>
              <a:t>muß</a:t>
            </a:r>
            <a:r>
              <a:rPr lang="de-DE" dirty="0" smtClean="0"/>
              <a:t> sie sich einnisten, überall anbauen, überall Verbindungen herstellen. Die Bourgeoisie hat durch ihre </a:t>
            </a:r>
            <a:r>
              <a:rPr lang="de-DE" dirty="0" err="1" smtClean="0"/>
              <a:t>Exploitation</a:t>
            </a:r>
            <a:r>
              <a:rPr lang="de-DE" dirty="0" smtClean="0"/>
              <a:t> des Weltmarkts die Produktion und Konsumtion aller Länder kosmopolitisch gestaltet. An die Stelle der alten lokalen und nationalen </a:t>
            </a:r>
            <a:r>
              <a:rPr lang="de-DE" dirty="0" err="1" smtClean="0"/>
              <a:t>Sebstgenügsamkeit</a:t>
            </a:r>
            <a:r>
              <a:rPr lang="de-DE" dirty="0" smtClean="0"/>
              <a:t> und Abgeschlossenheit tritt ein allseitiger Verkehr, eine allseitige Abhängigkeit der Nationen voneinander.“</a:t>
            </a:r>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2</a:t>
            </a:fld>
            <a:endParaRPr lang="de-DE"/>
          </a:p>
        </p:txBody>
      </p:sp>
    </p:spTree>
    <p:extLst>
      <p:ext uri="{BB962C8B-B14F-4D97-AF65-F5344CB8AC3E}">
        <p14:creationId xmlns:p14="http://schemas.microsoft.com/office/powerpoint/2010/main" xmlns="" val="13311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20</a:t>
            </a:fld>
            <a:endParaRPr lang="de-DE"/>
          </a:p>
        </p:txBody>
      </p:sp>
    </p:spTree>
    <p:extLst>
      <p:ext uri="{BB962C8B-B14F-4D97-AF65-F5344CB8AC3E}">
        <p14:creationId xmlns:p14="http://schemas.microsoft.com/office/powerpoint/2010/main" xmlns="" val="4233455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21</a:t>
            </a:fld>
            <a:endParaRPr lang="de-DE"/>
          </a:p>
        </p:txBody>
      </p:sp>
    </p:spTree>
    <p:extLst>
      <p:ext uri="{BB962C8B-B14F-4D97-AF65-F5344CB8AC3E}">
        <p14:creationId xmlns:p14="http://schemas.microsoft.com/office/powerpoint/2010/main" xmlns="" val="202787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3</a:t>
            </a:fld>
            <a:endParaRPr lang="de-DE"/>
          </a:p>
        </p:txBody>
      </p:sp>
    </p:spTree>
    <p:extLst>
      <p:ext uri="{BB962C8B-B14F-4D97-AF65-F5344CB8AC3E}">
        <p14:creationId xmlns:p14="http://schemas.microsoft.com/office/powerpoint/2010/main" xmlns="" val="202787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4</a:t>
            </a:fld>
            <a:endParaRPr lang="de-DE"/>
          </a:p>
        </p:txBody>
      </p:sp>
    </p:spTree>
    <p:extLst>
      <p:ext uri="{BB962C8B-B14F-4D97-AF65-F5344CB8AC3E}">
        <p14:creationId xmlns:p14="http://schemas.microsoft.com/office/powerpoint/2010/main" xmlns="" val="403707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5</a:t>
            </a:fld>
            <a:endParaRPr lang="de-DE"/>
          </a:p>
        </p:txBody>
      </p:sp>
    </p:spTree>
    <p:extLst>
      <p:ext uri="{BB962C8B-B14F-4D97-AF65-F5344CB8AC3E}">
        <p14:creationId xmlns:p14="http://schemas.microsoft.com/office/powerpoint/2010/main" xmlns="" val="202787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6</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Vgl. Marx K1: Geld erklärt aus Warenhandel, hier e-Geld</a:t>
            </a:r>
            <a:r>
              <a:rPr lang="de-DE" baseline="0" dirty="0" smtClean="0"/>
              <a:t> erklärt aus e-Commerce.</a:t>
            </a:r>
            <a:br>
              <a:rPr lang="de-DE" baseline="0" dirty="0" smtClean="0"/>
            </a:br>
            <a:r>
              <a:rPr lang="de-DE" baseline="0" dirty="0" smtClean="0"/>
              <a:t>Marx: „</a:t>
            </a:r>
            <a:r>
              <a:rPr lang="de-DE" dirty="0" smtClean="0"/>
              <a:t>Die Handmühle ergibt eine Gesellschaft mit Feudalherren, die Dampfmühle eine Gesellschaft mit industriellen Kapitalisten.“ (Elend</a:t>
            </a:r>
            <a:r>
              <a:rPr lang="de-DE" baseline="0" dirty="0" smtClean="0"/>
              <a:t> der Philosophie). Hier: der stationäre Einzelhandel ergibt ein </a:t>
            </a:r>
            <a:r>
              <a:rPr lang="de-DE" baseline="0" dirty="0" smtClean="0"/>
              <a:t>Geldsystem </a:t>
            </a:r>
            <a:r>
              <a:rPr lang="de-DE" baseline="0" dirty="0" smtClean="0"/>
              <a:t>mit Vorrang für </a:t>
            </a:r>
            <a:r>
              <a:rPr lang="de-DE" baseline="0" dirty="0" err="1" smtClean="0"/>
              <a:t>Bargeld,Schecks</a:t>
            </a:r>
            <a:r>
              <a:rPr lang="de-DE" baseline="0" dirty="0" smtClean="0"/>
              <a:t>, … ec-Karte</a:t>
            </a:r>
            <a:br>
              <a:rPr lang="de-DE" baseline="0" dirty="0" smtClean="0"/>
            </a:br>
            <a:r>
              <a:rPr lang="de-DE" baseline="0" dirty="0" smtClean="0"/>
              <a:t>der Internethandel ergibt eine </a:t>
            </a:r>
            <a:r>
              <a:rPr lang="de-DE" baseline="0" dirty="0" err="1" smtClean="0"/>
              <a:t>Gesllschaft</a:t>
            </a:r>
            <a:r>
              <a:rPr lang="de-DE" baseline="0" dirty="0" smtClean="0"/>
              <a:t> mit Vorrang bei e-Zahlungen bis zu e-Geld</a:t>
            </a:r>
            <a:r>
              <a:rPr lang="de-DE" baseline="0" dirty="0" smtClean="0"/>
              <a:t>(?). Aber nicht Bedarf an Gebrauchsgütern/</a:t>
            </a:r>
            <a:r>
              <a:rPr lang="de-DE" baseline="0" dirty="0" err="1" smtClean="0"/>
              <a:t>Dtleistungen</a:t>
            </a:r>
            <a:r>
              <a:rPr lang="de-DE" baseline="0" dirty="0" smtClean="0"/>
              <a:t> steuert, was hergestellt wird, sondern G -&gt; G‘</a:t>
            </a:r>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7</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8</a:t>
            </a:fld>
            <a:endParaRPr lang="de-DE"/>
          </a:p>
        </p:txBody>
      </p:sp>
    </p:spTree>
    <p:extLst>
      <p:ext uri="{BB962C8B-B14F-4D97-AF65-F5344CB8AC3E}">
        <p14:creationId xmlns:p14="http://schemas.microsoft.com/office/powerpoint/2010/main" xmlns="" val="416304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9</a:t>
            </a:fld>
            <a:endParaRPr lang="de-DE"/>
          </a:p>
        </p:txBody>
      </p:sp>
    </p:spTree>
    <p:extLst>
      <p:ext uri="{BB962C8B-B14F-4D97-AF65-F5344CB8AC3E}">
        <p14:creationId xmlns:p14="http://schemas.microsoft.com/office/powerpoint/2010/main" xmlns="" val="416304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427852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237731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31806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13268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289990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8882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273717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359059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198724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417554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5603012-5699-4810-B4B1-69D687AF1664}" type="datetimeFigureOut">
              <a:rPr lang="de-DE" smtClean="0"/>
              <a:pPr/>
              <a:t>09.03.2020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10917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03012-5699-4810-B4B1-69D687AF1664}" type="datetimeFigureOut">
              <a:rPr lang="de-DE" smtClean="0"/>
              <a:pPr/>
              <a:t>09.03.2020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645E0-0350-4F50-8AB0-8761460208E6}" type="slidenum">
              <a:rPr lang="de-DE" smtClean="0"/>
              <a:pPr/>
              <a:t>‹Nr.›</a:t>
            </a:fld>
            <a:endParaRPr lang="de-DE"/>
          </a:p>
        </p:txBody>
      </p:sp>
    </p:spTree>
    <p:extLst>
      <p:ext uri="{BB962C8B-B14F-4D97-AF65-F5344CB8AC3E}">
        <p14:creationId xmlns:p14="http://schemas.microsoft.com/office/powerpoint/2010/main" xmlns="" val="144179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de.wikipedia.org/wiki/Open_Source" TargetMode="External"/><Relationship Id="rId13" Type="http://schemas.openxmlformats.org/officeDocument/2006/relationships/hyperlink" Target="https://de.wikipedia.org/wiki/Geldw%C3%A4sche" TargetMode="External"/><Relationship Id="rId18" Type="http://schemas.openxmlformats.org/officeDocument/2006/relationships/hyperlink" Target="https://de.wikipedia.org/wiki/Darknet-M%C3%A4rkte" TargetMode="External"/><Relationship Id="rId3" Type="http://schemas.openxmlformats.org/officeDocument/2006/relationships/hyperlink" Target="https://de.wikipedia.org/wiki/Kryptow%C3%A4hrung" TargetMode="External"/><Relationship Id="rId7" Type="http://schemas.openxmlformats.org/officeDocument/2006/relationships/hyperlink" Target="https://de.wikipedia.org/wiki/Satoshi_Nakamoto" TargetMode="External"/><Relationship Id="rId12" Type="http://schemas.openxmlformats.org/officeDocument/2006/relationships/hyperlink" Target="https://de.wikipedia.org/wiki/Pseudonymit%C3%A4t_im_Internet" TargetMode="External"/><Relationship Id="rId17" Type="http://schemas.openxmlformats.org/officeDocument/2006/relationships/hyperlink" Target="https://de.wikipedia.org/wiki/Auftragsmord" TargetMode="External"/><Relationship Id="rId2" Type="http://schemas.openxmlformats.org/officeDocument/2006/relationships/notesSlide" Target="../notesSlides/notesSlide12.xml"/><Relationship Id="rId16" Type="http://schemas.openxmlformats.org/officeDocument/2006/relationships/hyperlink" Target="https://de.wikipedia.org/wiki/Drogen" TargetMode="External"/><Relationship Id="rId1" Type="http://schemas.openxmlformats.org/officeDocument/2006/relationships/slideLayout" Target="../slideLayouts/slideLayout1.xml"/><Relationship Id="rId6" Type="http://schemas.openxmlformats.org/officeDocument/2006/relationships/hyperlink" Target="https://de.wikipedia.org/wiki/Cyberwallet" TargetMode="External"/><Relationship Id="rId11" Type="http://schemas.openxmlformats.org/officeDocument/2006/relationships/hyperlink" Target="https://de.wikipedia.org/wiki/Einheit_(Mathematik)" TargetMode="External"/><Relationship Id="rId5" Type="http://schemas.openxmlformats.org/officeDocument/2006/relationships/hyperlink" Target="https://de.wikipedia.org/wiki/Peer-to-peer" TargetMode="External"/><Relationship Id="rId15" Type="http://schemas.openxmlformats.org/officeDocument/2006/relationships/hyperlink" Target="https://de.wikipedia.org/wiki/Pornografie" TargetMode="External"/><Relationship Id="rId10" Type="http://schemas.openxmlformats.org/officeDocument/2006/relationships/hyperlink" Target="https://de.wikipedia.org/wiki/Transaktion_(Wirtschaft)" TargetMode="External"/><Relationship Id="rId4" Type="http://schemas.openxmlformats.org/officeDocument/2006/relationships/hyperlink" Target="https://de.wikipedia.org/wiki/Buchungssystem" TargetMode="External"/><Relationship Id="rId9" Type="http://schemas.openxmlformats.org/officeDocument/2006/relationships/hyperlink" Target="https://de.wikipedia.org/wiki/Blockchain" TargetMode="External"/><Relationship Id="rId14" Type="http://schemas.openxmlformats.org/officeDocument/2006/relationships/hyperlink" Target="https://de.wikipedia.org/wiki/Ransomwar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&amp;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a:t>
            </a:fld>
            <a:endParaRPr lang="de-DE" b="1" dirty="0">
              <a:solidFill>
                <a:schemeClr val="bg1"/>
              </a:solidFill>
            </a:endParaRPr>
          </a:p>
        </p:txBody>
      </p:sp>
      <p:sp>
        <p:nvSpPr>
          <p:cNvPr id="3" name="Textfeld 2"/>
          <p:cNvSpPr txBox="1"/>
          <p:nvPr/>
        </p:nvSpPr>
        <p:spPr>
          <a:xfrm>
            <a:off x="755576" y="1628800"/>
            <a:ext cx="7776864" cy="4401205"/>
          </a:xfrm>
          <a:prstGeom prst="rect">
            <a:avLst/>
          </a:prstGeom>
          <a:noFill/>
        </p:spPr>
        <p:txBody>
          <a:bodyPr wrap="square" rtlCol="0">
            <a:spAutoFit/>
          </a:bodyPr>
          <a:lstStyle/>
          <a:p>
            <a:r>
              <a:rPr lang="de-DE" sz="6000" b="1" dirty="0" err="1" smtClean="0">
                <a:solidFill>
                  <a:srgbClr val="FF0000"/>
                </a:solidFill>
              </a:rPr>
              <a:t>Attac</a:t>
            </a:r>
            <a:endParaRPr lang="de-DE" sz="6000" b="1" dirty="0" smtClean="0">
              <a:solidFill>
                <a:srgbClr val="FF0000"/>
              </a:solidFill>
            </a:endParaRPr>
          </a:p>
          <a:p>
            <a:r>
              <a:rPr lang="de-DE" sz="4000" b="1" dirty="0" smtClean="0">
                <a:solidFill>
                  <a:srgbClr val="FF0000"/>
                </a:solidFill>
              </a:rPr>
              <a:t>Regionalgruppe </a:t>
            </a:r>
          </a:p>
          <a:p>
            <a:r>
              <a:rPr lang="de-DE" sz="4000" b="1" dirty="0" smtClean="0">
                <a:solidFill>
                  <a:srgbClr val="FF0000"/>
                </a:solidFill>
              </a:rPr>
              <a:t>Rüsselsheim</a:t>
            </a:r>
          </a:p>
          <a:p>
            <a:endParaRPr lang="de-DE" sz="4000" b="1" dirty="0">
              <a:solidFill>
                <a:srgbClr val="FF0000"/>
              </a:solidFill>
            </a:endParaRPr>
          </a:p>
          <a:p>
            <a:r>
              <a:rPr lang="de-DE" sz="2800" b="1" dirty="0" smtClean="0">
                <a:solidFill>
                  <a:srgbClr val="FF0000"/>
                </a:solidFill>
              </a:rPr>
              <a:t>9. März 2020</a:t>
            </a:r>
          </a:p>
          <a:p>
            <a:r>
              <a:rPr lang="de-DE" sz="2400" b="1" dirty="0" smtClean="0">
                <a:solidFill>
                  <a:srgbClr val="FF0000"/>
                </a:solidFill>
              </a:rPr>
              <a:t>Die Zukunft des Geldes </a:t>
            </a:r>
            <a:br>
              <a:rPr lang="de-DE" sz="2400" b="1" dirty="0" smtClean="0">
                <a:solidFill>
                  <a:srgbClr val="FF0000"/>
                </a:solidFill>
              </a:rPr>
            </a:br>
            <a:r>
              <a:rPr lang="de-DE" sz="2400" b="1" dirty="0" smtClean="0">
                <a:solidFill>
                  <a:srgbClr val="FF0000"/>
                </a:solidFill>
              </a:rPr>
              <a:t>Bargeld? Digitales Zentralbankgeld? Gar kein Geld? </a:t>
            </a:r>
            <a:br>
              <a:rPr lang="de-DE" sz="2400" b="1" dirty="0" smtClean="0">
                <a:solidFill>
                  <a:srgbClr val="FF0000"/>
                </a:solidFill>
              </a:rPr>
            </a:br>
            <a:r>
              <a:rPr lang="de-DE" sz="2400" b="1" dirty="0" smtClean="0">
                <a:solidFill>
                  <a:srgbClr val="FF0000"/>
                </a:solidFill>
              </a:rPr>
              <a:t>Was ist so kryptisch an den </a:t>
            </a:r>
            <a:r>
              <a:rPr lang="de-DE" sz="2400" b="1" dirty="0" err="1" smtClean="0">
                <a:solidFill>
                  <a:srgbClr val="FF0000"/>
                </a:solidFill>
              </a:rPr>
              <a:t>Krypto</a:t>
            </a:r>
            <a:r>
              <a:rPr lang="de-DE" sz="2400" b="1" i="1" dirty="0" err="1" smtClean="0">
                <a:solidFill>
                  <a:srgbClr val="FF0000"/>
                </a:solidFill>
              </a:rPr>
              <a:t>währungen</a:t>
            </a:r>
            <a:r>
              <a:rPr lang="de-DE" sz="2400" b="1" dirty="0" smtClean="0">
                <a:solidFill>
                  <a:srgbClr val="FF0000"/>
                </a:solidFill>
              </a:rPr>
              <a:t>?</a:t>
            </a:r>
            <a:endParaRPr lang="de-DE" sz="2400" b="1"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6300192" y="548680"/>
            <a:ext cx="2266950" cy="3371850"/>
          </a:xfrm>
          <a:prstGeom prst="rect">
            <a:avLst/>
          </a:prstGeom>
          <a:noFill/>
          <a:ln w="9525">
            <a:noFill/>
            <a:miter lim="800000"/>
            <a:headEnd/>
            <a:tailEnd/>
          </a:ln>
        </p:spPr>
      </p:pic>
    </p:spTree>
    <p:extLst>
      <p:ext uri="{BB962C8B-B14F-4D97-AF65-F5344CB8AC3E}">
        <p14:creationId xmlns:p14="http://schemas.microsoft.com/office/powerpoint/2010/main" xmlns="" val="12104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10</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Digitale Tauschmittel -&gt; Geldschöpfung</a:t>
            </a:r>
          </a:p>
        </p:txBody>
      </p:sp>
      <p:sp>
        <p:nvSpPr>
          <p:cNvPr id="8" name="Textfeld 7"/>
          <p:cNvSpPr txBox="1"/>
          <p:nvPr/>
        </p:nvSpPr>
        <p:spPr>
          <a:xfrm>
            <a:off x="395536" y="836712"/>
            <a:ext cx="8496944" cy="5170646"/>
          </a:xfrm>
          <a:prstGeom prst="rect">
            <a:avLst/>
          </a:prstGeom>
          <a:noFill/>
        </p:spPr>
        <p:txBody>
          <a:bodyPr wrap="square" rtlCol="0">
            <a:spAutoFit/>
          </a:bodyPr>
          <a:lstStyle/>
          <a:p>
            <a:r>
              <a:rPr lang="de-DE" sz="2200" b="1" dirty="0" smtClean="0"/>
              <a:t>FZKA-Formulierungen 1998:</a:t>
            </a:r>
            <a:br>
              <a:rPr lang="de-DE" sz="2200" b="1" dirty="0" smtClean="0"/>
            </a:br>
            <a:endParaRPr lang="de-DE" sz="2200" b="1" dirty="0" smtClean="0"/>
          </a:p>
          <a:p>
            <a:r>
              <a:rPr lang="de-DE" sz="2200" b="1" dirty="0" smtClean="0"/>
              <a:t>e-Geld = neue </a:t>
            </a:r>
            <a:r>
              <a:rPr lang="de-DE" sz="2200" b="1" dirty="0" err="1" smtClean="0"/>
              <a:t>Geldform</a:t>
            </a:r>
            <a:r>
              <a:rPr lang="de-DE" sz="2200" b="1" dirty="0" smtClean="0"/>
              <a:t> mit spezifischen Zahlungsinstrument / endgültige Erfüllungsleistung durch Übertragung von Buchgeld/Bargeld durch kontoführende dritte Partei </a:t>
            </a:r>
            <a:r>
              <a:rPr lang="de-DE" sz="2200" dirty="0" smtClean="0"/>
              <a:t>(~= Bank ; </a:t>
            </a:r>
            <a:r>
              <a:rPr lang="de-DE" sz="2200" dirty="0" err="1" smtClean="0"/>
              <a:t>deztrl</a:t>
            </a:r>
            <a:r>
              <a:rPr lang="de-DE" sz="2200" dirty="0" smtClean="0"/>
              <a:t>. Netzwerk-Software)</a:t>
            </a:r>
            <a:br>
              <a:rPr lang="de-DE" sz="2200" dirty="0" smtClean="0"/>
            </a:br>
            <a:r>
              <a:rPr lang="de-DE" sz="2200" b="1" dirty="0" smtClean="0"/>
              <a:t>Fazit:</a:t>
            </a:r>
            <a:r>
              <a:rPr lang="de-DE" sz="2200" dirty="0" smtClean="0"/>
              <a:t> „Trotz technisch brauchbarer Konzepte, nach denen </a:t>
            </a:r>
            <a:r>
              <a:rPr lang="de-DE" sz="2200" dirty="0" err="1" smtClean="0"/>
              <a:t>unfälschbare</a:t>
            </a:r>
            <a:r>
              <a:rPr lang="de-DE" sz="2200" dirty="0" smtClean="0"/>
              <a:t>, digitale Objekte in Netzen als Geld zirkulieren könnten, entspricht diesem Konzept </a:t>
            </a:r>
            <a:r>
              <a:rPr lang="de-DE" sz="2200" b="1" dirty="0" smtClean="0"/>
              <a:t>derzeit keine Realität </a:t>
            </a:r>
            <a:r>
              <a:rPr lang="de-DE" sz="2200" dirty="0" smtClean="0"/>
              <a:t>(1998). Wir fügen hinzu, </a:t>
            </a:r>
            <a:r>
              <a:rPr lang="de-DE" sz="2200" dirty="0" err="1" smtClean="0"/>
              <a:t>daß</a:t>
            </a:r>
            <a:r>
              <a:rPr lang="de-DE" sz="2200" dirty="0" smtClean="0"/>
              <a:t> das Leitbild „elektronisches Bargeld“ nicht nur </a:t>
            </a:r>
            <a:r>
              <a:rPr lang="de-DE" sz="2200" b="1" dirty="0" smtClean="0"/>
              <a:t>wegen möglicher Sicherheitsrisiken noch ein Fernziel </a:t>
            </a:r>
            <a:r>
              <a:rPr lang="de-DE" sz="2200" dirty="0" smtClean="0"/>
              <a:t>ist, sondern weil </a:t>
            </a:r>
            <a:r>
              <a:rPr lang="de-DE" sz="2200" dirty="0" err="1" smtClean="0"/>
              <a:t>das„System</a:t>
            </a:r>
            <a:r>
              <a:rPr lang="de-DE" sz="2200" dirty="0" smtClean="0"/>
              <a:t> Bargeld“ zum Leitbild zu nehmen Implikationen hat, die </a:t>
            </a:r>
            <a:r>
              <a:rPr lang="de-DE" sz="2200" b="1" dirty="0" smtClean="0"/>
              <a:t>ab einem gewissen Punkt mit dem Zahlungsgeschäft der Banken kollidieren</a:t>
            </a:r>
            <a:r>
              <a:rPr lang="de-DE" sz="2200" dirty="0" smtClean="0"/>
              <a:t>. Das Leitbild „elektronisches Bargeld“ ernsthaft zu verfolgen, mündete wahrscheinlich unweigerlich </a:t>
            </a:r>
            <a:r>
              <a:rPr lang="de-DE" sz="2200" b="1" dirty="0" smtClean="0"/>
              <a:t>in der Forderung einer allgemeinen, von der Allgemeinheit getragenen Zahlungsverkehrsinfrastruktur.</a:t>
            </a:r>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11</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a:t>
            </a:r>
            <a:r>
              <a:rPr lang="de-DE" sz="2400" b="1" dirty="0" err="1" smtClean="0">
                <a:solidFill>
                  <a:srgbClr val="FF0000"/>
                </a:solidFill>
              </a:rPr>
              <a:t>Geld“schöpfung</a:t>
            </a:r>
            <a:r>
              <a:rPr lang="de-DE" sz="2400" b="1" dirty="0" smtClean="0">
                <a:solidFill>
                  <a:srgbClr val="FF0000"/>
                </a:solidFill>
              </a:rPr>
              <a:t> Stand 2020: </a:t>
            </a:r>
            <a:r>
              <a:rPr lang="de-DE" sz="2400" b="1" dirty="0" err="1" smtClean="0">
                <a:solidFill>
                  <a:srgbClr val="FF0000"/>
                </a:solidFill>
              </a:rPr>
              <a:t>Bitcoin</a:t>
            </a:r>
            <a:r>
              <a:rPr lang="de-DE" sz="2400" b="1" dirty="0" smtClean="0">
                <a:solidFill>
                  <a:srgbClr val="FF0000"/>
                </a:solidFill>
              </a:rPr>
              <a:t> &amp; Konsorten</a:t>
            </a:r>
          </a:p>
        </p:txBody>
      </p:sp>
      <p:sp>
        <p:nvSpPr>
          <p:cNvPr id="8" name="Textfeld 7"/>
          <p:cNvSpPr txBox="1"/>
          <p:nvPr/>
        </p:nvSpPr>
        <p:spPr>
          <a:xfrm>
            <a:off x="395536" y="836712"/>
            <a:ext cx="8496944" cy="2246769"/>
          </a:xfrm>
          <a:prstGeom prst="rect">
            <a:avLst/>
          </a:prstGeom>
          <a:noFill/>
        </p:spPr>
        <p:txBody>
          <a:bodyPr wrap="square" rtlCol="0">
            <a:spAutoFit/>
          </a:bodyPr>
          <a:lstStyle/>
          <a:p>
            <a:r>
              <a:rPr lang="de-DE" sz="2000" dirty="0" err="1" smtClean="0"/>
              <a:t>Kryptowährungen</a:t>
            </a:r>
            <a:r>
              <a:rPr lang="de-DE" sz="2000" dirty="0" smtClean="0"/>
              <a:t> / </a:t>
            </a:r>
            <a:r>
              <a:rPr lang="de-DE" sz="2000" dirty="0" err="1" smtClean="0"/>
              <a:t>Kryptogeld</a:t>
            </a:r>
            <a:r>
              <a:rPr lang="de-DE" sz="2000" dirty="0" smtClean="0"/>
              <a:t> = digitale Zahlungsmittel mit kryptographischen Werkzeugen (</a:t>
            </a:r>
            <a:r>
              <a:rPr lang="de-DE" sz="2000" dirty="0" err="1" smtClean="0"/>
              <a:t>Blockchains</a:t>
            </a:r>
            <a:r>
              <a:rPr lang="de-DE" sz="2000" dirty="0" smtClean="0"/>
              <a:t>, digitale Signaturen)</a:t>
            </a:r>
          </a:p>
          <a:p>
            <a:r>
              <a:rPr lang="de-DE" sz="1000" dirty="0" smtClean="0"/>
              <a:t> </a:t>
            </a:r>
            <a:r>
              <a:rPr lang="de-DE" sz="2000" dirty="0" smtClean="0"/>
              <a:t/>
            </a:r>
            <a:br>
              <a:rPr lang="de-DE" sz="2000" dirty="0" smtClean="0"/>
            </a:br>
            <a:r>
              <a:rPr lang="de-DE" sz="2000" dirty="0" smtClean="0"/>
              <a:t>unabhängig (HJK: von wem?), verteilt, sicher</a:t>
            </a:r>
            <a:br>
              <a:rPr lang="de-DE" sz="2000" dirty="0" smtClean="0"/>
            </a:br>
            <a:r>
              <a:rPr lang="de-DE" sz="1000" dirty="0" smtClean="0"/>
              <a:t> </a:t>
            </a:r>
            <a:r>
              <a:rPr lang="de-DE" sz="2000" dirty="0" smtClean="0"/>
              <a:t/>
            </a:r>
            <a:br>
              <a:rPr lang="de-DE" sz="2000" dirty="0" smtClean="0"/>
            </a:br>
            <a:r>
              <a:rPr lang="de-DE" sz="2000" dirty="0" smtClean="0"/>
              <a:t>2009 </a:t>
            </a:r>
            <a:r>
              <a:rPr lang="de-DE" sz="2000" dirty="0" err="1" smtClean="0"/>
              <a:t>Bitcoin</a:t>
            </a:r>
            <a:r>
              <a:rPr lang="de-DE" sz="2000" dirty="0" smtClean="0"/>
              <a:t>, 2018 ca. 4500 </a:t>
            </a:r>
            <a:r>
              <a:rPr lang="de-DE" sz="2000" dirty="0" err="1" smtClean="0"/>
              <a:t>Kryptowährungen</a:t>
            </a:r>
            <a:r>
              <a:rPr lang="de-DE" sz="2000" dirty="0" smtClean="0"/>
              <a:t>, ca. 1.000 täglich &gt; 10.000 USD</a:t>
            </a:r>
          </a:p>
          <a:p>
            <a:endParaRPr lang="de-DE" sz="2000" dirty="0" smtClean="0"/>
          </a:p>
          <a:p>
            <a:endParaRPr lang="de-DE" sz="2000" dirty="0" smtClean="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12</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a:t>
            </a:r>
            <a:r>
              <a:rPr lang="de-DE" sz="2400" b="1" dirty="0" err="1" smtClean="0">
                <a:solidFill>
                  <a:srgbClr val="FF0000"/>
                </a:solidFill>
              </a:rPr>
              <a:t>Geld“schöpfung</a:t>
            </a:r>
            <a:r>
              <a:rPr lang="de-DE" sz="2400" b="1" dirty="0" smtClean="0">
                <a:solidFill>
                  <a:srgbClr val="FF0000"/>
                </a:solidFill>
              </a:rPr>
              <a:t> Stand 2020: </a:t>
            </a:r>
            <a:r>
              <a:rPr lang="de-DE" sz="2400" b="1" dirty="0" err="1" smtClean="0">
                <a:solidFill>
                  <a:srgbClr val="FF0000"/>
                </a:solidFill>
              </a:rPr>
              <a:t>Bitcoin</a:t>
            </a:r>
            <a:r>
              <a:rPr lang="de-DE" sz="2400" b="1" dirty="0" smtClean="0">
                <a:solidFill>
                  <a:srgbClr val="FF0000"/>
                </a:solidFill>
              </a:rPr>
              <a:t> &amp; Konsorten</a:t>
            </a:r>
          </a:p>
        </p:txBody>
      </p:sp>
      <p:sp>
        <p:nvSpPr>
          <p:cNvPr id="8" name="Textfeld 7"/>
          <p:cNvSpPr txBox="1"/>
          <p:nvPr/>
        </p:nvSpPr>
        <p:spPr>
          <a:xfrm>
            <a:off x="395536" y="836712"/>
            <a:ext cx="8496944" cy="5940088"/>
          </a:xfrm>
          <a:prstGeom prst="rect">
            <a:avLst/>
          </a:prstGeom>
          <a:noFill/>
        </p:spPr>
        <p:txBody>
          <a:bodyPr wrap="square" rtlCol="0">
            <a:spAutoFit/>
          </a:bodyPr>
          <a:lstStyle/>
          <a:p>
            <a:r>
              <a:rPr lang="de-DE" sz="2000" dirty="0" err="1" smtClean="0"/>
              <a:t>Wikipedia</a:t>
            </a:r>
            <a:r>
              <a:rPr lang="de-DE" sz="2000" dirty="0" smtClean="0"/>
              <a:t>: </a:t>
            </a:r>
            <a:r>
              <a:rPr lang="de-DE" sz="2000" b="1" dirty="0" err="1" smtClean="0"/>
              <a:t>Bitcoin</a:t>
            </a:r>
            <a:r>
              <a:rPr lang="de-DE" sz="2000" dirty="0" smtClean="0"/>
              <a:t> ist die weltweit führende </a:t>
            </a:r>
            <a:r>
              <a:rPr lang="de-DE" sz="2000" dirty="0" err="1" smtClean="0">
                <a:hlinkClick r:id="rId3" tooltip="Kryptowährung"/>
              </a:rPr>
              <a:t>Kryptowährung</a:t>
            </a:r>
            <a:r>
              <a:rPr lang="de-DE" sz="2000" dirty="0" smtClean="0"/>
              <a:t> auf Basis eines dezentral organisierten </a:t>
            </a:r>
            <a:r>
              <a:rPr lang="de-DE" sz="2000" dirty="0" smtClean="0">
                <a:hlinkClick r:id="rId4" tooltip="Buchungssystem"/>
              </a:rPr>
              <a:t>Buchungssystems</a:t>
            </a:r>
            <a:r>
              <a:rPr lang="de-DE" sz="2000" dirty="0" smtClean="0"/>
              <a:t>.</a:t>
            </a:r>
            <a:r>
              <a:rPr lang="de-DE" sz="2000" baseline="30000" dirty="0" smtClean="0"/>
              <a:t> </a:t>
            </a:r>
            <a:r>
              <a:rPr lang="de-DE" sz="2000" dirty="0" smtClean="0"/>
              <a:t>Zahlungen werden </a:t>
            </a:r>
            <a:r>
              <a:rPr lang="de-DE" sz="2000" b="1" dirty="0" smtClean="0"/>
              <a:t>kryptographisch</a:t>
            </a:r>
            <a:r>
              <a:rPr lang="de-DE" sz="2000" dirty="0" smtClean="0"/>
              <a:t> legitimiert und über ein Netz gleichwertiger Rechner </a:t>
            </a:r>
            <a:r>
              <a:rPr lang="de-DE" sz="2000" i="1" dirty="0" smtClean="0"/>
              <a:t>(</a:t>
            </a:r>
            <a:r>
              <a:rPr lang="de-DE" sz="2000" i="1" dirty="0" err="1" smtClean="0">
                <a:hlinkClick r:id="rId5" tooltip="Peer-to-peer"/>
              </a:rPr>
              <a:t>peer-to-peer</a:t>
            </a:r>
            <a:r>
              <a:rPr lang="de-DE" sz="2000" i="1" dirty="0" smtClean="0"/>
              <a:t>)</a:t>
            </a:r>
            <a:r>
              <a:rPr lang="de-DE" sz="2000" dirty="0" smtClean="0"/>
              <a:t> abgewickelt. … Eigentumsnachweise an </a:t>
            </a:r>
            <a:r>
              <a:rPr lang="de-DE" sz="2000" dirty="0" err="1" smtClean="0"/>
              <a:t>Bitcoins</a:t>
            </a:r>
            <a:r>
              <a:rPr lang="de-DE" sz="2000" dirty="0" smtClean="0"/>
              <a:t> werden in persönlichen </a:t>
            </a:r>
            <a:r>
              <a:rPr lang="de-DE" sz="2000" dirty="0" smtClean="0">
                <a:hlinkClick r:id="rId6" tooltip="Cyberwallet"/>
              </a:rPr>
              <a:t>digitalen Brieftaschen</a:t>
            </a:r>
            <a:r>
              <a:rPr lang="de-DE" sz="2000" dirty="0" smtClean="0"/>
              <a:t> gespeichert. Der Kurs eines </a:t>
            </a:r>
            <a:r>
              <a:rPr lang="de-DE" sz="2000" dirty="0" err="1" smtClean="0"/>
              <a:t>Bitcoin</a:t>
            </a:r>
            <a:r>
              <a:rPr lang="de-DE" sz="2000" dirty="0" smtClean="0"/>
              <a:t> zu den gesetzlichen Zahlungsmitteln folgt dem Grundsatz der Preisbildung an der Börse. Erfunden 2007 (Pseudonym </a:t>
            </a:r>
            <a:r>
              <a:rPr lang="de-DE" sz="2000" i="1" dirty="0" smtClean="0">
                <a:hlinkClick r:id="rId7" tooltip="Satoshi Nakamoto"/>
              </a:rPr>
              <a:t>Satoshi </a:t>
            </a:r>
            <a:r>
              <a:rPr lang="de-DE" sz="2000" i="1" dirty="0" err="1" smtClean="0">
                <a:hlinkClick r:id="rId7" tooltip="Satoshi Nakamoto"/>
              </a:rPr>
              <a:t>Nakamoto</a:t>
            </a:r>
            <a:r>
              <a:rPr lang="de-DE" sz="2000" i="1" dirty="0" smtClean="0"/>
              <a:t>),</a:t>
            </a:r>
            <a:r>
              <a:rPr lang="de-DE" sz="2000" dirty="0" smtClean="0"/>
              <a:t> 2009 </a:t>
            </a:r>
            <a:r>
              <a:rPr lang="de-DE" sz="2000" dirty="0" smtClean="0">
                <a:hlinkClick r:id="rId8" tooltip="Open Source"/>
              </a:rPr>
              <a:t>Open-Source</a:t>
            </a:r>
            <a:r>
              <a:rPr lang="de-DE" sz="2000" dirty="0" smtClean="0"/>
              <a:t>-Referenzsoftware. Das </a:t>
            </a:r>
            <a:r>
              <a:rPr lang="de-DE" sz="2000" dirty="0" err="1" smtClean="0"/>
              <a:t>Bitcoin</a:t>
            </a:r>
            <a:r>
              <a:rPr lang="de-DE" sz="2000" dirty="0" smtClean="0"/>
              <a:t>-Netzwerk basiert auf einer von den Teilnehmern gemeinsam verwalteten dezentralen Datenbank, der </a:t>
            </a:r>
            <a:r>
              <a:rPr lang="de-DE" sz="2000" dirty="0" smtClean="0">
                <a:hlinkClick r:id="rId9" tooltip="Blockchain"/>
              </a:rPr>
              <a:t>Blockchain</a:t>
            </a:r>
            <a:r>
              <a:rPr lang="de-DE" sz="2000" dirty="0" smtClean="0"/>
              <a:t>, in der alle </a:t>
            </a:r>
            <a:r>
              <a:rPr lang="de-DE" sz="2000" dirty="0" smtClean="0">
                <a:hlinkClick r:id="rId10" tooltip="Transaktion (Wirtschaft)"/>
              </a:rPr>
              <a:t>Transaktionen</a:t>
            </a:r>
            <a:r>
              <a:rPr lang="de-DE" sz="2000" dirty="0" smtClean="0"/>
              <a:t> verzeichnet sind. …</a:t>
            </a:r>
          </a:p>
          <a:p>
            <a:r>
              <a:rPr lang="de-DE" sz="2000" dirty="0" smtClean="0"/>
              <a:t>Neue </a:t>
            </a:r>
            <a:r>
              <a:rPr lang="de-DE" sz="2000" dirty="0" err="1" smtClean="0"/>
              <a:t>Bitcoin</a:t>
            </a:r>
            <a:r>
              <a:rPr lang="de-DE" sz="2000" dirty="0" smtClean="0"/>
              <a:t>-</a:t>
            </a:r>
            <a:r>
              <a:rPr lang="de-DE" sz="2000" dirty="0" smtClean="0">
                <a:hlinkClick r:id="rId11" tooltip="Einheit (Mathematik)"/>
              </a:rPr>
              <a:t>Einheiten</a:t>
            </a:r>
            <a:r>
              <a:rPr lang="de-DE" sz="2000" dirty="0" smtClean="0"/>
              <a:t> werden durch die Lösung kryptographischer Aufgaben, das sogenannte </a:t>
            </a:r>
            <a:r>
              <a:rPr lang="de-DE" sz="2000" i="1" dirty="0" smtClean="0"/>
              <a:t>Mining</a:t>
            </a:r>
            <a:r>
              <a:rPr lang="de-DE" sz="2000" dirty="0" smtClean="0"/>
              <a:t> (Schürfen), geschaffen. …</a:t>
            </a:r>
            <a:br>
              <a:rPr lang="de-DE" sz="2000" dirty="0" smtClean="0"/>
            </a:br>
            <a:r>
              <a:rPr lang="de-DE" sz="2000" dirty="0" smtClean="0"/>
              <a:t>Aufgrund der </a:t>
            </a:r>
            <a:r>
              <a:rPr lang="de-DE" sz="2000" dirty="0" err="1" smtClean="0">
                <a:hlinkClick r:id="rId12" tooltip="Pseudonymität im Internet"/>
              </a:rPr>
              <a:t>Pseudonymität</a:t>
            </a:r>
            <a:r>
              <a:rPr lang="de-DE" sz="2000" dirty="0" smtClean="0"/>
              <a:t> dienen </a:t>
            </a:r>
            <a:r>
              <a:rPr lang="de-DE" sz="2000" dirty="0" err="1" smtClean="0"/>
              <a:t>Bitcoins</a:t>
            </a:r>
            <a:r>
              <a:rPr lang="de-DE" sz="2000" dirty="0" smtClean="0"/>
              <a:t> auch der </a:t>
            </a:r>
            <a:r>
              <a:rPr lang="de-DE" sz="2000" dirty="0" smtClean="0">
                <a:hlinkClick r:id="rId13" tooltip="Geldwäsche"/>
              </a:rPr>
              <a:t>Geldwäsche</a:t>
            </a:r>
            <a:r>
              <a:rPr lang="de-DE" sz="2000" dirty="0" smtClean="0"/>
              <a:t>, den Lösegelderpressungen bei </a:t>
            </a:r>
            <a:r>
              <a:rPr lang="de-DE" sz="2000" dirty="0" smtClean="0">
                <a:hlinkClick r:id="rId14" tooltip="Ransomware"/>
              </a:rPr>
              <a:t>Verschlüsselungstrojanern</a:t>
            </a:r>
            <a:r>
              <a:rPr lang="de-DE" sz="2000" dirty="0" smtClean="0"/>
              <a:t> sowie als Zahlmittel für Waffen, </a:t>
            </a:r>
            <a:r>
              <a:rPr lang="de-DE" sz="2000" dirty="0" smtClean="0">
                <a:hlinkClick r:id="rId15" tooltip="Pornografie"/>
              </a:rPr>
              <a:t>Pornografie</a:t>
            </a:r>
            <a:r>
              <a:rPr lang="de-DE" sz="2000" dirty="0" smtClean="0"/>
              <a:t>, illegale </a:t>
            </a:r>
            <a:r>
              <a:rPr lang="de-DE" sz="2000" dirty="0" smtClean="0">
                <a:hlinkClick r:id="rId16" tooltip="Drogen"/>
              </a:rPr>
              <a:t>Drogen</a:t>
            </a:r>
            <a:r>
              <a:rPr lang="de-DE" sz="2000" dirty="0" smtClean="0"/>
              <a:t> und Betrugsgüter bis hin zu </a:t>
            </a:r>
            <a:r>
              <a:rPr lang="de-DE" sz="2000" dirty="0" smtClean="0">
                <a:hlinkClick r:id="rId17" tooltip="Auftragsmord"/>
              </a:rPr>
              <a:t>Auftragsmorden</a:t>
            </a:r>
            <a:r>
              <a:rPr lang="de-DE" sz="2000" dirty="0" smtClean="0"/>
              <a:t> über </a:t>
            </a:r>
            <a:r>
              <a:rPr lang="de-DE" sz="2000" dirty="0" err="1" smtClean="0">
                <a:hlinkClick r:id="rId18" tooltip="Darknet-Märkte"/>
              </a:rPr>
              <a:t>Darknet</a:t>
            </a:r>
            <a:r>
              <a:rPr lang="de-DE" sz="2000" dirty="0" smtClean="0">
                <a:hlinkClick r:id="rId18" tooltip="Darknet-Märkte"/>
              </a:rPr>
              <a:t>-Märkte</a:t>
            </a:r>
            <a:r>
              <a:rPr lang="de-DE" sz="2000" dirty="0" smtClean="0"/>
              <a:t>. … </a:t>
            </a:r>
          </a:p>
          <a:p>
            <a:r>
              <a:rPr lang="de-DE" sz="2000" dirty="0" smtClean="0"/>
              <a:t>Im März 2019 wurden knapp 16 % aller </a:t>
            </a:r>
            <a:r>
              <a:rPr lang="de-DE" sz="2000" dirty="0" err="1" smtClean="0"/>
              <a:t>Bitcoins</a:t>
            </a:r>
            <a:r>
              <a:rPr lang="de-DE" sz="2000" dirty="0" smtClean="0"/>
              <a:t> von 100 Adressen bzw. etwa 41 % aller </a:t>
            </a:r>
            <a:r>
              <a:rPr lang="de-DE" sz="2000" dirty="0" err="1" smtClean="0"/>
              <a:t>Bitcoins</a:t>
            </a:r>
            <a:r>
              <a:rPr lang="de-DE" sz="2000" dirty="0" smtClean="0"/>
              <a:t> von 1900 Adressen gehalten</a:t>
            </a:r>
          </a:p>
          <a:p>
            <a:endParaRPr lang="de-DE" sz="2000" dirty="0" smtClean="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13</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a:t>
            </a:r>
            <a:r>
              <a:rPr lang="de-DE" sz="2400" b="1" dirty="0" err="1" smtClean="0">
                <a:solidFill>
                  <a:srgbClr val="FF0000"/>
                </a:solidFill>
              </a:rPr>
              <a:t>Geld“schöpfung</a:t>
            </a:r>
            <a:r>
              <a:rPr lang="de-DE" sz="2400" b="1" dirty="0" smtClean="0">
                <a:solidFill>
                  <a:srgbClr val="FF0000"/>
                </a:solidFill>
              </a:rPr>
              <a:t> Stand 2020: </a:t>
            </a:r>
            <a:r>
              <a:rPr lang="de-DE" sz="2400" b="1" dirty="0" err="1" smtClean="0">
                <a:solidFill>
                  <a:srgbClr val="FF0000"/>
                </a:solidFill>
              </a:rPr>
              <a:t>Bitcoin</a:t>
            </a:r>
            <a:r>
              <a:rPr lang="de-DE" sz="2400" b="1" dirty="0" smtClean="0">
                <a:solidFill>
                  <a:srgbClr val="FF0000"/>
                </a:solidFill>
              </a:rPr>
              <a:t> &amp; Konsorten</a:t>
            </a:r>
          </a:p>
        </p:txBody>
      </p:sp>
      <p:sp>
        <p:nvSpPr>
          <p:cNvPr id="8" name="Textfeld 7"/>
          <p:cNvSpPr txBox="1"/>
          <p:nvPr/>
        </p:nvSpPr>
        <p:spPr>
          <a:xfrm>
            <a:off x="395536" y="836712"/>
            <a:ext cx="8496944" cy="5324535"/>
          </a:xfrm>
          <a:prstGeom prst="rect">
            <a:avLst/>
          </a:prstGeom>
          <a:noFill/>
        </p:spPr>
        <p:txBody>
          <a:bodyPr wrap="square" rtlCol="0">
            <a:spAutoFit/>
          </a:bodyPr>
          <a:lstStyle/>
          <a:p>
            <a:r>
              <a:rPr lang="de-DE" sz="2000" dirty="0" smtClean="0"/>
              <a:t>ISW (2017):  „ …wird ihm zu einem höheren Entgelt geraten, etwa 50 Tausendstel </a:t>
            </a:r>
            <a:r>
              <a:rPr lang="de-DE" sz="2000" dirty="0" err="1" smtClean="0"/>
              <a:t>Bitcoin</a:t>
            </a:r>
            <a:r>
              <a:rPr lang="de-DE" sz="2000" dirty="0" smtClean="0"/>
              <a:t>-Cent, entsprechend etwa 7 Euro. Damit wird sofort klar, dass </a:t>
            </a:r>
            <a:r>
              <a:rPr lang="de-DE" sz="2000" dirty="0" err="1" smtClean="0"/>
              <a:t>Bitcoins</a:t>
            </a:r>
            <a:r>
              <a:rPr lang="de-DE" sz="2000" dirty="0" smtClean="0"/>
              <a:t> </a:t>
            </a:r>
            <a:r>
              <a:rPr lang="de-DE" sz="2000" b="1" dirty="0" smtClean="0"/>
              <a:t>heute vollständig ungeeignet sind für alltägliche Zahlungsvorgänge </a:t>
            </a:r>
            <a:r>
              <a:rPr lang="de-DE" sz="2000" dirty="0" smtClean="0"/>
              <a:t>– sie sind ein </a:t>
            </a:r>
            <a:r>
              <a:rPr lang="de-DE" sz="2000" dirty="0" err="1" smtClean="0"/>
              <a:t>Zigfaches</a:t>
            </a:r>
            <a:r>
              <a:rPr lang="de-DE" sz="2000" dirty="0" smtClean="0"/>
              <a:t> teurer als Banküberweisungen. Zahlungsvorgänge waren bis vor einigen Jahren, als ein </a:t>
            </a:r>
            <a:r>
              <a:rPr lang="de-DE" sz="2000" dirty="0" err="1" smtClean="0"/>
              <a:t>Bitcoin</a:t>
            </a:r>
            <a:r>
              <a:rPr lang="de-DE" sz="2000" dirty="0" smtClean="0"/>
              <a:t> nur ein Hundertstel des heutigen Kurswertes kostete, durchaus üblich und zunehmend verbreitet. … </a:t>
            </a:r>
            <a:br>
              <a:rPr lang="de-DE" sz="2000" dirty="0" smtClean="0"/>
            </a:br>
            <a:r>
              <a:rPr lang="de-DE" sz="2000" dirty="0" smtClean="0"/>
              <a:t>Der irre Aufwand an Rechenleistung für das </a:t>
            </a:r>
            <a:r>
              <a:rPr lang="de-DE" sz="2000" dirty="0" err="1" smtClean="0"/>
              <a:t>Bitcoin</a:t>
            </a:r>
            <a:r>
              <a:rPr lang="de-DE" sz="2000" dirty="0" smtClean="0"/>
              <a:t> Mining, aber auch schon für einfache Zahlungsbuchungen, führt zu unverhältnismäßig hohen</a:t>
            </a:r>
          </a:p>
          <a:p>
            <a:r>
              <a:rPr lang="de-DE" sz="2000" dirty="0" smtClean="0"/>
              <a:t>Ressourcenverbräuchen …. Der </a:t>
            </a:r>
            <a:r>
              <a:rPr lang="de-DE" sz="2000" b="1" dirty="0" smtClean="0"/>
              <a:t>Stromverbrauch für das </a:t>
            </a:r>
            <a:r>
              <a:rPr lang="de-DE" sz="2000" dirty="0" smtClean="0"/>
              <a:t>weltweite </a:t>
            </a:r>
            <a:r>
              <a:rPr lang="de-DE" sz="2000" dirty="0" err="1" smtClean="0"/>
              <a:t>Bitcoin</a:t>
            </a:r>
            <a:r>
              <a:rPr lang="de-DE" sz="2000" dirty="0" smtClean="0"/>
              <a:t>-Netzwerk beläuft sich derzeit auf 30 Milliarden </a:t>
            </a:r>
            <a:r>
              <a:rPr lang="de-DE" sz="2000" dirty="0" err="1" smtClean="0"/>
              <a:t>kWh</a:t>
            </a:r>
            <a:r>
              <a:rPr lang="de-DE" sz="2000" dirty="0" smtClean="0"/>
              <a:t> im Jahr: das entspricht dem </a:t>
            </a:r>
            <a:r>
              <a:rPr lang="de-DE" sz="2000" b="1" dirty="0" smtClean="0"/>
              <a:t>Stromverbrauch von ganz Dänemark. Etwa 3 bis 4 AKWs </a:t>
            </a:r>
            <a:r>
              <a:rPr lang="de-DE" sz="2000" dirty="0" smtClean="0"/>
              <a:t>sind (rein rechnerisch) ununterbrochen tätig, um den Strombedarf zu sichern … noch letztes Jahr lag der Bedarf bei weniger als einem Fünftel des heutigen. Würde der Stromverbrauch in der bisherigen Dynamik weiter steigen (verursacht durch den exponentiell steigenden Rechenbedarf beim </a:t>
            </a:r>
            <a:r>
              <a:rPr lang="de-DE" sz="2000" dirty="0" err="1" smtClean="0"/>
              <a:t>Bitcoin</a:t>
            </a:r>
            <a:r>
              <a:rPr lang="de-DE" sz="2000" dirty="0" smtClean="0"/>
              <a:t> Mining), dann würde in wenigen Jahren ein Strombedarf in Höhe des US-Stromverbrauchs anfallen. Dieses System fährt offensichtlich gegen die Wand.</a:t>
            </a:r>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14</a:t>
            </a:fld>
            <a:endParaRPr lang="de-DE" b="1" dirty="0">
              <a:solidFill>
                <a:schemeClr val="bg1"/>
              </a:solidFill>
            </a:endParaRPr>
          </a:p>
        </p:txBody>
      </p:sp>
      <p:sp>
        <p:nvSpPr>
          <p:cNvPr id="7" name="Textfeld 6"/>
          <p:cNvSpPr txBox="1"/>
          <p:nvPr/>
        </p:nvSpPr>
        <p:spPr>
          <a:xfrm>
            <a:off x="539552" y="404664"/>
            <a:ext cx="7776864" cy="461665"/>
          </a:xfrm>
          <a:prstGeom prst="rect">
            <a:avLst/>
          </a:prstGeom>
          <a:noFill/>
        </p:spPr>
        <p:txBody>
          <a:bodyPr wrap="square" rtlCol="0">
            <a:spAutoFit/>
          </a:bodyPr>
          <a:lstStyle/>
          <a:p>
            <a:pPr marL="514350" indent="-514350" algn="ctr"/>
            <a:r>
              <a:rPr lang="de-DE" sz="2400" b="1" dirty="0" smtClean="0">
                <a:solidFill>
                  <a:srgbClr val="FF0000"/>
                </a:solidFill>
              </a:rPr>
              <a:t>„Geld-“ / Gold-Schöpfung Stand 2020: </a:t>
            </a:r>
            <a:r>
              <a:rPr lang="de-DE" sz="2400" b="1" dirty="0" err="1" smtClean="0">
                <a:solidFill>
                  <a:srgbClr val="FF0000"/>
                </a:solidFill>
              </a:rPr>
              <a:t>Bitcoin</a:t>
            </a:r>
            <a:endParaRPr lang="de-DE" sz="2400" b="1" dirty="0" smtClean="0">
              <a:solidFill>
                <a:srgbClr val="FF0000"/>
              </a:solidFill>
            </a:endParaRPr>
          </a:p>
        </p:txBody>
      </p:sp>
      <p:pic>
        <p:nvPicPr>
          <p:cNvPr id="2050" name="Picture 2" descr="Bitcoin-Angebotskurve"/>
          <p:cNvPicPr>
            <a:picLocks noChangeAspect="1" noChangeArrowheads="1"/>
          </p:cNvPicPr>
          <p:nvPr/>
        </p:nvPicPr>
        <p:blipFill>
          <a:blip r:embed="rId3" cstate="print"/>
          <a:srcRect/>
          <a:stretch>
            <a:fillRect/>
          </a:stretch>
        </p:blipFill>
        <p:spPr bwMode="auto">
          <a:xfrm>
            <a:off x="323528" y="980728"/>
            <a:ext cx="8532440" cy="5577898"/>
          </a:xfrm>
          <a:prstGeom prst="rect">
            <a:avLst/>
          </a:prstGeom>
          <a:noFill/>
        </p:spPr>
      </p:pic>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15</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Geldschöpfung: </a:t>
            </a:r>
            <a:r>
              <a:rPr lang="de-DE" sz="2400" b="1" dirty="0" err="1" smtClean="0">
                <a:solidFill>
                  <a:srgbClr val="FF0000"/>
                </a:solidFill>
              </a:rPr>
              <a:t>Libra</a:t>
            </a:r>
            <a:r>
              <a:rPr lang="de-DE" sz="2400" b="1" dirty="0" smtClean="0">
                <a:solidFill>
                  <a:srgbClr val="FF0000"/>
                </a:solidFill>
              </a:rPr>
              <a:t> </a:t>
            </a:r>
            <a:r>
              <a:rPr lang="de-DE" sz="2400" b="1" dirty="0" err="1" smtClean="0">
                <a:solidFill>
                  <a:srgbClr val="FF0000"/>
                </a:solidFill>
              </a:rPr>
              <a:t>to</a:t>
            </a:r>
            <a:r>
              <a:rPr lang="de-DE" sz="2400" b="1" dirty="0" smtClean="0">
                <a:solidFill>
                  <a:srgbClr val="FF0000"/>
                </a:solidFill>
              </a:rPr>
              <a:t> </a:t>
            </a:r>
            <a:r>
              <a:rPr lang="de-DE" sz="2400" b="1" dirty="0" err="1" smtClean="0">
                <a:solidFill>
                  <a:srgbClr val="FF0000"/>
                </a:solidFill>
              </a:rPr>
              <a:t>come</a:t>
            </a:r>
            <a:r>
              <a:rPr lang="de-DE" sz="2400" b="1" dirty="0" smtClean="0">
                <a:solidFill>
                  <a:srgbClr val="FF0000"/>
                </a:solidFill>
              </a:rPr>
              <a:t>?</a:t>
            </a:r>
          </a:p>
        </p:txBody>
      </p:sp>
      <p:sp>
        <p:nvSpPr>
          <p:cNvPr id="8" name="Textfeld 7"/>
          <p:cNvSpPr txBox="1"/>
          <p:nvPr/>
        </p:nvSpPr>
        <p:spPr>
          <a:xfrm>
            <a:off x="395536" y="836712"/>
            <a:ext cx="8496944" cy="5632311"/>
          </a:xfrm>
          <a:prstGeom prst="rect">
            <a:avLst/>
          </a:prstGeom>
          <a:noFill/>
        </p:spPr>
        <p:txBody>
          <a:bodyPr wrap="square" rtlCol="0">
            <a:spAutoFit/>
          </a:bodyPr>
          <a:lstStyle/>
          <a:p>
            <a:r>
              <a:rPr lang="de-DE" sz="2000" dirty="0" smtClean="0"/>
              <a:t>Im Gegensatz zum </a:t>
            </a:r>
            <a:r>
              <a:rPr lang="de-DE" sz="2000" b="1" dirty="0" err="1" smtClean="0"/>
              <a:t>Bitcoin</a:t>
            </a:r>
            <a:r>
              <a:rPr lang="de-DE" sz="2000" b="1" dirty="0" smtClean="0"/>
              <a:t>, der keine Deckung </a:t>
            </a:r>
            <a:r>
              <a:rPr lang="de-DE" sz="2000" dirty="0" smtClean="0"/>
              <a:t>durch Sach- oder Finanzvermögen aufweist, faktisch </a:t>
            </a:r>
            <a:r>
              <a:rPr lang="de-DE" sz="2000" b="1" dirty="0" smtClean="0"/>
              <a:t>nicht für den normalen Zahlungsverkehr </a:t>
            </a:r>
            <a:r>
              <a:rPr lang="de-DE" sz="2000" dirty="0" smtClean="0"/>
              <a:t>geeignet ist und nur von dem Vertrauen der „Investoren“ lebt, dass sie in Zukunft zum richtigen Zeitpunkt schon Käufer finden, die bereit sind die </a:t>
            </a:r>
            <a:r>
              <a:rPr lang="de-DE" sz="2000" dirty="0" err="1" smtClean="0"/>
              <a:t>Bitcoins</a:t>
            </a:r>
            <a:r>
              <a:rPr lang="de-DE" sz="2000" dirty="0" smtClean="0"/>
              <a:t> ihnen wieder abzukaufen, um selbst nur </a:t>
            </a:r>
            <a:r>
              <a:rPr lang="de-DE" sz="2000" b="1" dirty="0" smtClean="0"/>
              <a:t>darauf zu wetten</a:t>
            </a:r>
            <a:r>
              <a:rPr lang="de-DE" sz="2000" dirty="0" smtClean="0"/>
              <a:t>, dass es wieder „Investoren“ gibt, die diese aufkaufen …, soll </a:t>
            </a:r>
            <a:r>
              <a:rPr lang="de-DE" sz="2000" b="1" dirty="0" smtClean="0"/>
              <a:t>die </a:t>
            </a:r>
            <a:r>
              <a:rPr lang="de-DE" sz="2000" b="1" dirty="0" err="1" smtClean="0"/>
              <a:t>Facebook</a:t>
            </a:r>
            <a:r>
              <a:rPr lang="de-DE" sz="2000" b="1" dirty="0" smtClean="0"/>
              <a:t>-Währung für den normalen Zahlungsverkehr geeignet und zugleich durch </a:t>
            </a:r>
            <a:r>
              <a:rPr lang="de-DE" sz="2000" b="1" dirty="0" err="1" smtClean="0"/>
              <a:t>Assets</a:t>
            </a:r>
            <a:r>
              <a:rPr lang="de-DE" sz="2000" b="1" dirty="0" smtClean="0"/>
              <a:t> gedeckt werden</a:t>
            </a:r>
            <a:r>
              <a:rPr lang="de-DE" sz="2000" dirty="0" smtClean="0"/>
              <a:t>. Doch die geplante Deckung erfolgt bezeichnender Weise nicht, wie etwa bei PayPal, in erster Linie durch Zahlungsverkehrskonten bei (Groß-)</a:t>
            </a:r>
            <a:r>
              <a:rPr lang="de-DE" sz="2000" dirty="0" err="1" smtClean="0"/>
              <a:t>banken</a:t>
            </a:r>
            <a:r>
              <a:rPr lang="de-DE" sz="2000" dirty="0" smtClean="0"/>
              <a:t>, sondern durch Aktiva, die in der Regel auch Zentralbanken halten: </a:t>
            </a:r>
            <a:r>
              <a:rPr lang="de-DE" sz="2000" b="1" dirty="0" smtClean="0"/>
              <a:t>Staatsanleihen und vergleichbare international geldmarktfähige Papiere</a:t>
            </a:r>
            <a:r>
              <a:rPr lang="de-DE" sz="2000" dirty="0" smtClean="0"/>
              <a:t>. Mittels dieser Deckung soll auch die </a:t>
            </a:r>
            <a:r>
              <a:rPr lang="de-DE" sz="2000" b="1" dirty="0" smtClean="0"/>
              <a:t>Bindung an einen festen Währungskorb </a:t>
            </a:r>
            <a:r>
              <a:rPr lang="de-DE" sz="2000" dirty="0" smtClean="0"/>
              <a:t>erfolgen. Die genaue Zusammensetzung des Referenzwährungskorbes ist noch unklar, aber dieser dürfte </a:t>
            </a:r>
            <a:r>
              <a:rPr lang="de-DE" sz="2000" b="1" dirty="0" smtClean="0"/>
              <a:t>weitgehend vom US-Dollar dominiert </a:t>
            </a:r>
            <a:r>
              <a:rPr lang="de-DE" sz="2000" dirty="0" smtClean="0"/>
              <a:t>werden. Daher weisen allein die bisherigen Vorstellungen zur Deckung des </a:t>
            </a:r>
            <a:r>
              <a:rPr lang="de-DE" sz="2000" dirty="0" err="1" smtClean="0"/>
              <a:t>Facebook</a:t>
            </a:r>
            <a:r>
              <a:rPr lang="de-DE" sz="2000" dirty="0" smtClean="0"/>
              <a:t>-Geldes in eine eindeutige Richtung: Den Aufbau einer globalen, plattformbasierten, aber letztlich privaten weltweiten Währung, die faktisch nur noch weitgehend dem US-Dollar und seiner Geldpolitik untergeordnet bleibt.</a:t>
            </a:r>
            <a:endParaRPr lang="de-DE" sz="2000" dirty="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16</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Geldschöpfung: Bargeld </a:t>
            </a:r>
            <a:r>
              <a:rPr lang="de-DE" sz="2400" b="1" dirty="0" err="1" smtClean="0">
                <a:solidFill>
                  <a:srgbClr val="FF0000"/>
                </a:solidFill>
              </a:rPr>
              <a:t>to</a:t>
            </a:r>
            <a:r>
              <a:rPr lang="de-DE" sz="2400" b="1" dirty="0" smtClean="0">
                <a:solidFill>
                  <a:srgbClr val="FF0000"/>
                </a:solidFill>
              </a:rPr>
              <a:t> </a:t>
            </a:r>
            <a:r>
              <a:rPr lang="de-DE" sz="2400" b="1" dirty="0" err="1" smtClean="0">
                <a:solidFill>
                  <a:srgbClr val="FF0000"/>
                </a:solidFill>
              </a:rPr>
              <a:t>go</a:t>
            </a:r>
            <a:r>
              <a:rPr lang="de-DE" sz="2400" b="1" dirty="0" smtClean="0">
                <a:solidFill>
                  <a:srgbClr val="FF0000"/>
                </a:solidFill>
              </a:rPr>
              <a:t>?</a:t>
            </a:r>
          </a:p>
        </p:txBody>
      </p:sp>
      <p:sp>
        <p:nvSpPr>
          <p:cNvPr id="8" name="Textfeld 7"/>
          <p:cNvSpPr txBox="1"/>
          <p:nvPr/>
        </p:nvSpPr>
        <p:spPr>
          <a:xfrm>
            <a:off x="395536" y="836712"/>
            <a:ext cx="8496944" cy="400110"/>
          </a:xfrm>
          <a:prstGeom prst="rect">
            <a:avLst/>
          </a:prstGeom>
          <a:noFill/>
        </p:spPr>
        <p:txBody>
          <a:bodyPr wrap="square" rtlCol="0">
            <a:spAutoFit/>
          </a:bodyPr>
          <a:lstStyle/>
          <a:p>
            <a:endParaRPr lang="de-DE" sz="2000" dirty="0"/>
          </a:p>
        </p:txBody>
      </p:sp>
      <p:sp>
        <p:nvSpPr>
          <p:cNvPr id="9" name="Textfeld 8"/>
          <p:cNvSpPr txBox="1"/>
          <p:nvPr/>
        </p:nvSpPr>
        <p:spPr>
          <a:xfrm>
            <a:off x="1547664" y="980728"/>
            <a:ext cx="5008551" cy="707886"/>
          </a:xfrm>
          <a:prstGeom prst="rect">
            <a:avLst/>
          </a:prstGeom>
          <a:noFill/>
        </p:spPr>
        <p:txBody>
          <a:bodyPr wrap="none" rtlCol="0">
            <a:spAutoFit/>
          </a:bodyPr>
          <a:lstStyle/>
          <a:p>
            <a:r>
              <a:rPr lang="de-DE" sz="4000" dirty="0" err="1" smtClean="0"/>
              <a:t>feat</a:t>
            </a:r>
            <a:r>
              <a:rPr lang="de-DE" sz="4000" dirty="0" smtClean="0"/>
              <a:t>. Reiner </a:t>
            </a:r>
            <a:r>
              <a:rPr lang="de-DE" sz="4000" dirty="0" err="1" smtClean="0"/>
              <a:t>Germeroth</a:t>
            </a:r>
            <a:endParaRPr lang="de-DE" sz="4000" dirty="0"/>
          </a:p>
        </p:txBody>
      </p:sp>
      <p:pic>
        <p:nvPicPr>
          <p:cNvPr id="3075" name="Picture 3"/>
          <p:cNvPicPr>
            <a:picLocks noChangeAspect="1" noChangeArrowheads="1"/>
          </p:cNvPicPr>
          <p:nvPr/>
        </p:nvPicPr>
        <p:blipFill>
          <a:blip r:embed="rId3" cstate="print"/>
          <a:srcRect/>
          <a:stretch>
            <a:fillRect/>
          </a:stretch>
        </p:blipFill>
        <p:spPr bwMode="auto">
          <a:xfrm>
            <a:off x="3491880" y="1916832"/>
            <a:ext cx="1447800" cy="3476625"/>
          </a:xfrm>
          <a:prstGeom prst="rect">
            <a:avLst/>
          </a:prstGeom>
          <a:noFill/>
          <a:ln w="9525">
            <a:noFill/>
            <a:miter lim="800000"/>
            <a:headEnd/>
            <a:tailEnd/>
          </a:ln>
        </p:spPr>
      </p:pic>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17</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Gelderschöpfung: Gesellschaft nach dem Geld?</a:t>
            </a:r>
          </a:p>
        </p:txBody>
      </p:sp>
      <p:sp>
        <p:nvSpPr>
          <p:cNvPr id="8" name="Textfeld 7"/>
          <p:cNvSpPr txBox="1"/>
          <p:nvPr/>
        </p:nvSpPr>
        <p:spPr>
          <a:xfrm>
            <a:off x="395536" y="836712"/>
            <a:ext cx="8496944" cy="400110"/>
          </a:xfrm>
          <a:prstGeom prst="rect">
            <a:avLst/>
          </a:prstGeom>
          <a:noFill/>
        </p:spPr>
        <p:txBody>
          <a:bodyPr wrap="square" rtlCol="0">
            <a:spAutoFit/>
          </a:bodyPr>
          <a:lstStyle/>
          <a:p>
            <a:endParaRPr lang="de-DE" sz="2000" dirty="0"/>
          </a:p>
        </p:txBody>
      </p:sp>
      <p:sp>
        <p:nvSpPr>
          <p:cNvPr id="9" name="Textfeld 8"/>
          <p:cNvSpPr txBox="1"/>
          <p:nvPr/>
        </p:nvSpPr>
        <p:spPr>
          <a:xfrm>
            <a:off x="3275856" y="836712"/>
            <a:ext cx="3610347" cy="584775"/>
          </a:xfrm>
          <a:prstGeom prst="rect">
            <a:avLst/>
          </a:prstGeom>
          <a:noFill/>
        </p:spPr>
        <p:txBody>
          <a:bodyPr wrap="none" rtlCol="0">
            <a:spAutoFit/>
          </a:bodyPr>
          <a:lstStyle/>
          <a:p>
            <a:r>
              <a:rPr lang="de-DE" sz="3200" dirty="0" err="1" smtClean="0"/>
              <a:t>feat</a:t>
            </a:r>
            <a:r>
              <a:rPr lang="de-DE" sz="3200" dirty="0" smtClean="0"/>
              <a:t>. „Krisis-Gruppe“</a:t>
            </a:r>
            <a:endParaRPr lang="de-DE" sz="3200" dirty="0"/>
          </a:p>
        </p:txBody>
      </p:sp>
      <p:pic>
        <p:nvPicPr>
          <p:cNvPr id="2051" name="Picture 3"/>
          <p:cNvPicPr>
            <a:picLocks noChangeAspect="1" noChangeArrowheads="1"/>
          </p:cNvPicPr>
          <p:nvPr/>
        </p:nvPicPr>
        <p:blipFill>
          <a:blip r:embed="rId3" cstate="print"/>
          <a:srcRect/>
          <a:stretch>
            <a:fillRect/>
          </a:stretch>
        </p:blipFill>
        <p:spPr bwMode="auto">
          <a:xfrm>
            <a:off x="467544" y="2636912"/>
            <a:ext cx="4038600" cy="3924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16016" y="1412776"/>
            <a:ext cx="4076700" cy="52768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51520" y="908720"/>
            <a:ext cx="3133725" cy="904875"/>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827584" y="1772816"/>
            <a:ext cx="3419475" cy="885825"/>
          </a:xfrm>
          <a:prstGeom prst="rect">
            <a:avLst/>
          </a:prstGeom>
          <a:noFill/>
          <a:ln w="9525">
            <a:noFill/>
            <a:miter lim="800000"/>
            <a:headEnd/>
            <a:tailEnd/>
          </a:ln>
        </p:spPr>
      </p:pic>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18</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Und die Finanzmärkte?</a:t>
            </a:r>
          </a:p>
        </p:txBody>
      </p:sp>
      <p:sp>
        <p:nvSpPr>
          <p:cNvPr id="8" name="Textfeld 7"/>
          <p:cNvSpPr txBox="1"/>
          <p:nvPr/>
        </p:nvSpPr>
        <p:spPr>
          <a:xfrm>
            <a:off x="395536" y="1268760"/>
            <a:ext cx="8496944" cy="1723549"/>
          </a:xfrm>
          <a:prstGeom prst="rect">
            <a:avLst/>
          </a:prstGeom>
          <a:noFill/>
        </p:spPr>
        <p:txBody>
          <a:bodyPr wrap="square" rtlCol="0">
            <a:spAutoFit/>
          </a:bodyPr>
          <a:lstStyle/>
          <a:p>
            <a:r>
              <a:rPr lang="de-DE" sz="3600" dirty="0" smtClean="0"/>
              <a:t>Ware -&gt; Geld -&gt; Kapital -&gt; </a:t>
            </a:r>
            <a:r>
              <a:rPr lang="de-DE" sz="3600" dirty="0" err="1" smtClean="0"/>
              <a:t>fikives</a:t>
            </a:r>
            <a:r>
              <a:rPr lang="de-DE" sz="3600" dirty="0" smtClean="0"/>
              <a:t> Kapital -&gt; handelbare Ware </a:t>
            </a:r>
          </a:p>
          <a:p>
            <a:r>
              <a:rPr lang="de-DE" sz="3400" dirty="0" smtClean="0"/>
              <a:t>= Anrecht/Hoffnung auf künftigen (Mehr-)Wert</a:t>
            </a:r>
            <a:endParaRPr lang="de-DE" sz="3400" dirty="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Wege aus der Finanzmarkt und Staatsschuldenkrise</a:t>
            </a: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19</a:t>
            </a:fld>
            <a:endParaRPr lang="de-DE" b="1" dirty="0">
              <a:solidFill>
                <a:schemeClr val="bg1"/>
              </a:solidFill>
            </a:endParaRPr>
          </a:p>
        </p:txBody>
      </p:sp>
      <p:sp>
        <p:nvSpPr>
          <p:cNvPr id="6" name="WordArt 2"/>
          <p:cNvSpPr>
            <a:spLocks noChangeArrowheads="1" noChangeShapeType="1" noTextEdit="1"/>
          </p:cNvSpPr>
          <p:nvPr/>
        </p:nvSpPr>
        <p:spPr bwMode="auto">
          <a:xfrm>
            <a:off x="1908175" y="2205038"/>
            <a:ext cx="5688013" cy="2560637"/>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
              <a:avLst>
                <a:gd name="adj" fmla="val 26227"/>
              </a:avLst>
            </a:prstTxWarp>
          </a:bodyPr>
          <a:lstStyle/>
          <a:p>
            <a:pPr algn="ctr"/>
            <a:r>
              <a:rPr lang="de-DE" sz="6000" kern="10" dirty="0">
                <a:ln w="9525">
                  <a:solidFill>
                    <a:srgbClr val="000000"/>
                  </a:solidFill>
                  <a:miter lim="800000"/>
                  <a:headEnd/>
                  <a:tailEnd/>
                </a:ln>
                <a:solidFill>
                  <a:srgbClr val="0066FF"/>
                </a:solidFill>
                <a:latin typeface="Impact" panose="020B0806030902050204" pitchFamily="34" charset="0"/>
              </a:rPr>
              <a:t>Fragen ?</a:t>
            </a:r>
          </a:p>
        </p:txBody>
      </p:sp>
    </p:spTree>
    <p:extLst>
      <p:ext uri="{BB962C8B-B14F-4D97-AF65-F5344CB8AC3E}">
        <p14:creationId xmlns:p14="http://schemas.microsoft.com/office/powerpoint/2010/main" xmlns="" val="19264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6"/>
                                        </p:tgtEl>
                                        <p:attrNameLst>
                                          <p:attrName>style.color</p:attrName>
                                        </p:attrNameLst>
                                      </p:cBhvr>
                                      <p:to>
                                        <a:schemeClr val="accent2"/>
                                      </p:to>
                                    </p:animClr>
                                    <p:animClr clrSpc="rgb" dir="cw">
                                      <p:cBhvr>
                                        <p:cTn id="7" dur="1500" accel="50000" autoRev="1" fill="hold" tmFilter="0, 0; .33333, 1; 1, 1">
                                          <p:stCondLst>
                                            <p:cond delay="0"/>
                                          </p:stCondLst>
                                        </p:cTn>
                                        <p:tgtEl>
                                          <p:spTgt spid="6"/>
                                        </p:tgtEl>
                                        <p:attrNameLst>
                                          <p:attrName>fillcolor</p:attrName>
                                        </p:attrNameLst>
                                      </p:cBhvr>
                                      <p:to>
                                        <a:schemeClr val="accent2"/>
                                      </p:to>
                                    </p:animClr>
                                    <p:set>
                                      <p:cBhvr>
                                        <p:cTn id="8" dur="3000" fill="hold"/>
                                        <p:tgtEl>
                                          <p:spTgt spid="6"/>
                                        </p:tgtEl>
                                        <p:attrNameLst>
                                          <p:attrName>fill.type</p:attrName>
                                        </p:attrNameLst>
                                      </p:cBhvr>
                                      <p:to>
                                        <p:strVal val="solid"/>
                                      </p:to>
                                    </p:set>
                                    <p:set>
                                      <p:cBhvr>
                                        <p:cTn id="9" dur="3000" fill="hold"/>
                                        <p:tgtEl>
                                          <p:spTgt spid="6"/>
                                        </p:tgtEl>
                                        <p:attrNameLst>
                                          <p:attrName>fill.on</p:attrName>
                                        </p:attrNameLst>
                                      </p:cBhvr>
                                      <p:to>
                                        <p:strVal val="true"/>
                                      </p:to>
                                    </p:set>
                                    <p:animScale>
                                      <p:cBhvr>
                                        <p:cTn id="10" dur="1500" accel="50000" autoRev="1" fill="hold" tmFilter="0, 0; .33333, 1; 1, 1">
                                          <p:stCondLst>
                                            <p:cond delay="0"/>
                                          </p:stCondLst>
                                        </p:cTn>
                                        <p:tgtEl>
                                          <p:spTgt spid="6"/>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5" presetClass="path" presetSubtype="0" accel="50000" decel="50000" fill="hold" nodeType="clickEffect">
                                  <p:stCondLst>
                                    <p:cond delay="0"/>
                                  </p:stCondLst>
                                  <p:childTnLst>
                                    <p:animMotion origin="layout" path="M 0.0 0.0  L 0.029 0.12133  L 0.125 0.12133  L 0.048 0.196  L 0.077 0.31733  L 0.0 0.24267  L -0.077 0.31733  L -0.048 0.196  L -0.125 0.12133  L -0.029 0.12133  L 0.0 0.0  Z" pathEditMode="relative" ptsTypes="">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092280" y="4437112"/>
            <a:ext cx="1761173" cy="2264950"/>
          </a:xfrm>
          <a:prstGeom prst="rect">
            <a:avLst/>
          </a:prstGeom>
          <a:noFill/>
          <a:ln w="9525">
            <a:noFill/>
            <a:miter lim="800000"/>
            <a:headEnd/>
            <a:tailEnd/>
          </a:ln>
        </p:spPr>
      </p:pic>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2</a:t>
            </a:fld>
            <a:endParaRPr lang="de-DE" b="1" dirty="0">
              <a:solidFill>
                <a:schemeClr val="bg1"/>
              </a:solidFill>
            </a:endParaRPr>
          </a:p>
        </p:txBody>
      </p:sp>
      <p:sp>
        <p:nvSpPr>
          <p:cNvPr id="3" name="Textfeld 2"/>
          <p:cNvSpPr txBox="1"/>
          <p:nvPr/>
        </p:nvSpPr>
        <p:spPr>
          <a:xfrm>
            <a:off x="1979712" y="1124744"/>
            <a:ext cx="6984776" cy="3150469"/>
          </a:xfrm>
          <a:prstGeom prst="rect">
            <a:avLst/>
          </a:prstGeom>
          <a:noFill/>
        </p:spPr>
        <p:txBody>
          <a:bodyPr wrap="square" lIns="0" tIns="36000" rIns="18000" bIns="36000" rtlCol="0">
            <a:spAutoFit/>
          </a:bodyPr>
          <a:lstStyle/>
          <a:p>
            <a:r>
              <a:rPr lang="de-DE" sz="2000" b="1" dirty="0" smtClean="0"/>
              <a:t>Globalisierung: </a:t>
            </a:r>
            <a:r>
              <a:rPr lang="de-DE" sz="2000" dirty="0" smtClean="0"/>
              <a:t>„Das Bedürfnis nach einem stets ausgedehnteren Absatz für ihre Produkte jagt die Bourgeoisie über die ganze Erdkugel. …</a:t>
            </a:r>
          </a:p>
          <a:p>
            <a:r>
              <a:rPr lang="de-DE" sz="2000" b="1" dirty="0" smtClean="0"/>
              <a:t>Ökologie: „</a:t>
            </a:r>
            <a:r>
              <a:rPr lang="de-DE" sz="2000" dirty="0" smtClean="0"/>
              <a:t>Schmeicheln wir uns indes nicht so sehr mit unseren menschlichen Siegen über die Natur. Für jeden solchen Sieg rächt sie sich an uns. …  „ Selbst die ganze Gesellschaft, eine Nation, ja alle gleichzeitigen Gesellschaften zusammen genommen, sind nicht Eigentümer der Erde. Sie sind nur ihre Besitzer, ihre Nutznießer und haben sie als </a:t>
            </a:r>
            <a:r>
              <a:rPr lang="de-DE" sz="2000" dirty="0" err="1" smtClean="0"/>
              <a:t>boni</a:t>
            </a:r>
            <a:r>
              <a:rPr lang="de-DE" sz="2000" dirty="0" smtClean="0"/>
              <a:t> </a:t>
            </a:r>
            <a:r>
              <a:rPr lang="de-DE" sz="2000" dirty="0" err="1" smtClean="0"/>
              <a:t>patres</a:t>
            </a:r>
            <a:r>
              <a:rPr lang="de-DE" sz="2000" dirty="0" smtClean="0"/>
              <a:t> </a:t>
            </a:r>
            <a:r>
              <a:rPr lang="de-DE" sz="2000" dirty="0" err="1" smtClean="0"/>
              <a:t>familias</a:t>
            </a:r>
            <a:r>
              <a:rPr lang="de-DE" sz="2000" dirty="0" smtClean="0"/>
              <a:t> (gute Familienväter) den nachfolgenden Generationen verbessert zu hinterlassen“</a:t>
            </a:r>
            <a:endParaRPr lang="de-DE" sz="2000" dirty="0"/>
          </a:p>
        </p:txBody>
      </p:sp>
      <p:sp>
        <p:nvSpPr>
          <p:cNvPr id="7" name="Textfeld 6"/>
          <p:cNvSpPr txBox="1"/>
          <p:nvPr/>
        </p:nvSpPr>
        <p:spPr>
          <a:xfrm>
            <a:off x="611560" y="548681"/>
            <a:ext cx="7378560" cy="523220"/>
          </a:xfrm>
          <a:prstGeom prst="rect">
            <a:avLst/>
          </a:prstGeom>
          <a:noFill/>
        </p:spPr>
        <p:txBody>
          <a:bodyPr wrap="square" rtlCol="0">
            <a:spAutoFit/>
          </a:bodyPr>
          <a:lstStyle/>
          <a:p>
            <a:pPr marL="514350" indent="-514350" algn="ctr"/>
            <a:r>
              <a:rPr lang="de-DE" sz="2800" b="1" dirty="0" smtClean="0">
                <a:solidFill>
                  <a:srgbClr val="FF0000"/>
                </a:solidFill>
              </a:rPr>
              <a:t>Alter weißer Mann aus dem 19. Jahrhundert</a:t>
            </a:r>
            <a:endParaRPr lang="de-DE" b="1" dirty="0">
              <a:solidFill>
                <a:srgbClr val="FF0000"/>
              </a:solidFill>
            </a:endParaRPr>
          </a:p>
        </p:txBody>
      </p:sp>
      <p:pic>
        <p:nvPicPr>
          <p:cNvPr id="3074" name="Picture 2"/>
          <p:cNvPicPr>
            <a:picLocks noChangeAspect="1" noChangeArrowheads="1"/>
          </p:cNvPicPr>
          <p:nvPr/>
        </p:nvPicPr>
        <p:blipFill>
          <a:blip r:embed="rId4" cstate="print"/>
          <a:srcRect/>
          <a:stretch>
            <a:fillRect/>
          </a:stretch>
        </p:blipFill>
        <p:spPr bwMode="auto">
          <a:xfrm>
            <a:off x="395547" y="1052742"/>
            <a:ext cx="1491615" cy="2168843"/>
          </a:xfrm>
          <a:prstGeom prst="rect">
            <a:avLst/>
          </a:prstGeom>
          <a:noFill/>
          <a:ln w="9525">
            <a:noFill/>
            <a:miter lim="800000"/>
            <a:headEnd/>
            <a:tailEnd/>
          </a:ln>
        </p:spPr>
      </p:pic>
      <p:sp>
        <p:nvSpPr>
          <p:cNvPr id="10" name="Textfeld 9"/>
          <p:cNvSpPr txBox="1"/>
          <p:nvPr/>
        </p:nvSpPr>
        <p:spPr>
          <a:xfrm>
            <a:off x="467544" y="4221088"/>
            <a:ext cx="6624736" cy="2246769"/>
          </a:xfrm>
          <a:prstGeom prst="rect">
            <a:avLst/>
          </a:prstGeom>
          <a:noFill/>
        </p:spPr>
        <p:txBody>
          <a:bodyPr wrap="square" rtlCol="0">
            <a:spAutoFit/>
          </a:bodyPr>
          <a:lstStyle/>
          <a:p>
            <a:r>
              <a:rPr lang="de-DE" sz="2000" b="1" dirty="0" smtClean="0"/>
              <a:t>Automatisierung:  „</a:t>
            </a:r>
            <a:r>
              <a:rPr lang="de-DE" sz="2000" dirty="0" smtClean="0"/>
              <a:t>In dem Maße aber, wie die große Industrie sich entwickelt, wird die Schöpfung des wirklichen Reichtums abhängig weniger von der Arbeitszeit und dem Quantum angewandter Arbeit als von der Macht der Agentien … abhängt vom allgemeinen Stand der Wissenschaft und dem Fortschritt der Technologie, oder der Anwendung dieser Wissenschaft auf die Produktion.“</a:t>
            </a:r>
            <a:endParaRPr lang="de-DE" sz="2000" b="1" dirty="0"/>
          </a:p>
        </p:txBody>
      </p:sp>
    </p:spTree>
    <p:extLst>
      <p:ext uri="{BB962C8B-B14F-4D97-AF65-F5344CB8AC3E}">
        <p14:creationId xmlns:p14="http://schemas.microsoft.com/office/powerpoint/2010/main" xmlns="" val="3893510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Wege aus der Finanzmarkt und Staatsschuldenkrise</a:t>
            </a: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20</a:t>
            </a:fld>
            <a:endParaRPr lang="de-DE" b="1" dirty="0">
              <a:solidFill>
                <a:schemeClr val="bg1"/>
              </a:solidFill>
            </a:endParaRPr>
          </a:p>
        </p:txBody>
      </p:sp>
      <p:sp>
        <p:nvSpPr>
          <p:cNvPr id="7" name="Textfeld 6"/>
          <p:cNvSpPr txBox="1"/>
          <p:nvPr/>
        </p:nvSpPr>
        <p:spPr>
          <a:xfrm>
            <a:off x="1547664" y="1700808"/>
            <a:ext cx="6336704" cy="369332"/>
          </a:xfrm>
          <a:prstGeom prst="rect">
            <a:avLst/>
          </a:prstGeom>
          <a:noFill/>
        </p:spPr>
        <p:txBody>
          <a:bodyPr wrap="square" rtlCol="0">
            <a:spAutoFit/>
          </a:bodyPr>
          <a:lstStyle/>
          <a:p>
            <a:endParaRPr lang="de-DE" dirty="0"/>
          </a:p>
        </p:txBody>
      </p:sp>
      <p:graphicFrame>
        <p:nvGraphicFramePr>
          <p:cNvPr id="10" name="Diagramm 9"/>
          <p:cNvGraphicFramePr/>
          <p:nvPr/>
        </p:nvGraphicFramePr>
        <p:xfrm>
          <a:off x="2123728" y="980728"/>
          <a:ext cx="4619726"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179512" y="2276872"/>
            <a:ext cx="7629525" cy="2314575"/>
          </a:xfrm>
          <a:prstGeom prst="rect">
            <a:avLst/>
          </a:prstGeom>
          <a:noFill/>
          <a:ln w="9525">
            <a:noFill/>
            <a:miter lim="800000"/>
            <a:headEnd/>
            <a:tailEnd/>
          </a:ln>
        </p:spPr>
      </p:pic>
      <p:sp>
        <p:nvSpPr>
          <p:cNvPr id="11" name="Textfeld 10"/>
          <p:cNvSpPr txBox="1"/>
          <p:nvPr/>
        </p:nvSpPr>
        <p:spPr>
          <a:xfrm>
            <a:off x="7884368" y="2492896"/>
            <a:ext cx="648072" cy="1323439"/>
          </a:xfrm>
          <a:prstGeom prst="rect">
            <a:avLst/>
          </a:prstGeom>
          <a:noFill/>
        </p:spPr>
        <p:txBody>
          <a:bodyPr wrap="square" rtlCol="0">
            <a:spAutoFit/>
          </a:bodyPr>
          <a:lstStyle/>
          <a:p>
            <a:r>
              <a:rPr lang="de-DE" sz="8000" b="1" dirty="0" smtClean="0"/>
              <a:t>?</a:t>
            </a:r>
            <a:endParaRPr lang="de-DE" sz="8000" b="1" dirty="0"/>
          </a:p>
        </p:txBody>
      </p:sp>
      <p:sp>
        <p:nvSpPr>
          <p:cNvPr id="12" name="Textfeld 11"/>
          <p:cNvSpPr txBox="1"/>
          <p:nvPr/>
        </p:nvSpPr>
        <p:spPr>
          <a:xfrm>
            <a:off x="7956376" y="3789040"/>
            <a:ext cx="576064" cy="923330"/>
          </a:xfrm>
          <a:prstGeom prst="rect">
            <a:avLst/>
          </a:prstGeom>
          <a:noFill/>
        </p:spPr>
        <p:txBody>
          <a:bodyPr wrap="square" rtlCol="0">
            <a:spAutoFit/>
          </a:bodyPr>
          <a:lstStyle/>
          <a:p>
            <a:r>
              <a:rPr lang="de-DE" sz="5400" dirty="0" smtClean="0">
                <a:solidFill>
                  <a:srgbClr val="FF0000"/>
                </a:solidFill>
              </a:rPr>
              <a:t>!</a:t>
            </a:r>
            <a:endParaRPr lang="de-DE" sz="5400" dirty="0">
              <a:solidFill>
                <a:srgbClr val="FF0000"/>
              </a:solidFill>
            </a:endParaRPr>
          </a:p>
        </p:txBody>
      </p:sp>
    </p:spTree>
    <p:extLst>
      <p:ext uri="{BB962C8B-B14F-4D97-AF65-F5344CB8AC3E}">
        <p14:creationId xmlns:p14="http://schemas.microsoft.com/office/powerpoint/2010/main" xmlns="" val="1926453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21</a:t>
            </a:fld>
            <a:endParaRPr lang="de-DE" b="1" dirty="0">
              <a:solidFill>
                <a:schemeClr val="bg1"/>
              </a:solidFill>
            </a:endParaRPr>
          </a:p>
        </p:txBody>
      </p:sp>
      <p:pic>
        <p:nvPicPr>
          <p:cNvPr id="6" name="Grafik 5" descr="Altvater_Kapital-doc_Schaubild3_Gang_d_Darstellung.JPG"/>
          <p:cNvPicPr>
            <a:picLocks noChangeAspect="1"/>
          </p:cNvPicPr>
          <p:nvPr/>
        </p:nvPicPr>
        <p:blipFill>
          <a:blip r:embed="rId3" cstate="print"/>
          <a:stretch>
            <a:fillRect/>
          </a:stretch>
        </p:blipFill>
        <p:spPr>
          <a:xfrm>
            <a:off x="2267744" y="404664"/>
            <a:ext cx="4600575" cy="5895975"/>
          </a:xfrm>
          <a:prstGeom prst="rect">
            <a:avLst/>
          </a:prstGeom>
        </p:spPr>
      </p:pic>
      <p:sp>
        <p:nvSpPr>
          <p:cNvPr id="8" name="Rechteck 7"/>
          <p:cNvSpPr/>
          <p:nvPr/>
        </p:nvSpPr>
        <p:spPr>
          <a:xfrm>
            <a:off x="1835696" y="6237312"/>
            <a:ext cx="6264696" cy="353943"/>
          </a:xfrm>
          <a:prstGeom prst="rect">
            <a:avLst/>
          </a:prstGeom>
        </p:spPr>
        <p:txBody>
          <a:bodyPr wrap="square">
            <a:spAutoFit/>
          </a:bodyPr>
          <a:lstStyle/>
          <a:p>
            <a:r>
              <a:rPr lang="de-DE" sz="1700" dirty="0" smtClean="0"/>
              <a:t>Aus: http://www.elmaraltvater.net/books/Altvater_Book1.pdf</a:t>
            </a:r>
            <a:endParaRPr lang="de-DE" sz="1700" dirty="0"/>
          </a:p>
        </p:txBody>
      </p:sp>
    </p:spTree>
    <p:extLst>
      <p:ext uri="{BB962C8B-B14F-4D97-AF65-F5344CB8AC3E}">
        <p14:creationId xmlns:p14="http://schemas.microsoft.com/office/powerpoint/2010/main" xmlns="" val="315647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519526"/>
          </a:xfrm>
          <a:solidFill>
            <a:srgbClr val="FF0000"/>
          </a:solidFill>
        </p:spPr>
        <p:txBody>
          <a:bodyPr>
            <a:noAutofit/>
          </a:bodyPr>
          <a:lstStyle/>
          <a:p>
            <a:r>
              <a:rPr lang="de-DE" sz="2200" b="1" dirty="0" err="1" smtClean="0">
                <a:solidFill>
                  <a:schemeClr val="bg1"/>
                </a:solidFill>
              </a:rPr>
              <a:t>Attac</a:t>
            </a:r>
            <a:r>
              <a:rPr lang="de-DE" sz="2200" b="1" dirty="0" smtClean="0">
                <a:solidFill>
                  <a:schemeClr val="bg1"/>
                </a:solidFill>
              </a:rPr>
              <a:t> Rüsselsheim: Geld &amp; Finanzmärkte - Marx &amp; </a:t>
            </a:r>
            <a:r>
              <a:rPr lang="de-DE" sz="22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3</a:t>
            </a:fld>
            <a:endParaRPr lang="de-DE" b="1" dirty="0">
              <a:solidFill>
                <a:schemeClr val="bg1"/>
              </a:solidFill>
            </a:endParaRPr>
          </a:p>
        </p:txBody>
      </p:sp>
      <p:sp>
        <p:nvSpPr>
          <p:cNvPr id="7" name="Textfeld 6"/>
          <p:cNvSpPr txBox="1"/>
          <p:nvPr/>
        </p:nvSpPr>
        <p:spPr>
          <a:xfrm>
            <a:off x="611560" y="548681"/>
            <a:ext cx="7378560" cy="523220"/>
          </a:xfrm>
          <a:prstGeom prst="rect">
            <a:avLst/>
          </a:prstGeom>
          <a:noFill/>
        </p:spPr>
        <p:txBody>
          <a:bodyPr wrap="square" rtlCol="0">
            <a:spAutoFit/>
          </a:bodyPr>
          <a:lstStyle/>
          <a:p>
            <a:pPr marL="514350" indent="-514350" algn="ctr"/>
            <a:r>
              <a:rPr lang="de-DE" sz="2800" b="1" dirty="0" smtClean="0">
                <a:solidFill>
                  <a:srgbClr val="FF0000"/>
                </a:solidFill>
              </a:rPr>
              <a:t>Alter weißer Mann aus dem 19. Jahrhundert II</a:t>
            </a:r>
            <a:endParaRPr lang="de-DE" b="1" dirty="0">
              <a:solidFill>
                <a:srgbClr val="FF0000"/>
              </a:solidFill>
            </a:endParaRPr>
          </a:p>
        </p:txBody>
      </p:sp>
      <p:sp>
        <p:nvSpPr>
          <p:cNvPr id="8" name="Textfeld 7"/>
          <p:cNvSpPr txBox="1"/>
          <p:nvPr/>
        </p:nvSpPr>
        <p:spPr>
          <a:xfrm>
            <a:off x="467544" y="1268761"/>
            <a:ext cx="8496944" cy="5847755"/>
          </a:xfrm>
          <a:prstGeom prst="rect">
            <a:avLst/>
          </a:prstGeom>
          <a:noFill/>
        </p:spPr>
        <p:txBody>
          <a:bodyPr wrap="square" rtlCol="0">
            <a:spAutoFit/>
          </a:bodyPr>
          <a:lstStyle/>
          <a:p>
            <a:r>
              <a:rPr lang="de-DE" sz="2000" dirty="0" smtClean="0"/>
              <a:t>Marx=19. Jahrhundert: </a:t>
            </a:r>
            <a:r>
              <a:rPr lang="de-DE" sz="2000" dirty="0" err="1" smtClean="0"/>
              <a:t>Geldware</a:t>
            </a:r>
            <a:r>
              <a:rPr lang="de-DE" sz="2000" dirty="0" smtClean="0"/>
              <a:t> mit Gold-/Silberdeckung , Keine Aktiengesellschaften</a:t>
            </a:r>
            <a:br>
              <a:rPr lang="de-DE" sz="2000" dirty="0" smtClean="0"/>
            </a:br>
            <a:r>
              <a:rPr lang="de-DE" sz="2000" dirty="0" smtClean="0"/>
              <a:t>Keine </a:t>
            </a:r>
            <a:r>
              <a:rPr lang="de-DE" sz="2000" dirty="0" err="1" smtClean="0"/>
              <a:t>Hedgefonds</a:t>
            </a:r>
            <a:r>
              <a:rPr lang="de-DE" sz="2000" dirty="0" smtClean="0"/>
              <a:t>, Private Equity, … CDOs,  CDS‘, </a:t>
            </a:r>
            <a:r>
              <a:rPr lang="de-DE" sz="2000" dirty="0" err="1" smtClean="0"/>
              <a:t>Futures</a:t>
            </a:r>
            <a:r>
              <a:rPr lang="de-DE" sz="2000" dirty="0" smtClean="0"/>
              <a:t>, …</a:t>
            </a:r>
            <a:br>
              <a:rPr lang="de-DE" sz="2000" dirty="0" smtClean="0"/>
            </a:br>
            <a:r>
              <a:rPr lang="de-DE" sz="2000" dirty="0" smtClean="0"/>
              <a:t/>
            </a:r>
            <a:br>
              <a:rPr lang="de-DE" sz="2000" dirty="0" smtClean="0"/>
            </a:br>
            <a:r>
              <a:rPr lang="de-DE" sz="2000" dirty="0" smtClean="0"/>
              <a:t>Marx 1858: „ Die Hauptschwierigkeit in der Analyse des Geldes ist überwunden, sobald sein Ursprung aus der Ware selbst begriffen ist. Unter dieser Voraussetzung handelt es sich nur noch darum, seine eigentümlichen </a:t>
            </a:r>
            <a:r>
              <a:rPr lang="de-DE" sz="2000" dirty="0" err="1" smtClean="0"/>
              <a:t>Formbestimmtheiten</a:t>
            </a:r>
            <a:r>
              <a:rPr lang="de-DE" sz="2000" dirty="0" smtClean="0"/>
              <a:t> rein aufzufassen, was einigermaßen erschwert wird, weil alle bürgerlichen Verhältnisse vergoldet oder versilbert, als Geldverhältnisse erscheinen, und </a:t>
            </a:r>
            <a:r>
              <a:rPr lang="de-DE" sz="2000" b="1" dirty="0" smtClean="0"/>
              <a:t>die </a:t>
            </a:r>
            <a:r>
              <a:rPr lang="de-DE" sz="2000" b="1" dirty="0" err="1" smtClean="0"/>
              <a:t>Geldform</a:t>
            </a:r>
            <a:r>
              <a:rPr lang="de-DE" sz="2000" b="1" dirty="0" smtClean="0"/>
              <a:t> daher einen unendlich mannigfaltigen Inhalt</a:t>
            </a:r>
            <a:r>
              <a:rPr lang="de-DE" sz="2000" dirty="0" smtClean="0"/>
              <a:t> zu besitzen scheint, der ihr selbst fremd ist.</a:t>
            </a:r>
          </a:p>
          <a:p>
            <a:r>
              <a:rPr lang="de-DE" sz="2000" dirty="0" smtClean="0"/>
              <a:t>In der folgenden Untersuchung ist festzuhalten, </a:t>
            </a:r>
            <a:r>
              <a:rPr lang="de-DE" sz="2000" dirty="0" err="1" smtClean="0"/>
              <a:t>daß</a:t>
            </a:r>
            <a:r>
              <a:rPr lang="de-DE" sz="2000" dirty="0" smtClean="0"/>
              <a:t> es sich nur um die Formen des Geldes handelt, die unmittelbar aus dem Austausch der Waren herauswachsen, nicht aber um seine, einer </a:t>
            </a:r>
            <a:r>
              <a:rPr lang="de-DE" sz="2000" dirty="0" err="1" smtClean="0"/>
              <a:t>höhern</a:t>
            </a:r>
            <a:r>
              <a:rPr lang="de-DE" sz="2000" dirty="0" smtClean="0"/>
              <a:t> Stufe des Produktionsprozesses angehörigen Formen</a:t>
            </a:r>
            <a:r>
              <a:rPr lang="de-DE" sz="2000" b="1" dirty="0" smtClean="0"/>
              <a:t>, wie z.B. Kreditgeld. Der Vereinfachung wegen ist Gold überall als die </a:t>
            </a:r>
            <a:r>
              <a:rPr lang="de-DE" sz="2000" b="1" dirty="0" err="1" smtClean="0"/>
              <a:t>Geldware</a:t>
            </a:r>
            <a:r>
              <a:rPr lang="de-DE" sz="2000" b="1" dirty="0" smtClean="0"/>
              <a:t> unterstellt.“</a:t>
            </a:r>
          </a:p>
          <a:p>
            <a:endParaRPr lang="de-DE" dirty="0" smtClean="0"/>
          </a:p>
          <a:p>
            <a:endParaRPr lang="de-DE" dirty="0" smtClean="0"/>
          </a:p>
          <a:p>
            <a:endParaRPr lang="de-DE" dirty="0"/>
          </a:p>
        </p:txBody>
      </p:sp>
    </p:spTree>
    <p:extLst>
      <p:ext uri="{BB962C8B-B14F-4D97-AF65-F5344CB8AC3E}">
        <p14:creationId xmlns:p14="http://schemas.microsoft.com/office/powerpoint/2010/main" xmlns="" val="89680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&amp;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4</a:t>
            </a:fld>
            <a:endParaRPr lang="de-DE" b="1" dirty="0">
              <a:solidFill>
                <a:schemeClr val="bg1"/>
              </a:solidFill>
            </a:endParaRPr>
          </a:p>
        </p:txBody>
      </p:sp>
      <p:sp>
        <p:nvSpPr>
          <p:cNvPr id="7" name="Textfeld 6"/>
          <p:cNvSpPr txBox="1"/>
          <p:nvPr/>
        </p:nvSpPr>
        <p:spPr>
          <a:xfrm>
            <a:off x="611560" y="548681"/>
            <a:ext cx="7378560" cy="523220"/>
          </a:xfrm>
          <a:prstGeom prst="rect">
            <a:avLst/>
          </a:prstGeom>
          <a:noFill/>
        </p:spPr>
        <p:txBody>
          <a:bodyPr wrap="square" rtlCol="0">
            <a:spAutoFit/>
          </a:bodyPr>
          <a:lstStyle/>
          <a:p>
            <a:pPr marL="514350" indent="-514350" algn="ctr"/>
            <a:r>
              <a:rPr lang="de-DE" sz="2800" b="1" dirty="0" smtClean="0">
                <a:solidFill>
                  <a:srgbClr val="FF0000"/>
                </a:solidFill>
              </a:rPr>
              <a:t>Alter weißer Mann aus dem 19. Jahrhundert III</a:t>
            </a:r>
            <a:endParaRPr lang="de-DE" b="1" dirty="0">
              <a:solidFill>
                <a:srgbClr val="FF0000"/>
              </a:solidFill>
            </a:endParaRPr>
          </a:p>
        </p:txBody>
      </p:sp>
      <p:pic>
        <p:nvPicPr>
          <p:cNvPr id="20484" name="Picture 4"/>
          <p:cNvPicPr>
            <a:picLocks noChangeAspect="1" noChangeArrowheads="1"/>
          </p:cNvPicPr>
          <p:nvPr/>
        </p:nvPicPr>
        <p:blipFill>
          <a:blip r:embed="rId3" cstate="print"/>
          <a:srcRect/>
          <a:stretch>
            <a:fillRect/>
          </a:stretch>
        </p:blipFill>
        <p:spPr bwMode="auto">
          <a:xfrm>
            <a:off x="1194892" y="1268214"/>
            <a:ext cx="6473452" cy="3888978"/>
          </a:xfrm>
          <a:prstGeom prst="rect">
            <a:avLst/>
          </a:prstGeom>
          <a:noFill/>
          <a:ln w="9525">
            <a:noFill/>
            <a:miter lim="800000"/>
            <a:headEnd/>
            <a:tailEnd/>
          </a:ln>
        </p:spPr>
      </p:pic>
      <p:sp>
        <p:nvSpPr>
          <p:cNvPr id="10" name="Textfeld 9"/>
          <p:cNvSpPr txBox="1"/>
          <p:nvPr/>
        </p:nvSpPr>
        <p:spPr>
          <a:xfrm>
            <a:off x="5004048" y="5157192"/>
            <a:ext cx="2880320" cy="584775"/>
          </a:xfrm>
          <a:prstGeom prst="rect">
            <a:avLst/>
          </a:prstGeom>
          <a:noFill/>
        </p:spPr>
        <p:txBody>
          <a:bodyPr wrap="square" rtlCol="0">
            <a:spAutoFit/>
          </a:bodyPr>
          <a:lstStyle/>
          <a:p>
            <a:r>
              <a:rPr lang="de-DE" sz="1600" dirty="0" smtClean="0">
                <a:sym typeface="Wingdings" pitchFamily="2" charset="2"/>
              </a:rPr>
              <a:t> </a:t>
            </a:r>
            <a:r>
              <a:rPr lang="de-DE" sz="1600" dirty="0" smtClean="0"/>
              <a:t>E. Hein: Die </a:t>
            </a:r>
            <a:r>
              <a:rPr lang="de-DE" sz="1600" dirty="0" err="1" smtClean="0"/>
              <a:t>marxsche</a:t>
            </a:r>
            <a:r>
              <a:rPr lang="de-DE" sz="1600" dirty="0" smtClean="0"/>
              <a:t> Theorie der Kapitalakkumulation</a:t>
            </a:r>
            <a:endParaRPr lang="de-DE" sz="1600" dirty="0"/>
          </a:p>
        </p:txBody>
      </p:sp>
      <p:sp>
        <p:nvSpPr>
          <p:cNvPr id="8" name="Ellipse 7"/>
          <p:cNvSpPr/>
          <p:nvPr/>
        </p:nvSpPr>
        <p:spPr>
          <a:xfrm>
            <a:off x="4499992" y="2996952"/>
            <a:ext cx="309634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103250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5</a:t>
            </a:fld>
            <a:endParaRPr lang="de-DE" b="1"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252536" y="404664"/>
            <a:ext cx="9775239" cy="4899048"/>
          </a:xfrm>
          <a:prstGeom prst="rect">
            <a:avLst/>
          </a:prstGeom>
          <a:noFill/>
          <a:ln w="9525">
            <a:noFill/>
            <a:miter lim="800000"/>
            <a:headEnd/>
            <a:tailEnd/>
          </a:ln>
        </p:spPr>
      </p:pic>
    </p:spTree>
    <p:extLst>
      <p:ext uri="{BB962C8B-B14F-4D97-AF65-F5344CB8AC3E}">
        <p14:creationId xmlns:p14="http://schemas.microsoft.com/office/powerpoint/2010/main" xmlns="" val="325790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a:t>
            </a:r>
            <a:r>
              <a:rPr lang="de-DE" sz="2000" b="1" dirty="0" err="1" smtClean="0">
                <a:solidFill>
                  <a:schemeClr val="bg1"/>
                </a:solidFill>
              </a:rPr>
              <a:t>Kryptogeld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6</a:t>
            </a:fld>
            <a:endParaRPr lang="de-DE" b="1" dirty="0">
              <a:solidFill>
                <a:schemeClr val="bg1"/>
              </a:solidFill>
            </a:endParaRPr>
          </a:p>
        </p:txBody>
      </p:sp>
      <p:sp>
        <p:nvSpPr>
          <p:cNvPr id="7" name="Textfeld 6"/>
          <p:cNvSpPr txBox="1"/>
          <p:nvPr/>
        </p:nvSpPr>
        <p:spPr>
          <a:xfrm>
            <a:off x="611560" y="548681"/>
            <a:ext cx="7378560" cy="461665"/>
          </a:xfrm>
          <a:prstGeom prst="rect">
            <a:avLst/>
          </a:prstGeom>
          <a:noFill/>
        </p:spPr>
        <p:txBody>
          <a:bodyPr wrap="square" rtlCol="0">
            <a:spAutoFit/>
          </a:bodyPr>
          <a:lstStyle/>
          <a:p>
            <a:pPr marL="514350" indent="-514350" algn="ctr"/>
            <a:r>
              <a:rPr lang="de-DE" sz="2400" b="1" dirty="0" smtClean="0">
                <a:solidFill>
                  <a:srgbClr val="FF0000"/>
                </a:solidFill>
              </a:rPr>
              <a:t>Geld als Zeichen</a:t>
            </a:r>
          </a:p>
        </p:txBody>
      </p:sp>
      <p:sp>
        <p:nvSpPr>
          <p:cNvPr id="8" name="Textfeld 7"/>
          <p:cNvSpPr txBox="1"/>
          <p:nvPr/>
        </p:nvSpPr>
        <p:spPr>
          <a:xfrm>
            <a:off x="323528" y="980728"/>
            <a:ext cx="8496944" cy="5355312"/>
          </a:xfrm>
          <a:prstGeom prst="rect">
            <a:avLst/>
          </a:prstGeom>
          <a:noFill/>
        </p:spPr>
        <p:txBody>
          <a:bodyPr wrap="square" rtlCol="0">
            <a:spAutoFit/>
          </a:bodyPr>
          <a:lstStyle/>
          <a:p>
            <a:r>
              <a:rPr lang="de-DE" sz="1900" dirty="0" smtClean="0"/>
              <a:t>Dieses Verständnis von Geld als gesellschaftlich anerkanntes und garantiertes</a:t>
            </a:r>
          </a:p>
          <a:p>
            <a:r>
              <a:rPr lang="de-DE" sz="1900" b="1" dirty="0" smtClean="0"/>
              <a:t>Zeichen für Wert ist nun kompatibel mit einem modernen Geldsystem</a:t>
            </a:r>
          </a:p>
          <a:p>
            <a:r>
              <a:rPr lang="de-DE" sz="1900" b="1" dirty="0" smtClean="0"/>
              <a:t>als Hierarchie von Zahlungsversprechen mit von unten nach oben zunehmender gesellschaftlicher Validität und Liquidität, in dem Zahlungen zwischen zwei Parteien durch die Übergabe von Zahlungsversprechen Dritter mit höherer gesellschaftlicher Akzeptanz erfolgen </a:t>
            </a:r>
            <a:r>
              <a:rPr lang="de-DE" sz="1900" dirty="0" smtClean="0"/>
              <a:t>(vgl. z.B. Foley 1987, 520). Ein solches Geldsystem zeichnet sich nach </a:t>
            </a:r>
            <a:r>
              <a:rPr lang="de-DE" sz="1900" dirty="0" err="1" smtClean="0"/>
              <a:t>Graziani</a:t>
            </a:r>
            <a:r>
              <a:rPr lang="de-DE" sz="1900" dirty="0" smtClean="0"/>
              <a:t> (1989), einem Vertreter des »</a:t>
            </a:r>
            <a:r>
              <a:rPr lang="de-DE" sz="1900" dirty="0" err="1" smtClean="0"/>
              <a:t>monetary-circuit</a:t>
            </a:r>
            <a:r>
              <a:rPr lang="de-DE" sz="1900" dirty="0" smtClean="0"/>
              <a:t>«-Ansatzes, durch folgende Eigenschaften aus: 1. Geld ist immer ein Geldzeichen und keine </a:t>
            </a:r>
            <a:r>
              <a:rPr lang="de-DE" sz="1900" dirty="0" err="1" smtClean="0"/>
              <a:t>Geldware</a:t>
            </a:r>
            <a:r>
              <a:rPr lang="de-DE" sz="1900" dirty="0" smtClean="0"/>
              <a:t> (HJK: ???)</a:t>
            </a:r>
            <a:r>
              <a:rPr lang="de-DE" sz="1900" dirty="0" smtClean="0"/>
              <a:t> </a:t>
            </a:r>
            <a:r>
              <a:rPr lang="de-DE" sz="1900" dirty="0" smtClean="0"/>
              <a:t>2. Geld </a:t>
            </a:r>
            <a:r>
              <a:rPr lang="de-DE" sz="1900" dirty="0" err="1" smtClean="0"/>
              <a:t>muß</a:t>
            </a:r>
            <a:r>
              <a:rPr lang="de-DE" sz="1900" dirty="0" smtClean="0"/>
              <a:t> als finales Zahlungsmittel akzeptiert werden und 3. Zahlungen können nicht mit Zahlungsmitteln erfolgen, die vom Zahlenden selbst geschöpft werden. Dieses Konzept setzt für den jeweiligen gesellschaftlichen Raum ein Zahlungsmittel von höchster gesellschaftlicher Validität und Liquidität voraus. In der modernen kapitalistischen Ökonomie ist dies das durch die gesellschaftliche Institution »Zentralbank« oder den Staat garantierte Zentralbankgeld als nur noch gegen sich selbst einlösbares Zahlungsversprechen. Ein solches Geldsystem scheint mit der aus der </a:t>
            </a:r>
            <a:r>
              <a:rPr lang="de-DE" sz="1900" b="1" dirty="0" err="1" smtClean="0"/>
              <a:t>Marxschen</a:t>
            </a:r>
            <a:r>
              <a:rPr lang="de-DE" sz="1900" b="1" dirty="0" smtClean="0"/>
              <a:t> monetären Werttheorie abgeleiteten Geldkategorie vollkommen verträglich zu sein</a:t>
            </a:r>
            <a:r>
              <a:rPr lang="de-DE" sz="1900" dirty="0" smtClean="0"/>
              <a:t>.  (Quelle: E. Hein, Bedeutung von Geld und Zins in der </a:t>
            </a:r>
            <a:r>
              <a:rPr lang="de-DE" sz="1900" dirty="0" err="1" smtClean="0"/>
              <a:t>Marxschen</a:t>
            </a:r>
            <a:r>
              <a:rPr lang="de-DE" sz="1900" dirty="0" smtClean="0"/>
              <a:t> Ökonomie.  </a:t>
            </a:r>
            <a:r>
              <a:rPr lang="de-DE" sz="1900" dirty="0" err="1" smtClean="0"/>
              <a:t>Prokla</a:t>
            </a:r>
            <a:r>
              <a:rPr lang="de-DE" sz="1900" dirty="0" smtClean="0"/>
              <a:t>  1/1998)</a:t>
            </a:r>
            <a:endParaRPr lang="de-DE" sz="1900" dirty="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7</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Internethandel</a:t>
            </a:r>
          </a:p>
        </p:txBody>
      </p:sp>
      <p:sp>
        <p:nvSpPr>
          <p:cNvPr id="8" name="Textfeld 7"/>
          <p:cNvSpPr txBox="1"/>
          <p:nvPr/>
        </p:nvSpPr>
        <p:spPr>
          <a:xfrm>
            <a:off x="395536" y="836712"/>
            <a:ext cx="8496944" cy="6109365"/>
          </a:xfrm>
          <a:prstGeom prst="rect">
            <a:avLst/>
          </a:prstGeom>
          <a:noFill/>
        </p:spPr>
        <p:txBody>
          <a:bodyPr wrap="square" rtlCol="0">
            <a:spAutoFit/>
          </a:bodyPr>
          <a:lstStyle/>
          <a:p>
            <a:r>
              <a:rPr lang="de-DE" sz="2000" dirty="0" smtClean="0"/>
              <a:t>VLZ DB -&gt; „ABC Bücherdienst“ -&gt; 04/1998 wurde der „ABC Bücherdienst“ von Amazon gekauft -&gt; Amazon.de</a:t>
            </a:r>
            <a:br>
              <a:rPr lang="de-DE" sz="2000" dirty="0" smtClean="0"/>
            </a:br>
            <a:r>
              <a:rPr lang="de-DE" sz="2000" b="1" dirty="0" smtClean="0"/>
              <a:t>Zahlungsformen (1998) </a:t>
            </a:r>
            <a:r>
              <a:rPr lang="de-DE" sz="2000" dirty="0" smtClean="0"/>
              <a:t>Überweisung, die Lastschrift, teilweise auch Kreditkartenzahlungen oder die Nachnahme. Diese Zahlungsverfahren auch bei Online-Bestellungen einzusetzen ist problemlos. … Elektronische Zahlungsverfahren, die von diesen relativ verbraucherfreundlichen Bedingungen wieder abrücken wollen, z.B. durch eine elektronische Sofort-Zahlung bei der Bestellung oder durch aufwendige Authentifizierungsverfahren, werden es deshalb schwer haben, sich durchzusetzen.  </a:t>
            </a:r>
            <a:r>
              <a:rPr lang="de-DE" sz="1400" dirty="0" smtClean="0"/>
              <a:t>(Quelle FZKA, „Blütenträume – Zahlungssysteminnovationen u. Internethandel“ 1998)</a:t>
            </a:r>
            <a:br>
              <a:rPr lang="de-DE" sz="1400" dirty="0" smtClean="0"/>
            </a:br>
            <a:r>
              <a:rPr lang="de-DE" sz="2000" b="1" dirty="0" err="1" smtClean="0"/>
              <a:t>Kryptologie</a:t>
            </a:r>
            <a:r>
              <a:rPr lang="de-DE" sz="2000" b="1" dirty="0" smtClean="0"/>
              <a:t>:</a:t>
            </a:r>
            <a:r>
              <a:rPr lang="de-DE" sz="2000" dirty="0" smtClean="0"/>
              <a:t> PGP, Secure Socket Layer (SSL) , Secure Electronic Transaction (SET) (verschlüsselte Kommunikation bei </a:t>
            </a:r>
            <a:r>
              <a:rPr lang="de-DE" sz="2000" dirty="0" err="1" smtClean="0"/>
              <a:t>Zahlungsinfomationen</a:t>
            </a:r>
            <a:r>
              <a:rPr lang="de-DE" sz="2000" dirty="0" smtClean="0"/>
              <a:t>). Beteiligte: </a:t>
            </a:r>
            <a:r>
              <a:rPr lang="de-DE" dirty="0" smtClean="0"/>
              <a:t>IBM, Microsoft, Citibank, VISA, Mastercard, Dt. Bank, Karstadt, Otto, Neckermann, Quelle, …</a:t>
            </a:r>
            <a:r>
              <a:rPr lang="de-DE" sz="2000" dirty="0" smtClean="0"/>
              <a:t/>
            </a:r>
            <a:br>
              <a:rPr lang="de-DE" sz="2000" dirty="0" smtClean="0"/>
            </a:br>
            <a:r>
              <a:rPr lang="de-DE" sz="2000" b="1" dirty="0" err="1" smtClean="0"/>
              <a:t>Bsple</a:t>
            </a:r>
            <a:r>
              <a:rPr lang="de-DE" sz="2000" b="1" dirty="0" smtClean="0"/>
              <a:t>. </a:t>
            </a:r>
            <a:r>
              <a:rPr lang="de-DE" sz="2000" b="1" dirty="0" err="1" smtClean="0"/>
              <a:t>Mondex</a:t>
            </a:r>
            <a:r>
              <a:rPr lang="de-DE" sz="2000" b="1" dirty="0" smtClean="0"/>
              <a:t>, </a:t>
            </a:r>
            <a:r>
              <a:rPr lang="de-DE" sz="2000" b="1" dirty="0" err="1" smtClean="0"/>
              <a:t>eCash</a:t>
            </a:r>
            <a:r>
              <a:rPr lang="de-DE" sz="2000" b="1" dirty="0" smtClean="0"/>
              <a:t>, Cybercash, Geldkarte</a:t>
            </a:r>
            <a:r>
              <a:rPr lang="de-DE" sz="2000" dirty="0" smtClean="0"/>
              <a:t>: „Das </a:t>
            </a:r>
            <a:r>
              <a:rPr lang="de-DE" sz="2000" dirty="0" err="1" smtClean="0"/>
              <a:t>eCash</a:t>
            </a:r>
            <a:r>
              <a:rPr lang="de-DE" sz="2000" dirty="0" smtClean="0"/>
              <a:t>-System ist ein Einweg-</a:t>
            </a:r>
            <a:r>
              <a:rPr lang="de-DE" sz="2000" b="1" dirty="0" smtClean="0"/>
              <a:t>Token-System</a:t>
            </a:r>
            <a:r>
              <a:rPr lang="de-DE" sz="2000" dirty="0" smtClean="0"/>
              <a:t>, in dem die digitalen Objekte, die lokal auf dem Computer des Zahlenden gespeichert sind, einmal und nur einmal für Zahlungen benutzt werden können. ... Zahlungen von einer Person an eine andere (</a:t>
            </a:r>
            <a:r>
              <a:rPr lang="de-DE" sz="2000" dirty="0" err="1" smtClean="0"/>
              <a:t>peer</a:t>
            </a:r>
            <a:r>
              <a:rPr lang="de-DE" sz="2000" dirty="0" smtClean="0"/>
              <a:t> </a:t>
            </a:r>
            <a:r>
              <a:rPr lang="de-DE" sz="2000" dirty="0" err="1" smtClean="0"/>
              <a:t>to</a:t>
            </a:r>
            <a:r>
              <a:rPr lang="de-DE" sz="2000" dirty="0" smtClean="0"/>
              <a:t> </a:t>
            </a:r>
            <a:r>
              <a:rPr lang="de-DE" sz="2000" dirty="0" err="1" smtClean="0"/>
              <a:t>peer</a:t>
            </a:r>
            <a:r>
              <a:rPr lang="de-DE" sz="2000" dirty="0" smtClean="0"/>
              <a:t>) sind ebenfalls möglich, setzen de facto aber die Vermittlung der Bank voraus, die stets die eingereichten gegen </a:t>
            </a:r>
            <a:r>
              <a:rPr lang="de-DE" dirty="0" smtClean="0"/>
              <a:t>neue digitale Objekte umtauscht.</a:t>
            </a:r>
          </a:p>
          <a:p>
            <a:endParaRPr lang="de-DE" sz="1900" dirty="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8</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Digitale Tauschmittel</a:t>
            </a:r>
          </a:p>
        </p:txBody>
      </p:sp>
      <p:sp>
        <p:nvSpPr>
          <p:cNvPr id="8" name="Textfeld 7"/>
          <p:cNvSpPr txBox="1"/>
          <p:nvPr/>
        </p:nvSpPr>
        <p:spPr>
          <a:xfrm>
            <a:off x="395536" y="836712"/>
            <a:ext cx="8496944" cy="4555093"/>
          </a:xfrm>
          <a:prstGeom prst="rect">
            <a:avLst/>
          </a:prstGeom>
          <a:noFill/>
        </p:spPr>
        <p:txBody>
          <a:bodyPr wrap="square" rtlCol="0">
            <a:spAutoFit/>
          </a:bodyPr>
          <a:lstStyle/>
          <a:p>
            <a:r>
              <a:rPr lang="de-DE" sz="2000" dirty="0" err="1" smtClean="0"/>
              <a:t>Digicash</a:t>
            </a:r>
            <a:r>
              <a:rPr lang="de-DE" sz="2000" dirty="0" smtClean="0"/>
              <a:t> 1994: Feldversuch mit einer privaten Tauschwährung „</a:t>
            </a:r>
            <a:r>
              <a:rPr lang="de-DE" sz="2000" dirty="0" err="1" smtClean="0"/>
              <a:t>cyberbucks</a:t>
            </a:r>
            <a:r>
              <a:rPr lang="de-DE" sz="2000" dirty="0" smtClean="0"/>
              <a:t>“.</a:t>
            </a:r>
          </a:p>
          <a:p>
            <a:endParaRPr lang="de-DE" sz="2000" dirty="0" smtClean="0"/>
          </a:p>
          <a:p>
            <a:r>
              <a:rPr lang="de-DE" sz="2000" dirty="0" smtClean="0"/>
              <a:t>Anders </a:t>
            </a:r>
            <a:r>
              <a:rPr lang="de-DE" sz="2000" b="1" dirty="0" smtClean="0"/>
              <a:t>Regionalwährungen</a:t>
            </a:r>
            <a:r>
              <a:rPr lang="de-DE" sz="2000" dirty="0" smtClean="0"/>
              <a:t>: Bindung an gesetzliche Zahlungsmittel</a:t>
            </a:r>
          </a:p>
          <a:p>
            <a:endParaRPr lang="de-DE" sz="2000" b="1" dirty="0" smtClean="0"/>
          </a:p>
          <a:p>
            <a:r>
              <a:rPr lang="de-DE" sz="2000" b="1" dirty="0" smtClean="0"/>
              <a:t>„Elektronisches Geld“ mit beschränkter Geltung</a:t>
            </a:r>
          </a:p>
          <a:p>
            <a:pPr>
              <a:buFont typeface="Arial" pitchFamily="34" charset="0"/>
              <a:buChar char="•"/>
            </a:pPr>
            <a:r>
              <a:rPr lang="de-DE" sz="2000" dirty="0" smtClean="0"/>
              <a:t> „Hilfszahlungsmittel“ / Geldersatzmittel / Geldsurrogate) ersetzen Bargeld oder   Buchgeld partiell : </a:t>
            </a:r>
            <a:br>
              <a:rPr lang="de-DE" sz="2000" dirty="0" smtClean="0"/>
            </a:br>
            <a:endParaRPr lang="de-DE" sz="1000" dirty="0" smtClean="0"/>
          </a:p>
          <a:p>
            <a:pPr>
              <a:buFont typeface="Arial" pitchFamily="34" charset="0"/>
              <a:buChar char="•"/>
            </a:pPr>
            <a:r>
              <a:rPr lang="de-DE" sz="2000" dirty="0" smtClean="0"/>
              <a:t> u.a. Wertmarken, Gutscheine und Briefmarken (Schuldscheine und Wechsel)</a:t>
            </a:r>
            <a:br>
              <a:rPr lang="de-DE" sz="2000" dirty="0" smtClean="0"/>
            </a:br>
            <a:endParaRPr lang="de-DE" sz="1000" dirty="0" smtClean="0"/>
          </a:p>
          <a:p>
            <a:pPr>
              <a:buFont typeface="Arial" pitchFamily="34" charset="0"/>
              <a:buChar char="•"/>
            </a:pPr>
            <a:r>
              <a:rPr lang="de-DE" sz="2000" dirty="0" smtClean="0"/>
              <a:t> viel stärker auf ein Vertrauensverhältnis zwischen Herausgeber, Zahlendem und Empfänger angewiesen. </a:t>
            </a:r>
            <a:br>
              <a:rPr lang="de-DE" sz="2000" dirty="0" smtClean="0"/>
            </a:br>
            <a:endParaRPr lang="de-DE" sz="2000" dirty="0" smtClean="0"/>
          </a:p>
          <a:p>
            <a:r>
              <a:rPr lang="de-DE" sz="2000" dirty="0" smtClean="0"/>
              <a:t>Solcher Art Hilfszahlungsmittel entstehen nun (1998) auch im Zusammenhang elektronischer Zahlungssysteme und des Internet. </a:t>
            </a:r>
            <a:endParaRPr lang="de-DE" sz="1900" dirty="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smtClean="0">
                <a:solidFill>
                  <a:schemeClr val="bg1"/>
                </a:solidFill>
              </a:rPr>
              <a:t>© Reiner Germeroth</a:t>
            </a:r>
            <a:endParaRPr lang="de-DE" sz="1200" b="1" dirty="0">
              <a:solidFill>
                <a:schemeClr val="bg1"/>
              </a:solidFill>
            </a:endParaRP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smtClean="0">
                <a:solidFill>
                  <a:schemeClr val="bg1"/>
                </a:solidFill>
              </a:rPr>
              <a:t>Attac</a:t>
            </a:r>
            <a:r>
              <a:rPr lang="de-DE" sz="2000" b="1" dirty="0" smtClean="0">
                <a:solidFill>
                  <a:schemeClr val="bg1"/>
                </a:solidFill>
              </a:rPr>
              <a:t> Rüsselsheim: Geld &amp; Finanzmärkte - Marx </a:t>
            </a:r>
            <a:r>
              <a:rPr lang="de-DE" sz="2000" b="1" dirty="0" err="1" smtClean="0">
                <a:solidFill>
                  <a:schemeClr val="bg1"/>
                </a:solidFill>
              </a:rPr>
              <a:t>revisited</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9</a:t>
            </a:fld>
            <a:endParaRPr lang="de-DE" b="1" dirty="0">
              <a:solidFill>
                <a:schemeClr val="bg1"/>
              </a:solidFill>
            </a:endParaRPr>
          </a:p>
        </p:txBody>
      </p:sp>
      <p:sp>
        <p:nvSpPr>
          <p:cNvPr id="7" name="Textfeld 6"/>
          <p:cNvSpPr txBox="1"/>
          <p:nvPr/>
        </p:nvSpPr>
        <p:spPr>
          <a:xfrm>
            <a:off x="539552" y="404664"/>
            <a:ext cx="7378560" cy="461665"/>
          </a:xfrm>
          <a:prstGeom prst="rect">
            <a:avLst/>
          </a:prstGeom>
          <a:noFill/>
        </p:spPr>
        <p:txBody>
          <a:bodyPr wrap="square" rtlCol="0">
            <a:spAutoFit/>
          </a:bodyPr>
          <a:lstStyle/>
          <a:p>
            <a:pPr marL="514350" indent="-514350" algn="ctr"/>
            <a:r>
              <a:rPr lang="de-DE" sz="2400" b="1" dirty="0" smtClean="0">
                <a:solidFill>
                  <a:srgbClr val="FF0000"/>
                </a:solidFill>
              </a:rPr>
              <a:t>Digitale Tauschmittel -&gt; Geldschöpfung</a:t>
            </a:r>
          </a:p>
        </p:txBody>
      </p:sp>
      <p:sp>
        <p:nvSpPr>
          <p:cNvPr id="8" name="Textfeld 7"/>
          <p:cNvSpPr txBox="1"/>
          <p:nvPr/>
        </p:nvSpPr>
        <p:spPr>
          <a:xfrm>
            <a:off x="395536" y="836712"/>
            <a:ext cx="8496944" cy="5847755"/>
          </a:xfrm>
          <a:prstGeom prst="rect">
            <a:avLst/>
          </a:prstGeom>
          <a:noFill/>
        </p:spPr>
        <p:txBody>
          <a:bodyPr wrap="square" rtlCol="0">
            <a:spAutoFit/>
          </a:bodyPr>
          <a:lstStyle/>
          <a:p>
            <a:r>
              <a:rPr lang="de-DE" sz="2200" dirty="0" smtClean="0"/>
              <a:t>Eine gern und kontrovers geführte Diskussion geht um die sogenannte </a:t>
            </a:r>
            <a:r>
              <a:rPr lang="de-DE" sz="2200" b="1" dirty="0" smtClean="0"/>
              <a:t>„</a:t>
            </a:r>
            <a:r>
              <a:rPr lang="de-DE" sz="2200" b="1" dirty="0" err="1" smtClean="0"/>
              <a:t>peer-to-peer</a:t>
            </a:r>
            <a:r>
              <a:rPr lang="de-DE" sz="2200" b="1" dirty="0" smtClean="0"/>
              <a:t>“</a:t>
            </a:r>
            <a:r>
              <a:rPr lang="de-DE" sz="2200" dirty="0" smtClean="0"/>
              <a:t>-Funktion (auch „</a:t>
            </a:r>
            <a:r>
              <a:rPr lang="de-DE" sz="2200" dirty="0" err="1" smtClean="0"/>
              <a:t>purse-to-purse</a:t>
            </a:r>
            <a:r>
              <a:rPr lang="de-DE" sz="2200" dirty="0" smtClean="0"/>
              <a:t>“). Gemeint ist damit, </a:t>
            </a:r>
            <a:r>
              <a:rPr lang="de-DE" sz="2200" dirty="0" err="1" smtClean="0"/>
              <a:t>daß</a:t>
            </a:r>
            <a:r>
              <a:rPr lang="de-DE" sz="2200" dirty="0" smtClean="0"/>
              <a:t> „elektronisches Geld“ nicht nur zwischen Geldherausgeber und Kunde und zwischen Kunde und (durch den Herausgeber legitimierten) Händler transferiert werden kann, sondern auch direkt zwischen den Geldbesitzern ohne Einbezug einer weiteren Instanz. (</a:t>
            </a:r>
            <a:r>
              <a:rPr lang="de-DE" sz="2200" b="1" dirty="0" smtClean="0"/>
              <a:t>bargeldnah</a:t>
            </a:r>
            <a:r>
              <a:rPr lang="de-DE" sz="2200" dirty="0" smtClean="0"/>
              <a:t>)</a:t>
            </a:r>
          </a:p>
          <a:p>
            <a:endParaRPr lang="de-DE" sz="2200" b="1" dirty="0" smtClean="0"/>
          </a:p>
          <a:p>
            <a:r>
              <a:rPr lang="de-DE" sz="2200" b="1" dirty="0" smtClean="0"/>
              <a:t>Auch für e-Geld !: Zirkulationsmittel / Zahlungsmittel / Wertaufbewahrung / Maß der Werte</a:t>
            </a:r>
          </a:p>
          <a:p>
            <a:r>
              <a:rPr lang="de-DE" sz="2200" dirty="0" smtClean="0"/>
              <a:t/>
            </a:r>
            <a:br>
              <a:rPr lang="de-DE" sz="2200" dirty="0" smtClean="0"/>
            </a:br>
            <a:r>
              <a:rPr lang="de-DE" sz="2200" dirty="0" smtClean="0"/>
              <a:t>Bisher (1998) nur „Verfügungsinstrumente über Buchgeld“ !</a:t>
            </a:r>
            <a:br>
              <a:rPr lang="de-DE" sz="2200" dirty="0" smtClean="0"/>
            </a:br>
            <a:r>
              <a:rPr lang="de-DE" sz="2200" dirty="0" smtClean="0"/>
              <a:t> (Beispiele s.o. ;  Apple Pay </a:t>
            </a:r>
            <a:r>
              <a:rPr lang="de-DE" sz="2200" dirty="0" err="1" smtClean="0"/>
              <a:t>etc</a:t>
            </a:r>
            <a:r>
              <a:rPr lang="de-DE" sz="2200" dirty="0" smtClean="0"/>
              <a:t>) </a:t>
            </a:r>
            <a:br>
              <a:rPr lang="de-DE" sz="2200" dirty="0" smtClean="0"/>
            </a:br>
            <a:r>
              <a:rPr lang="de-DE" sz="2200" dirty="0" smtClean="0"/>
              <a:t/>
            </a:r>
            <a:br>
              <a:rPr lang="de-DE" sz="2200" dirty="0" smtClean="0"/>
            </a:br>
            <a:r>
              <a:rPr lang="de-DE" sz="2200" b="1" dirty="0" smtClean="0"/>
              <a:t>Definition e-Geld (FZKA 1998): a) geht ohne Girokonto B) geht ohne Bank/Autorisierung c) anonym d) Fernzahlungen möglich</a:t>
            </a:r>
          </a:p>
          <a:p>
            <a:r>
              <a:rPr lang="de-DE" sz="2200" dirty="0" smtClean="0"/>
              <a:t/>
            </a:r>
            <a:br>
              <a:rPr lang="de-DE" sz="2200" dirty="0" smtClean="0"/>
            </a:br>
            <a:endParaRPr lang="de-DE" sz="2200" dirty="0" smtClean="0"/>
          </a:p>
        </p:txBody>
      </p:sp>
    </p:spTree>
    <p:extLst>
      <p:ext uri="{BB962C8B-B14F-4D97-AF65-F5344CB8AC3E}">
        <p14:creationId xmlns:p14="http://schemas.microsoft.com/office/powerpoint/2010/main" xmlns="" val="221154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1450</Words>
  <Application>Microsoft Office PowerPoint</Application>
  <PresentationFormat>Bildschirmpräsentation (4:3)</PresentationFormat>
  <Paragraphs>152</Paragraphs>
  <Slides>21</Slides>
  <Notes>21</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vt:lpstr>
      <vt:lpstr>Attac Rüsselsheim: Geld &amp; Finanzmärkte - Marx &amp; Kryptogeld</vt:lpstr>
      <vt:lpstr>Attac Rüsselsheim: Geld &amp; Finanzmärkte - Kryptogeld</vt:lpstr>
      <vt:lpstr>Attac Rüsselsheim: Geld &amp; Finanzmärkte - Marx &amp; Kryptogeld</vt:lpstr>
      <vt:lpstr>Attac Rüsselsheim: Geld &amp; Finanzmärkte - Marx &amp; Kryptogeld</vt:lpstr>
      <vt:lpstr>Attac Rüsselsheim: Geld &amp; Finanzmärkte - Kryptogeld</vt:lpstr>
      <vt:lpstr>Attac Rüsselsheim: Geld &amp; Finanzmärkte - Kryptogeld</vt:lpstr>
      <vt:lpstr>Attac Rüsselsheim: Geld &amp; Finanzmärkte - Marx revisited</vt:lpstr>
      <vt:lpstr>Attac Rüsselsheim: Geld &amp; Finanzmärkte - Marx revisited</vt:lpstr>
      <vt:lpstr>Attac Rüsselsheim: Geld &amp; Finanzmärkte - Marx revisited</vt:lpstr>
      <vt:lpstr>Attac Rüsselsheim: Geld &amp; Finanzmärkte - Marx revisited</vt:lpstr>
      <vt:lpstr>Attac Rüsselsheim: Geld &amp; Finanzmärkte - Marx revisited</vt:lpstr>
      <vt:lpstr>Attac Rüsselsheim: Geld &amp; Finanzmärkte - Marx revisited</vt:lpstr>
      <vt:lpstr>Attac Rüsselsheim: Geld &amp; Finanzmärkte - Kryptogeld</vt:lpstr>
      <vt:lpstr>Attac Rüsselsheim: Geld &amp; Finanzmärkte - Kryptogeld</vt:lpstr>
      <vt:lpstr>Attac Rüsselsheim: Geld &amp; Finanzmärkte - Marx revisited</vt:lpstr>
      <vt:lpstr>Attac Rüsselsheim: Geld &amp; Finanzmärkte - Marx revisited</vt:lpstr>
      <vt:lpstr>Attac Rüsselsheim: Geld &amp; Finanzmärkte - Marx revisited</vt:lpstr>
      <vt:lpstr>Attac Rüsselsheim: Geld &amp; Finanzmärkte - Marx revisited</vt:lpstr>
      <vt:lpstr>Wege aus der Finanzmarkt und Staatsschuldenkrise</vt:lpstr>
      <vt:lpstr>Wege aus der Finanzmarkt und Staatsschuldenkrise</vt:lpstr>
      <vt:lpstr>Attac Rüsselsheim: Geld &amp; Finanzmärkte - Marx revisited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Geld</dc:title>
  <dc:creator>Germeroth Reiner</dc:creator>
  <cp:lastModifiedBy>H-J Krug</cp:lastModifiedBy>
  <cp:revision>187</cp:revision>
  <dcterms:created xsi:type="dcterms:W3CDTF">2019-12-31T13:46:57Z</dcterms:created>
  <dcterms:modified xsi:type="dcterms:W3CDTF">2020-03-09T16:34:00Z</dcterms:modified>
</cp:coreProperties>
</file>