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54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68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0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36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58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69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0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8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73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71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6898-F14E-E945-AA71-C8D553BB959E}" type="datetimeFigureOut">
              <a:rPr lang="en-US" smtClean="0"/>
              <a:t>15.06.13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1AD4-F92E-F044-B98C-86638A22E6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57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o.de" TargetMode="Externa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chubert@medico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 in der </a:t>
            </a:r>
            <a:r>
              <a:rPr lang="de-DE" dirty="0" smtClean="0"/>
              <a:t>Krise </a:t>
            </a:r>
            <a:br>
              <a:rPr lang="de-DE" dirty="0" smtClean="0"/>
            </a:br>
            <a:r>
              <a:rPr lang="de-DE" sz="3100" dirty="0" smtClean="0"/>
              <a:t>Europas Gesundheitssysteme </a:t>
            </a:r>
            <a:r>
              <a:rPr lang="de-DE" sz="3100" dirty="0" smtClean="0"/>
              <a:t>kaputt gespart</a:t>
            </a:r>
            <a:endParaRPr lang="de-DE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ttac</a:t>
            </a:r>
            <a:r>
              <a:rPr lang="de-DE" dirty="0" smtClean="0"/>
              <a:t> – Rat, 15.6.2013</a:t>
            </a:r>
          </a:p>
          <a:p>
            <a:r>
              <a:rPr lang="de-DE" dirty="0" smtClean="0"/>
              <a:t>Hannover</a:t>
            </a:r>
            <a:endParaRPr lang="de-DE" dirty="0"/>
          </a:p>
        </p:txBody>
      </p:sp>
      <p:pic>
        <p:nvPicPr>
          <p:cNvPr id="4" name="Picture 3" descr="logo_medico_internatio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465427"/>
            <a:ext cx="1594677" cy="819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762" y="6488668"/>
            <a:ext cx="753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Kirsten Schubert, Ärztin und Referentin für Gesundheit, </a:t>
            </a:r>
            <a:r>
              <a:rPr lang="de-DE" dirty="0" err="1" smtClean="0"/>
              <a:t>medico</a:t>
            </a:r>
            <a:r>
              <a:rPr lang="de-DE" dirty="0" smtClean="0"/>
              <a:t> international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694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Thesen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Mitten in der Krise finden massive Umstrukturierungen und Kürzungen im Gesundheitswesen statt.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Diese haben negative Auswirkungen für die Gesundheit der Bevölkerung und kosten Menschenleben.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Menschenleben als „Kollateralschaden“ werden bewusst in Kauf genommen.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Wenigsten: In öffentliche Gesundheit und „Wohlfahrt“ investieren statt zu kürzen.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DE" dirty="0" smtClean="0"/>
              <a:t>Vorbeugen: öffentliche Gesundheitssysteme in den Händen der Menschen halten der Krise besser stand. 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73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de-DE" sz="2700" dirty="0" smtClean="0"/>
              <a:t>1. Mitten in der Krise finden massive Umstrukturierungen und Kürzungen im Gesundheitswesen statt</a:t>
            </a:r>
            <a:r>
              <a:rPr lang="de-DE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Erhöhung der Zuzahlungen 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Bsp.: Italien </a:t>
            </a:r>
            <a:r>
              <a:rPr lang="de-DE" dirty="0" smtClean="0"/>
              <a:t>Konsultationsgebühr: </a:t>
            </a:r>
            <a:r>
              <a:rPr lang="de-DE" dirty="0" smtClean="0"/>
              <a:t>10 €, </a:t>
            </a:r>
            <a:r>
              <a:rPr lang="de-DE" dirty="0" smtClean="0"/>
              <a:t>Griechenland: </a:t>
            </a:r>
            <a:r>
              <a:rPr lang="de-DE" dirty="0" smtClean="0"/>
              <a:t>25 €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Kürzungen des Gesundheitsbudgets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Bsp.: Griechenland </a:t>
            </a:r>
            <a:r>
              <a:rPr lang="de-DE" dirty="0" smtClean="0"/>
              <a:t>Krankenhausbudget: - </a:t>
            </a:r>
            <a:r>
              <a:rPr lang="de-DE" dirty="0" smtClean="0"/>
              <a:t>40%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Gehaltskürzungen der Beschäftigten im Gesundheitswesen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Bsp.: </a:t>
            </a:r>
            <a:r>
              <a:rPr lang="de-DE" dirty="0" smtClean="0"/>
              <a:t>Spanien: </a:t>
            </a:r>
            <a:r>
              <a:rPr lang="de-DE" dirty="0" smtClean="0"/>
              <a:t>5-7%, Rumänien bis 25%, Griechenland bis 40%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Einstellungsstopp in Krankenhäusern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Bsp.: Irland Einstellungsstopp für </a:t>
            </a:r>
            <a:r>
              <a:rPr lang="de-DE" dirty="0" err="1" smtClean="0"/>
              <a:t>GesundheitsarbeiterInnen</a:t>
            </a:r>
            <a:r>
              <a:rPr lang="de-DE" dirty="0" smtClean="0"/>
              <a:t>, Griechenland nur jede 5te Stelle neu besetzen</a:t>
            </a:r>
          </a:p>
          <a:p>
            <a:pPr>
              <a:lnSpc>
                <a:spcPct val="120000"/>
              </a:lnSpc>
            </a:pPr>
            <a:r>
              <a:rPr lang="de-DE" dirty="0" smtClean="0">
                <a:solidFill>
                  <a:srgbClr val="FF0000"/>
                </a:solidFill>
              </a:rPr>
              <a:t>Einschränkungen der Leistungskataloge</a:t>
            </a:r>
          </a:p>
          <a:p>
            <a:pPr lvl="1">
              <a:lnSpc>
                <a:spcPct val="120000"/>
              </a:lnSpc>
            </a:pPr>
            <a:r>
              <a:rPr lang="de-DE" dirty="0" smtClean="0"/>
              <a:t>Bsp.: Positivlisten, Streichung kostspieliger Diagnostik, zahnärztliche Versorgung (Irland), Arbeitsunfälle (Spanien)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23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de-DE" sz="2400" dirty="0" smtClean="0"/>
              <a:t>2. Diese haben negative Auswirkungen für die Gesundheit der Bevölkerung und kosten Menschenleben.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 smtClean="0">
                <a:solidFill>
                  <a:srgbClr val="FF0000"/>
                </a:solidFill>
              </a:rPr>
              <a:t>Das Beispiel Griechenland: 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52 % Anstieg HIV-Infektionen (u.a. </a:t>
            </a:r>
            <a:r>
              <a:rPr lang="de-DE" dirty="0" err="1" smtClean="0"/>
              <a:t>Drogenabusus</a:t>
            </a:r>
            <a:r>
              <a:rPr lang="de-DE" dirty="0" smtClean="0"/>
              <a:t>, Prostitution)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40% mehr Suizide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Verdopplung der Anzahl an Depressionen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H</a:t>
            </a:r>
            <a:r>
              <a:rPr lang="de-DE" dirty="0" smtClean="0"/>
              <a:t>öhere Sterblichkeit an Influenza (Grippe)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 Auftreten von „neuen“ Infektionskrankheiten wie West Nil Virus und Malaria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Mangel an Medikamenten, Verbandmaterial, etc.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Über 30 % der Menschen nicht mehr krankenversichert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Abwanderung von </a:t>
            </a:r>
            <a:r>
              <a:rPr lang="de-DE" dirty="0" err="1" smtClean="0"/>
              <a:t>GesundheitsarbeiterInnen</a:t>
            </a:r>
            <a:endParaRPr lang="de-DE" dirty="0" smtClean="0"/>
          </a:p>
          <a:p>
            <a:pPr>
              <a:lnSpc>
                <a:spcPct val="11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21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de-DE" sz="2400" dirty="0" smtClean="0"/>
              <a:t>3. Menschenleben als „Kollateralschaden“ werden bewusst in Kauf genommen.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„Der Markt wird es richten.“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 Krise wird genutzt für den neoliberalen Umbau der Gesundheits- und Sozialsysteme (Privatisierung, Kommerzialisierung, ...), Bsp.: Einführung von DRGs in Griechenland, Ausverkauf der öffentlichen Infrastruktur...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Viele historischen Beispiele belegen, welche dramatischen Konsequenzen die </a:t>
            </a:r>
            <a:r>
              <a:rPr lang="de-DE" dirty="0" smtClean="0"/>
              <a:t>„marktradikale </a:t>
            </a:r>
            <a:r>
              <a:rPr lang="de-DE" dirty="0" err="1" smtClean="0"/>
              <a:t>Sparpoltik</a:t>
            </a:r>
            <a:r>
              <a:rPr lang="de-DE" dirty="0" smtClean="0"/>
              <a:t>“ in Zeiten der Krise hat (Große Depression, Schuldenkrise, Asienkrise,..). 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Aber auch aktuelle Beispiele: Island</a:t>
            </a:r>
            <a:r>
              <a:rPr lang="de-DE" dirty="0"/>
              <a:t> </a:t>
            </a:r>
            <a:r>
              <a:rPr lang="de-DE" dirty="0" smtClean="0"/>
              <a:t>vs. Griechenland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Die Zahlen aus Griechenland sind allen zugänglich und bekannt; zudem BMG hier „</a:t>
            </a:r>
            <a:r>
              <a:rPr lang="de-DE" dirty="0" err="1" smtClean="0"/>
              <a:t>domain</a:t>
            </a:r>
            <a:r>
              <a:rPr lang="de-DE" dirty="0" smtClean="0"/>
              <a:t> </a:t>
            </a:r>
            <a:r>
              <a:rPr lang="de-DE" dirty="0" err="1" smtClean="0"/>
              <a:t>leader</a:t>
            </a:r>
            <a:r>
              <a:rPr lang="de-DE" dirty="0" smtClean="0"/>
              <a:t>“!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6469251"/>
            <a:ext cx="856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The Body </a:t>
            </a:r>
            <a:r>
              <a:rPr lang="de-DE" dirty="0" err="1" smtClean="0"/>
              <a:t>Economic</a:t>
            </a:r>
            <a:r>
              <a:rPr lang="de-DE" dirty="0" smtClean="0"/>
              <a:t> – </a:t>
            </a:r>
            <a:r>
              <a:rPr lang="de-DE" dirty="0" err="1" smtClean="0"/>
              <a:t>Why</a:t>
            </a:r>
            <a:r>
              <a:rPr lang="de-DE" dirty="0" smtClean="0"/>
              <a:t> Austerity </a:t>
            </a:r>
            <a:r>
              <a:rPr lang="de-DE" dirty="0" err="1" smtClean="0"/>
              <a:t>Kills</a:t>
            </a:r>
            <a:r>
              <a:rPr lang="de-DE" dirty="0" smtClean="0"/>
              <a:t>, </a:t>
            </a:r>
            <a:r>
              <a:rPr lang="de-DE" dirty="0" err="1" smtClean="0"/>
              <a:t>Stuckler</a:t>
            </a:r>
            <a:r>
              <a:rPr lang="de-DE" dirty="0" smtClean="0"/>
              <a:t>/</a:t>
            </a:r>
            <a:r>
              <a:rPr lang="de-DE" dirty="0" err="1" smtClean="0"/>
              <a:t>Basu</a:t>
            </a:r>
            <a:r>
              <a:rPr lang="de-DE" dirty="0" smtClean="0"/>
              <a:t>, Basic Books,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96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4. Wenigsten: In öffentliche Gesundheit und „Wohlfahrt“ investieren statt zu kürzen: </a:t>
            </a:r>
            <a:r>
              <a:rPr lang="de-DE" sz="2400" dirty="0" err="1" smtClean="0"/>
              <a:t>Austerität</a:t>
            </a:r>
            <a:r>
              <a:rPr lang="de-DE" sz="2400" dirty="0" smtClean="0"/>
              <a:t> sofort stoppen!</a:t>
            </a: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 smtClean="0"/>
              <a:t>Vorausgegangene Krisen wissenschaftlich ausgewertet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Bsp.: Große Depression in den USA und der „New Deal“ von FDR.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In Gesundheit investieren hilft aus der Schuldenkrise: 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1$ in Gesundheitsprogramme = 3 $ wirtschaftlicher Wachstum und somit Schuldenrückzahlung.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„Antizyklische Finanzierung“ von der WHO bereits 2009 gefordert.</a:t>
            </a:r>
          </a:p>
          <a:p>
            <a:pPr>
              <a:lnSpc>
                <a:spcPct val="110000"/>
              </a:lnSpc>
            </a:pP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6469251"/>
            <a:ext cx="856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The Body </a:t>
            </a:r>
            <a:r>
              <a:rPr lang="de-DE" dirty="0" err="1" smtClean="0"/>
              <a:t>Economic</a:t>
            </a:r>
            <a:r>
              <a:rPr lang="de-DE" dirty="0" smtClean="0"/>
              <a:t> – </a:t>
            </a:r>
            <a:r>
              <a:rPr lang="de-DE" dirty="0" err="1" smtClean="0"/>
              <a:t>Why</a:t>
            </a:r>
            <a:r>
              <a:rPr lang="de-DE" dirty="0" smtClean="0"/>
              <a:t> Austerity </a:t>
            </a:r>
            <a:r>
              <a:rPr lang="de-DE" dirty="0" err="1" smtClean="0"/>
              <a:t>Kills</a:t>
            </a:r>
            <a:r>
              <a:rPr lang="de-DE" dirty="0" smtClean="0"/>
              <a:t>, </a:t>
            </a:r>
            <a:r>
              <a:rPr lang="de-DE" dirty="0" err="1" smtClean="0"/>
              <a:t>Stuckler</a:t>
            </a:r>
            <a:r>
              <a:rPr lang="de-DE" dirty="0" smtClean="0"/>
              <a:t>/</a:t>
            </a:r>
            <a:r>
              <a:rPr lang="de-DE" dirty="0" err="1" smtClean="0"/>
              <a:t>Basu</a:t>
            </a:r>
            <a:r>
              <a:rPr lang="de-DE" dirty="0" smtClean="0"/>
              <a:t>, Basic Books,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01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5. Vorbeugen: öffentliche Gesundheitssysteme in den Händen der Menschen halten der Krise besser stand. </a:t>
            </a:r>
            <a:endParaRPr lang="de-D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private Versicherungen in USA und Griechenland.</a:t>
            </a:r>
          </a:p>
          <a:p>
            <a:pPr lvl="1"/>
            <a:r>
              <a:rPr lang="de-DE" dirty="0" smtClean="0"/>
              <a:t>20-40 % Anstieg der Aufnahmen in öffentliche Krankenhäuser</a:t>
            </a:r>
          </a:p>
          <a:p>
            <a:pPr lvl="1"/>
            <a:r>
              <a:rPr lang="de-DE" dirty="0" smtClean="0"/>
              <a:t>Profite der Versicherungskonzerne in den USA stiegen in der Krise 50 – 40 %!</a:t>
            </a:r>
          </a:p>
          <a:p>
            <a:r>
              <a:rPr lang="de-DE" dirty="0" smtClean="0"/>
              <a:t>Demokratisierung der Gesundheits- und Sozialsysteme gegen postdemokratischen Verhältnisse!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434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47" y="1699060"/>
            <a:ext cx="8229600" cy="1143000"/>
          </a:xfrm>
        </p:spPr>
        <p:txBody>
          <a:bodyPr/>
          <a:lstStyle/>
          <a:p>
            <a:r>
              <a:rPr lang="de-DE" dirty="0" smtClean="0"/>
              <a:t>DANKE!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47" y="4118956"/>
            <a:ext cx="5517632" cy="429815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Kirsten Schubert</a:t>
            </a: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schubert@medico.de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www.medico.de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 descr="logo_medico_internatio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465427"/>
            <a:ext cx="1594677" cy="8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570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Gesundheit in der Krise  Europas Gesundheitssysteme kaputt gespart</vt:lpstr>
      <vt:lpstr>Thesen</vt:lpstr>
      <vt:lpstr>1. Mitten in der Krise finden massive Umstrukturierungen und Kürzungen im Gesundheitswesen statt.</vt:lpstr>
      <vt:lpstr>2. Diese haben negative Auswirkungen für die Gesundheit der Bevölkerung und kosten Menschenleben.</vt:lpstr>
      <vt:lpstr>3. Menschenleben als „Kollateralschaden“ werden bewusst in Kauf genommen.</vt:lpstr>
      <vt:lpstr>4. Wenigsten: In öffentliche Gesundheit und „Wohlfahrt“ investieren statt zu kürzen: Austerität sofort stoppen!</vt:lpstr>
      <vt:lpstr>5. Vorbeugen: öffentliche Gesundheitssysteme in den Händen der Menschen halten der Krise besser stand. </vt:lpstr>
      <vt:lpstr>DANKE!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 in Europa – Gesundheitssysteme kaputt gespart</dc:title>
  <dc:creator>Kirsten Schubert</dc:creator>
  <cp:lastModifiedBy>Kirsten Schubert</cp:lastModifiedBy>
  <cp:revision>45</cp:revision>
  <dcterms:created xsi:type="dcterms:W3CDTF">2013-06-15T06:47:19Z</dcterms:created>
  <dcterms:modified xsi:type="dcterms:W3CDTF">2013-06-15T12:18:13Z</dcterms:modified>
</cp:coreProperties>
</file>