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422" r:id="rId4"/>
    <p:sldId id="410" r:id="rId5"/>
    <p:sldId id="400" r:id="rId6"/>
    <p:sldId id="424" r:id="rId7"/>
    <p:sldId id="260" r:id="rId8"/>
    <p:sldId id="420" r:id="rId9"/>
    <p:sldId id="419" r:id="rId10"/>
    <p:sldId id="384" r:id="rId11"/>
    <p:sldId id="418" r:id="rId12"/>
    <p:sldId id="264" r:id="rId13"/>
    <p:sldId id="309" r:id="rId14"/>
    <p:sldId id="258" r:id="rId15"/>
    <p:sldId id="310" r:id="rId16"/>
    <p:sldId id="416" r:id="rId17"/>
    <p:sldId id="380" r:id="rId18"/>
    <p:sldId id="265" r:id="rId19"/>
    <p:sldId id="382" r:id="rId20"/>
    <p:sldId id="383" r:id="rId21"/>
    <p:sldId id="381" r:id="rId22"/>
    <p:sldId id="423" r:id="rId23"/>
    <p:sldId id="425" r:id="rId24"/>
    <p:sldId id="426" r:id="rId25"/>
    <p:sldId id="394" r:id="rId26"/>
    <p:sldId id="395" r:id="rId27"/>
    <p:sldId id="427" r:id="rId28"/>
    <p:sldId id="428" r:id="rId29"/>
    <p:sldId id="406" r:id="rId30"/>
    <p:sldId id="409" r:id="rId31"/>
    <p:sldId id="299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/>
    <p:restoredTop sz="96625"/>
  </p:normalViewPr>
  <p:slideViewPr>
    <p:cSldViewPr snapToGrid="0" snapToObjects="1">
      <p:cViewPr varScale="1">
        <p:scale>
          <a:sx n="131" d="100"/>
          <a:sy n="131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0840E-BFA2-D344-8097-2342AC0DC91F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F1306-39E0-E24A-870B-14B04A136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94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B90475-8821-984A-B9DE-5D6C28673950}" type="slidenum">
              <a:rPr lang="de-DE" sz="1200">
                <a:latin typeface="Calibri" charset="0"/>
              </a:rPr>
              <a:pPr eaLnBrk="1" hangingPunct="1"/>
              <a:t>31</a:t>
            </a:fld>
            <a:endParaRPr lang="de-DE" sz="1200">
              <a:latin typeface="Calibri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1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AF903-0814-7E47-9BC9-BA05EE55B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8BBB5BF-468E-214E-BEAD-14D5B179E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A9F7BC-6197-A641-9215-6A1E7FCC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755EA8-A6A1-1A41-9D9D-9F1AD8A4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48441D-231B-8D45-82AA-ACB3ABD8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2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5E905-FC71-444F-B06C-4F36B272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6F2DB6-1214-5545-BCEB-85E9DFD9C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9A4DF4-F6EA-4548-A744-F06EED1E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3E8527-0CEE-1647-9054-A0E2D263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D104A7-7BA9-DD40-B9C9-995F286B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36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3A61D1-31CB-1943-BC1E-DFDF9E444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A3B4DC-A3CE-ED44-B5E4-52A83219E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D782F3-F94D-1A4C-AD0A-9037E9A9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D33CEC-F7D3-5348-A9B4-00CD0762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C3E3D4-B083-8D46-B92A-3ECE58C7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74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FE0E-780A-BB40-8B40-6C3F4336C2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98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B2D83-1ABE-9B4A-8352-16FC85A2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EFA199-58FE-4F41-A192-050406CF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3588D3-35F6-4048-8344-E5E47B76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1A05E2-1AD2-AC49-9E52-FCE27FEA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CD92AE-E92B-094E-B286-E91B0CD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257D5-67D4-504C-9ACF-107C95FB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0956E1-7548-E54D-A580-F8A5EA870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5EAFA3-BA5B-DB46-B48E-7D9934A2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CFF594-7214-4748-8790-0F6C5305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16C903-5B8F-D146-8E80-662BAFC2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49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B8FA1-F34E-AA45-B58D-BF6F7159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F088F4-E626-EB45-8DB0-142D32351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6543D0-D994-754C-81E2-41D074606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D848B2-FA2C-8D4D-B8FF-AE75B8EB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7753A9-616A-B944-B7CF-375E205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6A1668-5F6E-524A-B1D8-42BDB1C0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38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DA9C8-218D-004C-AEA2-EBDA3EEB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56E3F7-9A22-6545-A86E-A70D0533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994BA6-C687-954A-9BE3-3F1F54293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F0519D-4A24-DB42-A0D7-7F01EADD1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BC6324-FDF9-2D4E-BE32-8987B80F0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2B933BF-5F65-934B-97D1-59AEE4A5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49FEE6-AB52-9743-9A42-38D5B08E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95C428-8C90-9748-A6D4-C57A1375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8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C4AB8-41B7-C84E-A541-E417B53B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7163F3-DDFD-B34C-9E57-D6171666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47C919-E0E7-8642-A211-4D776997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AC025D-BAB3-EB40-B573-E416533D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17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36DBD6-A769-9548-885A-A2098963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03B05D-60DA-6442-99E7-0026FFE5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1550CE-DF5A-F34D-B374-6D83B38C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8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EC65D-45C2-1C48-B6E1-E525604B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E0B8F3-226B-6A48-A367-500FF4EC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5AAD4C-1367-C34C-BCBA-574B0E32D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8D59B9-C9FB-F141-9C4C-D71B5B5C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4766E1-FADB-7F4D-9AA7-F75AC1EF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8B3493-61A3-7F4A-9630-35F1B9B5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92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16916-562F-CF4F-9C7D-8C824F9F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B47FFC-E64E-6144-B51A-771B0F524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6F4ED8-1FFC-1C44-9979-91FBCF2AF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F00E4F-225E-9C49-B15D-FA449E90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9523C4-203E-9243-8AB5-E95D7271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2C0E87-0CF8-4341-A270-829C0351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7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48B1D5-E990-7641-A7AD-3D9F540E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D77FFE-8822-D743-97E0-6EFB36B2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33BFA4-179F-574E-97BE-9474FA5CC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A89A8-AF39-974D-96F5-02087D07B9AC}" type="datetimeFigureOut">
              <a:rPr lang="de-DE" smtClean="0"/>
              <a:t>08.04.22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09E0C6-3CFD-0040-8FC0-2A314673D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97D9DB-6B77-BE4F-BFE2-DC2533BFA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83BC-041B-6B4B-B6B8-34AB48859E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13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8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3CE92-2FCE-6047-9D62-60D0B6AB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885" y="398254"/>
            <a:ext cx="10041276" cy="2387600"/>
          </a:xfrm>
        </p:spPr>
        <p:txBody>
          <a:bodyPr>
            <a:normAutofit/>
          </a:bodyPr>
          <a:lstStyle/>
          <a:p>
            <a: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  <a:t>Der Ukraine-Krieg </a:t>
            </a:r>
            <a:b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und seine </a:t>
            </a:r>
            <a:b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  <a:t>geopolitischen Hintergründe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1BA13F-99A8-154C-B131-29A0F065F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55186"/>
            <a:ext cx="9144000" cy="1655762"/>
          </a:xfrm>
        </p:spPr>
        <p:txBody>
          <a:bodyPr>
            <a:normAutofit/>
          </a:bodyPr>
          <a:lstStyle/>
          <a:p>
            <a:r>
              <a:rPr lang="de-DE" sz="3000" b="1" dirty="0"/>
              <a:t>Videoveranstaltung der Initiative </a:t>
            </a:r>
          </a:p>
          <a:p>
            <a:r>
              <a:rPr lang="de-DE" sz="4400" b="1" i="1" dirty="0"/>
              <a:t>Nie wieder Krieg!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6DC816-50E9-8E48-A34C-55160D53C31A}"/>
              </a:ext>
            </a:extLst>
          </p:cNvPr>
          <p:cNvSpPr txBox="1"/>
          <p:nvPr/>
        </p:nvSpPr>
        <p:spPr>
          <a:xfrm>
            <a:off x="2849366" y="5871625"/>
            <a:ext cx="649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Referent:  Peter Wahl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A56EAE-253B-3E43-B2F3-5CEC44DFA35B}"/>
              </a:ext>
            </a:extLst>
          </p:cNvPr>
          <p:cNvSpPr txBox="1"/>
          <p:nvPr/>
        </p:nvSpPr>
        <p:spPr>
          <a:xfrm>
            <a:off x="5328501" y="478282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/>
              <a:t>7. April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94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C3D7E-A22C-DB4A-B957-2008D8AE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554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mehr Machtressourcen</a:t>
            </a:r>
            <a:br>
              <a:rPr lang="de-DE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umso mehr Handlungsoptionen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25D64E-B779-1341-A6EC-2D3B4D80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31" y="4376337"/>
            <a:ext cx="11353800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u="sng" dirty="0">
                <a:solidFill>
                  <a:schemeClr val="bg1"/>
                </a:solidFill>
              </a:rPr>
              <a:t>Beispiel:</a:t>
            </a:r>
          </a:p>
          <a:p>
            <a:pPr marL="0" indent="0" algn="ctr">
              <a:buNone/>
            </a:pPr>
            <a:r>
              <a:rPr lang="de-DE" sz="3200" b="1" dirty="0">
                <a:solidFill>
                  <a:schemeClr val="bg1"/>
                </a:solidFill>
              </a:rPr>
              <a:t>USA können schmerzhafte Sanktionen gegen Russland verhängen.</a:t>
            </a:r>
          </a:p>
          <a:p>
            <a:pPr marL="0" indent="0" algn="ctr">
              <a:buNone/>
            </a:pPr>
            <a:r>
              <a:rPr lang="de-DE" sz="3200" b="1" dirty="0">
                <a:solidFill>
                  <a:schemeClr val="bg1"/>
                </a:solidFill>
              </a:rPr>
              <a:t>   Umgekehrt nicht.</a:t>
            </a:r>
          </a:p>
        </p:txBody>
      </p:sp>
    </p:spTree>
    <p:extLst>
      <p:ext uri="{BB962C8B-B14F-4D97-AF65-F5344CB8AC3E}">
        <p14:creationId xmlns:p14="http://schemas.microsoft.com/office/powerpoint/2010/main" val="23524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9BFD9D4-25FA-1143-B9C7-91CA57D7341A}"/>
              </a:ext>
            </a:extLst>
          </p:cNvPr>
          <p:cNvSpPr txBox="1"/>
          <p:nvPr/>
        </p:nvSpPr>
        <p:spPr>
          <a:xfrm>
            <a:off x="440500" y="1592700"/>
            <a:ext cx="115791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Kräfteverhältnisse - </a:t>
            </a:r>
          </a:p>
          <a:p>
            <a:pPr algn="ctr"/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das zentrale Regulationsprinzip</a:t>
            </a:r>
          </a:p>
          <a:p>
            <a:pPr algn="ctr"/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sobald es um vitale Interessen geht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0E3EE0-B0AF-7D44-A137-D5D392666AB9}"/>
              </a:ext>
            </a:extLst>
          </p:cNvPr>
          <p:cNvSpPr txBox="1"/>
          <p:nvPr/>
        </p:nvSpPr>
        <p:spPr>
          <a:xfrm>
            <a:off x="4189268" y="218209"/>
            <a:ext cx="38134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200" b="1" u="sng" dirty="0"/>
              <a:t>Fünftens:</a:t>
            </a:r>
          </a:p>
        </p:txBody>
      </p:sp>
    </p:spTree>
    <p:extLst>
      <p:ext uri="{BB962C8B-B14F-4D97-AF65-F5344CB8AC3E}">
        <p14:creationId xmlns:p14="http://schemas.microsoft.com/office/powerpoint/2010/main" val="30310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AB549-F613-5B47-8054-289181D9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71" y="2206667"/>
            <a:ext cx="1114085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89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Kräfteverhältnisse und systemische Dynamik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einer Weltordnung im Umbruch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212EE6-1BDB-D845-81DD-BD077D568F5D}"/>
              </a:ext>
            </a:extLst>
          </p:cNvPr>
          <p:cNvSpPr txBox="1"/>
          <p:nvPr/>
        </p:nvSpPr>
        <p:spPr>
          <a:xfrm>
            <a:off x="2943616" y="5398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12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1683286" y="1757363"/>
            <a:ext cx="9144000" cy="4992688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 flipV="1">
            <a:off x="2763580" y="6173308"/>
            <a:ext cx="69913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3123942" y="5454170"/>
            <a:ext cx="609600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698618" y="4806470"/>
            <a:ext cx="4968875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4203442" y="4157183"/>
            <a:ext cx="3887788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5211506" y="3006245"/>
            <a:ext cx="2016125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498842" y="228552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>
                <a:solidFill>
                  <a:schemeClr val="bg1"/>
                </a:solidFill>
              </a:rPr>
              <a:t>USA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995606" y="3077683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 dirty="0">
                <a:solidFill>
                  <a:schemeClr val="bg1"/>
                </a:solidFill>
              </a:rPr>
              <a:t>BWI/NATO/G7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419343" y="3653946"/>
            <a:ext cx="3311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 dirty="0">
                <a:solidFill>
                  <a:schemeClr val="bg1"/>
                </a:solidFill>
              </a:rPr>
              <a:t>EU, J, UK, F, D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987541" y="4230208"/>
            <a:ext cx="4550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 dirty="0">
                <a:solidFill>
                  <a:schemeClr val="bg1"/>
                </a:solidFill>
              </a:rPr>
              <a:t>China, Russland, Indien, Brasilien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3987542" y="4877908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>
                <a:solidFill>
                  <a:schemeClr val="bg1"/>
                </a:solidFill>
              </a:rPr>
              <a:t>Mittlere, kleine OECD Länder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203442" y="5525608"/>
            <a:ext cx="38877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 dirty="0">
                <a:solidFill>
                  <a:schemeClr val="bg1"/>
                </a:solidFill>
              </a:rPr>
              <a:t>Übrige Schwellenländer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4563805" y="6218387"/>
            <a:ext cx="3167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 dirty="0">
                <a:solidFill>
                  <a:schemeClr val="bg1"/>
                </a:solidFill>
              </a:rPr>
              <a:t>EL / „Rest der Welt“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9731376" y="6750051"/>
            <a:ext cx="9366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800">
                <a:solidFill>
                  <a:schemeClr val="bg1"/>
                </a:solidFill>
              </a:rPr>
              <a:t>WEED PeWa</a:t>
            </a:r>
          </a:p>
        </p:txBody>
      </p:sp>
      <p:sp>
        <p:nvSpPr>
          <p:cNvPr id="68625" name="AutoShape 17"/>
          <p:cNvSpPr>
            <a:spLocks/>
          </p:cNvSpPr>
          <p:nvPr/>
        </p:nvSpPr>
        <p:spPr bwMode="auto">
          <a:xfrm rot="19219727">
            <a:off x="7620381" y="1368317"/>
            <a:ext cx="1081087" cy="2520950"/>
          </a:xfrm>
          <a:prstGeom prst="rightBrace">
            <a:avLst>
              <a:gd name="adj1" fmla="val 1943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8655429" y="2008079"/>
            <a:ext cx="20125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 dirty="0"/>
              <a:t>Herrschender Block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00BB0E8-929B-5A49-BCD3-4036782D4DC7}"/>
              </a:ext>
            </a:extLst>
          </p:cNvPr>
          <p:cNvSpPr txBox="1"/>
          <p:nvPr/>
        </p:nvSpPr>
        <p:spPr>
          <a:xfrm>
            <a:off x="300465" y="3653542"/>
            <a:ext cx="242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</a:rPr>
              <a:t>Hegemonialer Multilateralismus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</a:rPr>
              <a:t>„Pax Americana“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8EAF250-59B8-BE42-AC1D-4415F860BC58}"/>
              </a:ext>
            </a:extLst>
          </p:cNvPr>
          <p:cNvSpPr txBox="1"/>
          <p:nvPr/>
        </p:nvSpPr>
        <p:spPr>
          <a:xfrm>
            <a:off x="800666" y="154765"/>
            <a:ext cx="1059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 Blick zurück auf </a:t>
            </a:r>
            <a:br>
              <a:rPr lang="de-DE" sz="3200" b="1" dirty="0"/>
            </a:br>
            <a:r>
              <a:rPr lang="de-DE" sz="3200" b="1" dirty="0"/>
              <a:t>das internationale System nach dem Kalten Krieg 1.0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895056F-A3A7-B445-ADD4-81B2633A3936}"/>
              </a:ext>
            </a:extLst>
          </p:cNvPr>
          <p:cNvSpPr txBox="1"/>
          <p:nvPr/>
        </p:nvSpPr>
        <p:spPr>
          <a:xfrm>
            <a:off x="385754" y="1682136"/>
            <a:ext cx="242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</a:rPr>
              <a:t>Höhepunkt der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</a:rPr>
              <a:t>neoliberalen Globalisierung</a:t>
            </a:r>
          </a:p>
        </p:txBody>
      </p:sp>
    </p:spTree>
    <p:extLst>
      <p:ext uri="{BB962C8B-B14F-4D97-AF65-F5344CB8AC3E}">
        <p14:creationId xmlns:p14="http://schemas.microsoft.com/office/powerpoint/2010/main" val="11429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6" grpId="0"/>
      <p:bldP spid="68617" grpId="0"/>
      <p:bldP spid="68618" grpId="0"/>
      <p:bldP spid="68619" grpId="0"/>
      <p:bldP spid="68620" grpId="0"/>
      <p:bldP spid="68621" grpId="0"/>
      <p:bldP spid="68622" grpId="0"/>
      <p:bldP spid="68625" grpId="0" animBg="1"/>
      <p:bldP spid="68626" grpId="0"/>
      <p:bldP spid="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C79B4-17F0-214D-921A-1519422A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7189"/>
            <a:ext cx="10515600" cy="895264"/>
          </a:xfrm>
        </p:spPr>
        <p:txBody>
          <a:bodyPr/>
          <a:lstStyle/>
          <a:p>
            <a:pPr algn="ctr"/>
            <a:r>
              <a:rPr lang="de-DE" b="1" dirty="0"/>
              <a:t>Die neue multipolare Weltordnung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4E62F0-6BC6-1948-B799-9FE2DDFF2CEB}"/>
              </a:ext>
            </a:extLst>
          </p:cNvPr>
          <p:cNvSpPr/>
          <p:nvPr/>
        </p:nvSpPr>
        <p:spPr>
          <a:xfrm>
            <a:off x="2981543" y="5290353"/>
            <a:ext cx="443812" cy="4442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AFB145-8C61-D041-9C58-84B79680708B}"/>
              </a:ext>
            </a:extLst>
          </p:cNvPr>
          <p:cNvSpPr/>
          <p:nvPr/>
        </p:nvSpPr>
        <p:spPr>
          <a:xfrm>
            <a:off x="7583949" y="1454573"/>
            <a:ext cx="1589906" cy="14210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9F7EF7-F669-6D43-BB12-E1185BFAB5BC}"/>
              </a:ext>
            </a:extLst>
          </p:cNvPr>
          <p:cNvSpPr/>
          <p:nvPr/>
        </p:nvSpPr>
        <p:spPr>
          <a:xfrm>
            <a:off x="2919157" y="4987115"/>
            <a:ext cx="1365107" cy="1050699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977AB3-8396-F946-9B77-F595F282CC1B}"/>
              </a:ext>
            </a:extLst>
          </p:cNvPr>
          <p:cNvSpPr/>
          <p:nvPr/>
        </p:nvSpPr>
        <p:spPr>
          <a:xfrm>
            <a:off x="3623754" y="5133382"/>
            <a:ext cx="559646" cy="5163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6C2368-4AAD-214A-A407-F2729EC0BD1D}"/>
              </a:ext>
            </a:extLst>
          </p:cNvPr>
          <p:cNvSpPr/>
          <p:nvPr/>
        </p:nvSpPr>
        <p:spPr>
          <a:xfrm>
            <a:off x="2288348" y="4324684"/>
            <a:ext cx="578702" cy="5562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94AA21-2E97-9242-AA46-12DBA7F87597}"/>
              </a:ext>
            </a:extLst>
          </p:cNvPr>
          <p:cNvSpPr/>
          <p:nvPr/>
        </p:nvSpPr>
        <p:spPr>
          <a:xfrm>
            <a:off x="2627079" y="583126"/>
            <a:ext cx="1947333" cy="1850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AC0DD4-C12D-4045-80B9-A7A649D9A4BA}"/>
              </a:ext>
            </a:extLst>
          </p:cNvPr>
          <p:cNvSpPr/>
          <p:nvPr/>
        </p:nvSpPr>
        <p:spPr>
          <a:xfrm>
            <a:off x="7128798" y="3146633"/>
            <a:ext cx="905264" cy="8952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44261B-B533-A94C-A3D0-372638DCC189}"/>
              </a:ext>
            </a:extLst>
          </p:cNvPr>
          <p:cNvSpPr/>
          <p:nvPr/>
        </p:nvSpPr>
        <p:spPr>
          <a:xfrm>
            <a:off x="225588" y="2261064"/>
            <a:ext cx="444352" cy="398777"/>
          </a:xfrm>
          <a:prstGeom prst="ellipse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A2DF91-3D19-5E43-B3B8-EC7D9CC2742B}"/>
              </a:ext>
            </a:extLst>
          </p:cNvPr>
          <p:cNvSpPr/>
          <p:nvPr/>
        </p:nvSpPr>
        <p:spPr>
          <a:xfrm>
            <a:off x="5970485" y="4392794"/>
            <a:ext cx="838087" cy="7405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CE1AA47-E65B-CE47-A3CD-AF53C2E5CE9E}"/>
              </a:ext>
            </a:extLst>
          </p:cNvPr>
          <p:cNvSpPr txBox="1"/>
          <p:nvPr/>
        </p:nvSpPr>
        <p:spPr>
          <a:xfrm>
            <a:off x="3351602" y="125935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US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E9000E7-5CF2-3548-960D-1FA98F2A926E}"/>
              </a:ext>
            </a:extLst>
          </p:cNvPr>
          <p:cNvSpPr txBox="1"/>
          <p:nvPr/>
        </p:nvSpPr>
        <p:spPr>
          <a:xfrm>
            <a:off x="7929789" y="1890834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China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0D6BF47F-BD0A-F349-AD46-B08AEDAC3386}"/>
              </a:ext>
            </a:extLst>
          </p:cNvPr>
          <p:cNvCxnSpPr>
            <a:cxnSpLocks/>
          </p:cNvCxnSpPr>
          <p:nvPr/>
        </p:nvCxnSpPr>
        <p:spPr>
          <a:xfrm>
            <a:off x="1396313" y="4077730"/>
            <a:ext cx="97000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37CA88EC-72F1-5647-9A3A-2D1AADBC3BEB}"/>
              </a:ext>
            </a:extLst>
          </p:cNvPr>
          <p:cNvCxnSpPr>
            <a:cxnSpLocks/>
          </p:cNvCxnSpPr>
          <p:nvPr/>
        </p:nvCxnSpPr>
        <p:spPr>
          <a:xfrm flipH="1" flipV="1">
            <a:off x="6190735" y="1043545"/>
            <a:ext cx="55605" cy="5397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DD6D2B7C-561E-9C49-A6FB-05520A2DB24D}"/>
              </a:ext>
            </a:extLst>
          </p:cNvPr>
          <p:cNvSpPr txBox="1"/>
          <p:nvPr/>
        </p:nvSpPr>
        <p:spPr>
          <a:xfrm>
            <a:off x="10348790" y="6086641"/>
            <a:ext cx="228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Vertikale Achse: </a:t>
            </a:r>
            <a:br>
              <a:rPr lang="de-DE" sz="1000" dirty="0"/>
            </a:br>
            <a:r>
              <a:rPr lang="de-DE" sz="1000" dirty="0"/>
              <a:t>Position  nach Machtressourcen</a:t>
            </a:r>
          </a:p>
          <a:p>
            <a:r>
              <a:rPr lang="de-DE" sz="1000" b="1" dirty="0"/>
              <a:t>Horizontale Achse:</a:t>
            </a:r>
          </a:p>
          <a:p>
            <a:r>
              <a:rPr lang="de-DE" sz="1000" dirty="0"/>
              <a:t>Position nach Konfliktintensität 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5F43BDD-1CE4-5E40-ACAF-FCEE3777E3E7}"/>
              </a:ext>
            </a:extLst>
          </p:cNvPr>
          <p:cNvSpPr txBox="1"/>
          <p:nvPr/>
        </p:nvSpPr>
        <p:spPr>
          <a:xfrm>
            <a:off x="7085203" y="3389809"/>
            <a:ext cx="107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Russland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66CC45E-FEE5-314C-AC08-3C917FF59CE3}"/>
              </a:ext>
            </a:extLst>
          </p:cNvPr>
          <p:cNvSpPr txBox="1"/>
          <p:nvPr/>
        </p:nvSpPr>
        <p:spPr>
          <a:xfrm>
            <a:off x="6053875" y="4618278"/>
            <a:ext cx="74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Indien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52A2501-7116-A84C-B847-A3D09CC48147}"/>
              </a:ext>
            </a:extLst>
          </p:cNvPr>
          <p:cNvSpPr txBox="1"/>
          <p:nvPr/>
        </p:nvSpPr>
        <p:spPr>
          <a:xfrm>
            <a:off x="210104" y="2228984"/>
            <a:ext cx="11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Jap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48696B5-513F-AE4C-99C3-33E414308831}"/>
              </a:ext>
            </a:extLst>
          </p:cNvPr>
          <p:cNvSpPr txBox="1"/>
          <p:nvPr/>
        </p:nvSpPr>
        <p:spPr>
          <a:xfrm>
            <a:off x="4008851" y="4797746"/>
            <a:ext cx="906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EU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12EB629-3FB7-8543-B4C0-714158536CDF}"/>
              </a:ext>
            </a:extLst>
          </p:cNvPr>
          <p:cNvSpPr txBox="1"/>
          <p:nvPr/>
        </p:nvSpPr>
        <p:spPr>
          <a:xfrm>
            <a:off x="3760041" y="5189340"/>
            <a:ext cx="40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538ED1F-C785-9C43-882C-EB1CA3A728BF}"/>
              </a:ext>
            </a:extLst>
          </p:cNvPr>
          <p:cNvSpPr txBox="1"/>
          <p:nvPr/>
        </p:nvSpPr>
        <p:spPr>
          <a:xfrm>
            <a:off x="2759097" y="577242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EU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0219CC4-155D-2745-A2A7-EDA7BCF176E6}"/>
              </a:ext>
            </a:extLst>
          </p:cNvPr>
          <p:cNvSpPr txBox="1"/>
          <p:nvPr/>
        </p:nvSpPr>
        <p:spPr>
          <a:xfrm>
            <a:off x="3031959" y="5279867"/>
            <a:ext cx="556054" cy="37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04CFF17-714B-4D44-8896-785F0BA27856}"/>
              </a:ext>
            </a:extLst>
          </p:cNvPr>
          <p:cNvSpPr txBox="1"/>
          <p:nvPr/>
        </p:nvSpPr>
        <p:spPr>
          <a:xfrm>
            <a:off x="2346533" y="4412732"/>
            <a:ext cx="634167" cy="36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698021-D508-E947-B556-619B647C22C3}"/>
              </a:ext>
            </a:extLst>
          </p:cNvPr>
          <p:cNvSpPr/>
          <p:nvPr/>
        </p:nvSpPr>
        <p:spPr>
          <a:xfrm>
            <a:off x="1648380" y="1977725"/>
            <a:ext cx="3372535" cy="4883486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DF8719-5115-3A42-80DD-597CD811B3D8}"/>
              </a:ext>
            </a:extLst>
          </p:cNvPr>
          <p:cNvSpPr txBox="1"/>
          <p:nvPr/>
        </p:nvSpPr>
        <p:spPr>
          <a:xfrm>
            <a:off x="4679436" y="2857392"/>
            <a:ext cx="77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NATO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F5AE92-E03E-814C-A24A-FC43D60EBD5B}"/>
              </a:ext>
            </a:extLst>
          </p:cNvPr>
          <p:cNvSpPr/>
          <p:nvPr/>
        </p:nvSpPr>
        <p:spPr>
          <a:xfrm rot="1896324">
            <a:off x="7422293" y="1348090"/>
            <a:ext cx="1371332" cy="282006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0351E0-D14B-1146-8EB4-502EF7ED2358}"/>
              </a:ext>
            </a:extLst>
          </p:cNvPr>
          <p:cNvSpPr txBox="1"/>
          <p:nvPr/>
        </p:nvSpPr>
        <p:spPr>
          <a:xfrm>
            <a:off x="8622844" y="3025134"/>
            <a:ext cx="269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Strategische Partnerschaft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DE61CF-B28B-0E4D-8774-9BFEFCB33E44}"/>
              </a:ext>
            </a:extLst>
          </p:cNvPr>
          <p:cNvSpPr/>
          <p:nvPr/>
        </p:nvSpPr>
        <p:spPr>
          <a:xfrm>
            <a:off x="478577" y="2722235"/>
            <a:ext cx="430057" cy="25913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51F5FC5-C629-3D42-AEB4-5295F7788939}"/>
              </a:ext>
            </a:extLst>
          </p:cNvPr>
          <p:cNvSpPr txBox="1"/>
          <p:nvPr/>
        </p:nvSpPr>
        <p:spPr>
          <a:xfrm>
            <a:off x="447764" y="2723402"/>
            <a:ext cx="1186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Aust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387CB-CEA6-CA47-A1A6-13DC2A8DD0EE}"/>
              </a:ext>
            </a:extLst>
          </p:cNvPr>
          <p:cNvSpPr/>
          <p:nvPr/>
        </p:nvSpPr>
        <p:spPr>
          <a:xfrm rot="20102268">
            <a:off x="113895" y="2023282"/>
            <a:ext cx="2985544" cy="74255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13A1B3-9BAA-3A48-B130-FC23A5D4C989}"/>
              </a:ext>
            </a:extLst>
          </p:cNvPr>
          <p:cNvSpPr txBox="1"/>
          <p:nvPr/>
        </p:nvSpPr>
        <p:spPr>
          <a:xfrm>
            <a:off x="438582" y="1550489"/>
            <a:ext cx="1192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AUKUS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DF3AFD-6742-DF4D-A943-BFB2EC255DDC}"/>
              </a:ext>
            </a:extLst>
          </p:cNvPr>
          <p:cNvSpPr/>
          <p:nvPr/>
        </p:nvSpPr>
        <p:spPr>
          <a:xfrm>
            <a:off x="5428745" y="5191145"/>
            <a:ext cx="3407061" cy="15663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2FD8C5C-BA15-2343-9E8C-9F8200520339}"/>
              </a:ext>
            </a:extLst>
          </p:cNvPr>
          <p:cNvSpPr txBox="1"/>
          <p:nvPr/>
        </p:nvSpPr>
        <p:spPr>
          <a:xfrm>
            <a:off x="6285921" y="5597113"/>
            <a:ext cx="199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Schwellenländer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Globaler Süden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B22C235D-D254-6E48-9526-6EE5AE9BA24D}"/>
              </a:ext>
            </a:extLst>
          </p:cNvPr>
          <p:cNvCxnSpPr>
            <a:cxnSpLocks/>
          </p:cNvCxnSpPr>
          <p:nvPr/>
        </p:nvCxnSpPr>
        <p:spPr>
          <a:xfrm>
            <a:off x="6246340" y="5290353"/>
            <a:ext cx="0" cy="1388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feil nach links und rechts 22">
            <a:extLst>
              <a:ext uri="{FF2B5EF4-FFF2-40B4-BE49-F238E27FC236}">
                <a16:creationId xmlns:a16="http://schemas.microsoft.com/office/drawing/2014/main" id="{E91ABF8B-CF8F-8746-8D9F-D540CDB1E669}"/>
              </a:ext>
            </a:extLst>
          </p:cNvPr>
          <p:cNvSpPr/>
          <p:nvPr/>
        </p:nvSpPr>
        <p:spPr>
          <a:xfrm rot="379285">
            <a:off x="4880265" y="1607948"/>
            <a:ext cx="2431472" cy="671228"/>
          </a:xfrm>
          <a:prstGeom prst="leftRightArrow">
            <a:avLst/>
          </a:prstGeom>
          <a:solidFill>
            <a:srgbClr val="FFFF00"/>
          </a:solidFill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links und rechts 39">
            <a:extLst>
              <a:ext uri="{FF2B5EF4-FFF2-40B4-BE49-F238E27FC236}">
                <a16:creationId xmlns:a16="http://schemas.microsoft.com/office/drawing/2014/main" id="{186F11FF-E134-1E45-AE1B-9156EE1547BF}"/>
              </a:ext>
            </a:extLst>
          </p:cNvPr>
          <p:cNvSpPr/>
          <p:nvPr/>
        </p:nvSpPr>
        <p:spPr>
          <a:xfrm rot="1426595">
            <a:off x="4627621" y="2660828"/>
            <a:ext cx="2431472" cy="374329"/>
          </a:xfrm>
          <a:prstGeom prst="leftRightArrow">
            <a:avLst/>
          </a:prstGeom>
          <a:solidFill>
            <a:srgbClr val="FFFF00"/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 nach links und rechts 40">
            <a:extLst>
              <a:ext uri="{FF2B5EF4-FFF2-40B4-BE49-F238E27FC236}">
                <a16:creationId xmlns:a16="http://schemas.microsoft.com/office/drawing/2014/main" id="{75DF34E4-B502-8143-A529-E61F25E7A593}"/>
              </a:ext>
            </a:extLst>
          </p:cNvPr>
          <p:cNvSpPr/>
          <p:nvPr/>
        </p:nvSpPr>
        <p:spPr>
          <a:xfrm rot="19750036">
            <a:off x="4180193" y="4346981"/>
            <a:ext cx="2909631" cy="258069"/>
          </a:xfrm>
          <a:prstGeom prst="leftRightArrow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links und rechts 41">
            <a:extLst>
              <a:ext uri="{FF2B5EF4-FFF2-40B4-BE49-F238E27FC236}">
                <a16:creationId xmlns:a16="http://schemas.microsoft.com/office/drawing/2014/main" id="{2A00EAC8-738E-9D4F-A3F3-052D9E2E54C6}"/>
              </a:ext>
            </a:extLst>
          </p:cNvPr>
          <p:cNvSpPr/>
          <p:nvPr/>
        </p:nvSpPr>
        <p:spPr>
          <a:xfrm rot="5400000">
            <a:off x="2670763" y="3641359"/>
            <a:ext cx="1881550" cy="313615"/>
          </a:xfrm>
          <a:prstGeom prst="leftRightArrow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links und rechts 42">
            <a:extLst>
              <a:ext uri="{FF2B5EF4-FFF2-40B4-BE49-F238E27FC236}">
                <a16:creationId xmlns:a16="http://schemas.microsoft.com/office/drawing/2014/main" id="{D34BEE5B-47AC-6E4C-B233-70445B395331}"/>
              </a:ext>
            </a:extLst>
          </p:cNvPr>
          <p:cNvSpPr/>
          <p:nvPr/>
        </p:nvSpPr>
        <p:spPr>
          <a:xfrm rot="21383808">
            <a:off x="1027697" y="2577376"/>
            <a:ext cx="6593977" cy="175202"/>
          </a:xfrm>
          <a:prstGeom prst="leftRightArrow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links und rechts 43">
            <a:extLst>
              <a:ext uri="{FF2B5EF4-FFF2-40B4-BE49-F238E27FC236}">
                <a16:creationId xmlns:a16="http://schemas.microsoft.com/office/drawing/2014/main" id="{59AD735D-3097-4741-B373-63BA3EAA6381}"/>
              </a:ext>
            </a:extLst>
          </p:cNvPr>
          <p:cNvSpPr/>
          <p:nvPr/>
        </p:nvSpPr>
        <p:spPr>
          <a:xfrm rot="3011191">
            <a:off x="2785265" y="4837774"/>
            <a:ext cx="371420" cy="184882"/>
          </a:xfrm>
          <a:prstGeom prst="leftRigh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oben 26">
            <a:extLst>
              <a:ext uri="{FF2B5EF4-FFF2-40B4-BE49-F238E27FC236}">
                <a16:creationId xmlns:a16="http://schemas.microsoft.com/office/drawing/2014/main" id="{513DAB47-C2A5-B142-A92D-29FFFE7E6CF4}"/>
              </a:ext>
            </a:extLst>
          </p:cNvPr>
          <p:cNvSpPr/>
          <p:nvPr/>
        </p:nvSpPr>
        <p:spPr>
          <a:xfrm>
            <a:off x="9016127" y="2621606"/>
            <a:ext cx="196012" cy="2160644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oben 47">
            <a:extLst>
              <a:ext uri="{FF2B5EF4-FFF2-40B4-BE49-F238E27FC236}">
                <a16:creationId xmlns:a16="http://schemas.microsoft.com/office/drawing/2014/main" id="{B6A45268-4577-5A4E-B815-06B684840259}"/>
              </a:ext>
            </a:extLst>
          </p:cNvPr>
          <p:cNvSpPr/>
          <p:nvPr/>
        </p:nvSpPr>
        <p:spPr>
          <a:xfrm rot="16200000">
            <a:off x="7999581" y="3740420"/>
            <a:ext cx="190228" cy="2158325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311D21-FE30-FE46-B7A1-F993C4F0E5D0}"/>
              </a:ext>
            </a:extLst>
          </p:cNvPr>
          <p:cNvSpPr/>
          <p:nvPr/>
        </p:nvSpPr>
        <p:spPr>
          <a:xfrm rot="18906774">
            <a:off x="1181441" y="2436677"/>
            <a:ext cx="556181" cy="279123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3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/>
      <p:bldP spid="1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" grpId="0" animBg="1"/>
      <p:bldP spid="4" grpId="0"/>
      <p:bldP spid="5" grpId="0" animBg="1"/>
      <p:bldP spid="6" grpId="0"/>
      <p:bldP spid="29" grpId="0" animBg="1"/>
      <p:bldP spid="39" grpId="0"/>
      <p:bldP spid="7" grpId="0" animBg="1"/>
      <p:bldP spid="15" grpId="0"/>
      <p:bldP spid="20" grpId="0" animBg="1"/>
      <p:bldP spid="22" grpId="0"/>
      <p:bldP spid="2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7" grpId="0" animBg="1"/>
      <p:bldP spid="48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93651AC0-2F1E-7246-85CB-FCEDB0603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6" y="-583614"/>
            <a:ext cx="6623148" cy="932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F1C7B8C-AB38-2442-AF07-D61CA9433534}"/>
              </a:ext>
            </a:extLst>
          </p:cNvPr>
          <p:cNvSpPr/>
          <p:nvPr/>
        </p:nvSpPr>
        <p:spPr>
          <a:xfrm>
            <a:off x="2099696" y="494155"/>
            <a:ext cx="7388144" cy="19383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33796" name="Textfeld 10">
            <a:extLst>
              <a:ext uri="{FF2B5EF4-FFF2-40B4-BE49-F238E27FC236}">
                <a16:creationId xmlns:a16="http://schemas.microsoft.com/office/drawing/2014/main" id="{8BAF8224-D9F8-F144-9817-6974B9C9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697" y="824255"/>
            <a:ext cx="1196575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Der westliche Kapitalismus  auf absteigendem Ast</a:t>
            </a:r>
            <a:endParaRPr lang="de-DE" altLang="de-DE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Langfristige Perspektiven Anteil an globalem BIP 2050 </a:t>
            </a: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KKP)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05668A-EC3E-1C4F-BA47-F24FAAA1E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705" y="6534835"/>
            <a:ext cx="25384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Quelle; Price Waterhouse Cooper (2017)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altLang="de-DE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de-DE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de-DE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de-DE" altLang="de-DE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9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2050</a:t>
            </a:r>
            <a:r>
              <a:rPr lang="de-DE" altLang="de-DE" sz="900" baseline="30000" dirty="0"/>
              <a:t>?</a:t>
            </a:r>
            <a:endParaRPr lang="de-DE" altLang="de-DE" sz="9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10717CE-0328-2A47-BA6B-719AAF28B6DC}"/>
              </a:ext>
            </a:extLst>
          </p:cNvPr>
          <p:cNvSpPr txBox="1"/>
          <p:nvPr/>
        </p:nvSpPr>
        <p:spPr>
          <a:xfrm>
            <a:off x="7760924" y="2846266"/>
            <a:ext cx="4295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Verlagerung  des Schwerpunkts 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der Weltwirtschaft: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       weg vom </a:t>
            </a:r>
            <a:br>
              <a:rPr lang="de-DE" sz="2800" b="1" dirty="0">
                <a:solidFill>
                  <a:srgbClr val="FF0000"/>
                </a:solidFill>
              </a:rPr>
            </a:br>
            <a:r>
              <a:rPr lang="de-DE" sz="2800" b="1" dirty="0">
                <a:solidFill>
                  <a:srgbClr val="FF0000"/>
                </a:solidFill>
              </a:rPr>
              <a:t>       transatlantischen Raum</a:t>
            </a:r>
          </a:p>
          <a:p>
            <a:pPr algn="r"/>
            <a:r>
              <a:rPr lang="de-DE" sz="2800" b="1" dirty="0">
                <a:solidFill>
                  <a:srgbClr val="FF0000"/>
                </a:solidFill>
              </a:rPr>
              <a:t>hin nach Asien.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0BF771E-F242-D34E-AF58-C39876BE3AEF}"/>
              </a:ext>
            </a:extLst>
          </p:cNvPr>
          <p:cNvSpPr/>
          <p:nvPr/>
        </p:nvSpPr>
        <p:spPr>
          <a:xfrm>
            <a:off x="2648932" y="6735452"/>
            <a:ext cx="1730485" cy="7809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4359A80-7185-5E4B-BB2D-8441AB2F8C6C}"/>
              </a:ext>
            </a:extLst>
          </p:cNvPr>
          <p:cNvSpPr/>
          <p:nvPr/>
        </p:nvSpPr>
        <p:spPr>
          <a:xfrm>
            <a:off x="3011197" y="-530540"/>
            <a:ext cx="5029867" cy="7809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1C7C4B-555F-4C41-A5C3-B3F8F7D4DD60}"/>
              </a:ext>
            </a:extLst>
          </p:cNvPr>
          <p:cNvSpPr txBox="1"/>
          <p:nvPr/>
        </p:nvSpPr>
        <p:spPr>
          <a:xfrm>
            <a:off x="4769035" y="-24650"/>
            <a:ext cx="225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Warum?</a:t>
            </a:r>
          </a:p>
        </p:txBody>
      </p:sp>
    </p:spTree>
    <p:extLst>
      <p:ext uri="{BB962C8B-B14F-4D97-AF65-F5344CB8AC3E}">
        <p14:creationId xmlns:p14="http://schemas.microsoft.com/office/powerpoint/2010/main" val="7831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B8D697-1130-0D43-97CB-7CC1F6049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2239"/>
            <a:ext cx="10515600" cy="1151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000" dirty="0"/>
              <a:t>Entwestlichung der Welt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B7668B-2881-3D43-8D3D-8EB8E36B772D}"/>
              </a:ext>
            </a:extLst>
          </p:cNvPr>
          <p:cNvSpPr txBox="1"/>
          <p:nvPr/>
        </p:nvSpPr>
        <p:spPr>
          <a:xfrm>
            <a:off x="174661" y="2436024"/>
            <a:ext cx="12017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/>
                </a:solidFill>
              </a:rPr>
              <a:t>Anfang vom Ende </a:t>
            </a:r>
            <a:br>
              <a:rPr lang="de-DE" sz="6000" b="1" dirty="0">
                <a:solidFill>
                  <a:srgbClr val="FF0000"/>
                </a:solidFill>
              </a:rPr>
            </a:br>
            <a:r>
              <a:rPr lang="de-DE" sz="6000" b="1" dirty="0">
                <a:solidFill>
                  <a:srgbClr val="FF0000"/>
                </a:solidFill>
              </a:rPr>
              <a:t>der 500-jährigen Epoche</a:t>
            </a:r>
          </a:p>
          <a:p>
            <a:pPr algn="ctr"/>
            <a:r>
              <a:rPr lang="de-DE" sz="6000" b="1" dirty="0">
                <a:solidFill>
                  <a:srgbClr val="FF0000"/>
                </a:solidFill>
              </a:rPr>
              <a:t>der Dominanz des Westens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E7E0918-3379-4640-9D71-599599E1648D}"/>
              </a:ext>
            </a:extLst>
          </p:cNvPr>
          <p:cNvSpPr txBox="1"/>
          <p:nvPr/>
        </p:nvSpPr>
        <p:spPr>
          <a:xfrm>
            <a:off x="1954618" y="124771"/>
            <a:ext cx="828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Ein Umbruch von historischer Tragweite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9E35434-F844-2841-A9FA-561DCF696A20}"/>
              </a:ext>
            </a:extLst>
          </p:cNvPr>
          <p:cNvSpPr txBox="1"/>
          <p:nvPr/>
        </p:nvSpPr>
        <p:spPr>
          <a:xfrm>
            <a:off x="1292086" y="5735761"/>
            <a:ext cx="9909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Aktuelle Bestätigung durch Position von  China, Indien, Südafrika, Pakistan, Brasilien etc. zu Ukraine-Krieg </a:t>
            </a:r>
          </a:p>
        </p:txBody>
      </p:sp>
    </p:spTree>
    <p:extLst>
      <p:ext uri="{BB962C8B-B14F-4D97-AF65-F5344CB8AC3E}">
        <p14:creationId xmlns:p14="http://schemas.microsoft.com/office/powerpoint/2010/main" val="25981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D6F9E-579E-6E4B-AE1A-0E15454C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724" y="0"/>
            <a:ext cx="11568701" cy="977096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 err="1"/>
              <a:t>Thukydides</a:t>
            </a:r>
            <a:r>
              <a:rPr lang="de-DE" sz="4000" b="1" dirty="0"/>
              <a:t>-Falle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892C76-478B-4245-83AF-90CB0D457229}"/>
              </a:ext>
            </a:extLst>
          </p:cNvPr>
          <p:cNvSpPr txBox="1"/>
          <p:nvPr/>
        </p:nvSpPr>
        <p:spPr>
          <a:xfrm>
            <a:off x="538018" y="2911110"/>
            <a:ext cx="4777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Biden:</a:t>
            </a:r>
            <a:r>
              <a:rPr lang="de-DE" dirty="0"/>
              <a:t> </a:t>
            </a:r>
            <a:br>
              <a:rPr lang="de-DE" dirty="0"/>
            </a:br>
            <a:r>
              <a:rPr lang="de-DE" sz="2400" dirty="0"/>
              <a:t>„</a:t>
            </a:r>
            <a:r>
              <a:rPr lang="de-DE" sz="2400" i="1" dirty="0"/>
              <a:t>Ich will dafür sorgen dass Amerika wieder die Welt führt</a:t>
            </a:r>
            <a:r>
              <a:rPr lang="de-DE" sz="2400" dirty="0"/>
              <a:t>,“ weil „</a:t>
            </a:r>
            <a:r>
              <a:rPr lang="de-DE" sz="2400" i="1" dirty="0"/>
              <a:t>keine andere Nation die Fähigkeit dazu hat</a:t>
            </a:r>
            <a:r>
              <a:rPr lang="de-DE" sz="2400" dirty="0"/>
              <a:t>.“ </a:t>
            </a:r>
          </a:p>
          <a:p>
            <a:r>
              <a:rPr lang="de-DE" sz="1200" dirty="0"/>
              <a:t>                           	                </a:t>
            </a:r>
            <a:r>
              <a:rPr lang="de-DE" sz="1200" dirty="0" err="1"/>
              <a:t>Foreign</a:t>
            </a:r>
            <a:r>
              <a:rPr lang="de-DE" sz="1200" dirty="0"/>
              <a:t> </a:t>
            </a:r>
            <a:r>
              <a:rPr lang="de-DE" sz="1200" dirty="0" err="1"/>
              <a:t>Affairs</a:t>
            </a:r>
            <a:r>
              <a:rPr lang="de-DE" sz="1200" dirty="0"/>
              <a:t>, March/April 2020</a:t>
            </a:r>
            <a:r>
              <a:rPr lang="de-DE" sz="1200" dirty="0">
                <a:effectLst/>
              </a:rPr>
              <a:t> </a:t>
            </a:r>
            <a:endParaRPr lang="de-DE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14D142-6ECD-9D4A-A16C-614AC2B72A8A}"/>
              </a:ext>
            </a:extLst>
          </p:cNvPr>
          <p:cNvSpPr txBox="1"/>
          <p:nvPr/>
        </p:nvSpPr>
        <p:spPr>
          <a:xfrm>
            <a:off x="6431151" y="290845"/>
            <a:ext cx="565524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BRICS </a:t>
            </a:r>
            <a:r>
              <a:rPr lang="de-DE" sz="2000" dirty="0"/>
              <a:t>(Brasilien, Russland, Indien, China, Südafrika) </a:t>
            </a:r>
            <a:r>
              <a:rPr lang="de-DE" sz="2000" b="1" dirty="0"/>
              <a:t>:</a:t>
            </a:r>
          </a:p>
          <a:p>
            <a:r>
              <a:rPr lang="de-DE" dirty="0"/>
              <a:t> </a:t>
            </a:r>
            <a:r>
              <a:rPr lang="de-DE" sz="2400" i="1" dirty="0"/>
              <a:t>„Wir wollen eine demokratischere und gerechte multipolare Welt auf der Grundlage des Völkerrechts, der Gleichheit, des gegenseitigen Respekts, der Zusammen- </a:t>
            </a:r>
            <a:r>
              <a:rPr lang="de-DE" sz="2400" i="1" dirty="0" err="1"/>
              <a:t>arbeit</a:t>
            </a:r>
            <a:r>
              <a:rPr lang="de-DE" sz="2400" i="1" dirty="0"/>
              <a:t>, des gemeinsamen Handelns und kollektiver Entscheidungen aller Staaten.“</a:t>
            </a:r>
            <a:r>
              <a:rPr lang="de-DE" sz="2400" i="1" dirty="0">
                <a:effectLst/>
              </a:rPr>
              <a:t>            			           </a:t>
            </a:r>
            <a:r>
              <a:rPr lang="de-DE" sz="1200" dirty="0"/>
              <a:t>BRICS Gipfel Jekaterinburg 2009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B8CD31A-92E0-0142-855A-4AC9D835BEE1}"/>
              </a:ext>
            </a:extLst>
          </p:cNvPr>
          <p:cNvSpPr txBox="1"/>
          <p:nvPr/>
        </p:nvSpPr>
        <p:spPr>
          <a:xfrm>
            <a:off x="538018" y="222669"/>
            <a:ext cx="56552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Obama:</a:t>
            </a:r>
          </a:p>
          <a:p>
            <a:r>
              <a:rPr lang="de-DE" sz="2400" i="1" dirty="0"/>
              <a:t>„Jene die meinen, dass Amerika sich im </a:t>
            </a:r>
            <a:br>
              <a:rPr lang="de-DE" sz="2400" i="1" dirty="0"/>
            </a:br>
            <a:r>
              <a:rPr lang="de-DE" sz="2400" i="1" dirty="0"/>
              <a:t>Niedergang befindet oder seine weltweite </a:t>
            </a:r>
            <a:br>
              <a:rPr lang="de-DE" sz="2400" i="1" dirty="0"/>
            </a:br>
            <a:r>
              <a:rPr lang="de-DE" sz="2400" i="1" dirty="0"/>
              <a:t>Führungsrolle verlieren würde, irren sich. …  </a:t>
            </a:r>
            <a:br>
              <a:rPr lang="de-DE" sz="2400" i="1" dirty="0"/>
            </a:br>
            <a:r>
              <a:rPr lang="de-DE" sz="2400" i="1" dirty="0"/>
              <a:t>Amerika muss auf der Weltbühne immer führen. … Ich glaube mit jeder Faser an den amerikanischen Exzeptionalismus.“</a:t>
            </a:r>
          </a:p>
          <a:p>
            <a:pPr algn="r"/>
            <a:r>
              <a:rPr lang="de-DE" sz="1200" dirty="0">
                <a:effectLst/>
              </a:rPr>
              <a:t>Rede in Westpoint 2014 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4FB02F-6FBA-E343-B2B7-4D90E180DEB9}"/>
              </a:ext>
            </a:extLst>
          </p:cNvPr>
          <p:cNvSpPr txBox="1"/>
          <p:nvPr/>
        </p:nvSpPr>
        <p:spPr>
          <a:xfrm>
            <a:off x="84140" y="5524543"/>
            <a:ext cx="1168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Globaler Führungsanspruch                 Inklusiver Multilateralismus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DA5C59-2A17-BE46-9253-B09E582CD3F0}"/>
              </a:ext>
            </a:extLst>
          </p:cNvPr>
          <p:cNvSpPr txBox="1"/>
          <p:nvPr/>
        </p:nvSpPr>
        <p:spPr>
          <a:xfrm>
            <a:off x="6431151" y="2948362"/>
            <a:ext cx="55918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Xi</a:t>
            </a:r>
            <a:endParaRPr lang="de-DE" sz="2000" b="1" dirty="0"/>
          </a:p>
          <a:p>
            <a:r>
              <a:rPr lang="de-DE" sz="2400" i="1" dirty="0"/>
              <a:t>„Wir dürfen die Regeln nicht durch ein oder einige wenige Länder festlegen lassen, die sie den anderen aufzwingen oder </a:t>
            </a:r>
            <a:r>
              <a:rPr lang="de-DE" sz="2400" i="1" dirty="0" err="1"/>
              <a:t>Unilateralismus</a:t>
            </a:r>
            <a:r>
              <a:rPr lang="de-DE" sz="2400" i="1" dirty="0"/>
              <a:t> von gewissen Ländern zulassen, die der ganzen Welt die Richtung vorgeben wollen.“          </a:t>
            </a:r>
            <a:r>
              <a:rPr lang="de-DE" sz="1200" dirty="0"/>
              <a:t>Rede </a:t>
            </a:r>
            <a:r>
              <a:rPr lang="de-DE" sz="1200" dirty="0" err="1"/>
              <a:t>Boao</a:t>
            </a:r>
            <a:r>
              <a:rPr lang="de-DE" sz="1200" dirty="0"/>
              <a:t> Forum </a:t>
            </a:r>
            <a:r>
              <a:rPr lang="de-DE" sz="1200" dirty="0" err="1"/>
              <a:t>Hainan</a:t>
            </a:r>
            <a:r>
              <a:rPr lang="de-DE" sz="1200" dirty="0"/>
              <a:t> , April 2021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F52B31-2DC1-2443-A9AF-D1C710079FB0}"/>
              </a:ext>
            </a:extLst>
          </p:cNvPr>
          <p:cNvSpPr txBox="1"/>
          <p:nvPr/>
        </p:nvSpPr>
        <p:spPr>
          <a:xfrm>
            <a:off x="2327846" y="6109318"/>
            <a:ext cx="724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</a:t>
            </a:r>
            <a:r>
              <a:rPr lang="de-DE" sz="4000" b="1" dirty="0" err="1">
                <a:solidFill>
                  <a:srgbClr val="FF0000"/>
                </a:solidFill>
              </a:rPr>
              <a:t>Thukydides</a:t>
            </a:r>
            <a:r>
              <a:rPr lang="de-DE" sz="4000" b="1" dirty="0">
                <a:solidFill>
                  <a:srgbClr val="FF0000"/>
                </a:solidFill>
              </a:rPr>
              <a:t>-Falle</a:t>
            </a:r>
          </a:p>
        </p:txBody>
      </p:sp>
      <p:sp>
        <p:nvSpPr>
          <p:cNvPr id="4" name="Pfeil nach links und rechts 3">
            <a:extLst>
              <a:ext uri="{FF2B5EF4-FFF2-40B4-BE49-F238E27FC236}">
                <a16:creationId xmlns:a16="http://schemas.microsoft.com/office/drawing/2014/main" id="{B6CCF562-8D50-C94A-9AE8-A2D7E7A48418}"/>
              </a:ext>
            </a:extLst>
          </p:cNvPr>
          <p:cNvSpPr/>
          <p:nvPr/>
        </p:nvSpPr>
        <p:spPr>
          <a:xfrm>
            <a:off x="5333579" y="5652403"/>
            <a:ext cx="1065228" cy="32905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8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31B5C-DB47-4544-8BE0-2E3D8550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6332"/>
            <a:ext cx="121208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zentrale Widerspruch im internationalen Systems </a:t>
            </a:r>
            <a:b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seiner </a:t>
            </a:r>
            <a:r>
              <a:rPr lang="de-DE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derz</a:t>
            </a:r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Umbruchphase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FC9072-EC78-C34C-8E5C-D1CC30B0B201}"/>
              </a:ext>
            </a:extLst>
          </p:cNvPr>
          <p:cNvSpPr txBox="1"/>
          <p:nvPr/>
        </p:nvSpPr>
        <p:spPr>
          <a:xfrm>
            <a:off x="613866" y="2347122"/>
            <a:ext cx="411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Die etablierten Mächte wollen ihre dominante Position behalten.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BDAF2F5-F9BA-EC42-8168-2F1F5ABD6D2B}"/>
              </a:ext>
            </a:extLst>
          </p:cNvPr>
          <p:cNvSpPr txBox="1"/>
          <p:nvPr/>
        </p:nvSpPr>
        <p:spPr>
          <a:xfrm>
            <a:off x="7104606" y="2347122"/>
            <a:ext cx="4742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Die aufsteigenden Mächte wollen </a:t>
            </a:r>
            <a:r>
              <a:rPr lang="de-DE" sz="3200" dirty="0">
                <a:solidFill>
                  <a:schemeClr val="bg1"/>
                </a:solidFill>
              </a:rPr>
              <a:t>(mindestens) </a:t>
            </a:r>
            <a:r>
              <a:rPr lang="de-DE" sz="3200" b="1" dirty="0">
                <a:solidFill>
                  <a:schemeClr val="bg1"/>
                </a:solidFill>
              </a:rPr>
              <a:t>Gleichrangigkeit.</a:t>
            </a:r>
          </a:p>
        </p:txBody>
      </p:sp>
      <p:sp>
        <p:nvSpPr>
          <p:cNvPr id="3" name="Eingebuchteter Pfeil nach rechts 2">
            <a:extLst>
              <a:ext uri="{FF2B5EF4-FFF2-40B4-BE49-F238E27FC236}">
                <a16:creationId xmlns:a16="http://schemas.microsoft.com/office/drawing/2014/main" id="{F070E9E1-774D-0446-874C-530393FA4D6E}"/>
              </a:ext>
            </a:extLst>
          </p:cNvPr>
          <p:cNvSpPr/>
          <p:nvPr/>
        </p:nvSpPr>
        <p:spPr>
          <a:xfrm rot="5400000">
            <a:off x="4950941" y="3865094"/>
            <a:ext cx="2290118" cy="1684194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5F99CB-9429-964B-AA08-2F1DC8B99F96}"/>
              </a:ext>
            </a:extLst>
          </p:cNvPr>
          <p:cNvSpPr txBox="1"/>
          <p:nvPr/>
        </p:nvSpPr>
        <p:spPr>
          <a:xfrm>
            <a:off x="343083" y="5993696"/>
            <a:ext cx="11434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Konkurrenz, Rivalität, Konflikt, Instabilität</a:t>
            </a:r>
          </a:p>
        </p:txBody>
      </p:sp>
      <p:sp>
        <p:nvSpPr>
          <p:cNvPr id="10" name="Pfeil nach links und rechts 9">
            <a:extLst>
              <a:ext uri="{FF2B5EF4-FFF2-40B4-BE49-F238E27FC236}">
                <a16:creationId xmlns:a16="http://schemas.microsoft.com/office/drawing/2014/main" id="{DF26FABF-9FB2-534A-A833-7F2CF3AB3F3C}"/>
              </a:ext>
            </a:extLst>
          </p:cNvPr>
          <p:cNvSpPr/>
          <p:nvPr/>
        </p:nvSpPr>
        <p:spPr>
          <a:xfrm>
            <a:off x="5043340" y="2798517"/>
            <a:ext cx="2061266" cy="62216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6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886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10FC6-BCA5-5242-BB59-DEEE80FE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4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Destabilisierung des internationalen Systems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E36CF-8F40-774B-99F0-21604CFDC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45" y="1475393"/>
            <a:ext cx="11583155" cy="553777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b="1" dirty="0"/>
              <a:t>Rüstungskontrollabkommen aus Kaltem Krieg – ABM, INF, Open Sky – unilateral von US gekündigt. Ausnahme: NEW START</a:t>
            </a:r>
          </a:p>
          <a:p>
            <a:pPr marL="514350" indent="-514350">
              <a:spcBef>
                <a:spcPts val="1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b="1" dirty="0"/>
              <a:t>Technologische Umbrüche: Digitalisierung der Kriegführung, </a:t>
            </a:r>
            <a:br>
              <a:rPr lang="de-DE" b="1" dirty="0"/>
            </a:br>
            <a:r>
              <a:rPr lang="de-DE" b="1" dirty="0"/>
              <a:t>Mini-</a:t>
            </a:r>
            <a:r>
              <a:rPr lang="de-DE" b="1" dirty="0" err="1"/>
              <a:t>Nukes</a:t>
            </a:r>
            <a:r>
              <a:rPr lang="de-DE" b="1" dirty="0"/>
              <a:t>, Hyperschallwaffen, Militarisierung des Weltraums</a:t>
            </a:r>
          </a:p>
          <a:p>
            <a:pPr marL="514350" indent="-514350">
              <a:spcBef>
                <a:spcPts val="1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b="1" dirty="0"/>
              <a:t>Globalisierungsbedingte Interdependenzen erhöhen Verwundbarkeit und Konfliktquellen </a:t>
            </a:r>
            <a:r>
              <a:rPr lang="de-DE" dirty="0"/>
              <a:t>(</a:t>
            </a:r>
            <a:r>
              <a:rPr lang="de-DE" dirty="0" err="1"/>
              <a:t>Cyber</a:t>
            </a:r>
            <a:r>
              <a:rPr lang="de-DE" dirty="0"/>
              <a:t> War, ökonomische Verflechtung  etc.) </a:t>
            </a:r>
          </a:p>
          <a:p>
            <a:pPr marL="514350" indent="-514350">
              <a:spcBef>
                <a:spcPts val="1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b="1" dirty="0"/>
              <a:t> Klima- &amp; Umweltkrise erzeugt neue Konfliktursachen </a:t>
            </a:r>
            <a:br>
              <a:rPr lang="de-DE" b="1" dirty="0"/>
            </a:br>
            <a:r>
              <a:rPr lang="de-DE" dirty="0"/>
              <a:t>(Wasserknappheit, Migration, Veränderung bei Rohstoffbedarf </a:t>
            </a:r>
            <a:br>
              <a:rPr lang="de-DE" dirty="0"/>
            </a:br>
            <a:r>
              <a:rPr lang="de-DE" dirty="0"/>
              <a:t>&amp; -versorgung durch Dekarbonisierung etc.)</a:t>
            </a:r>
          </a:p>
          <a:p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8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8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EA728-C907-9D4F-A6EB-2FFBB99C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8035"/>
            <a:ext cx="10515600" cy="1325563"/>
          </a:xfrm>
        </p:spPr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ECA3AF-EF57-7243-A5C2-FF22D5BCE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56" y="1106583"/>
            <a:ext cx="11600381" cy="52584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Ausgangsthese </a:t>
            </a:r>
          </a:p>
          <a:p>
            <a:pPr marL="514350" indent="-514350">
              <a:buFont typeface="+mj-lt"/>
              <a:buAutoNum type="arabicPeriod"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Fünf Basics zu Struktur und Funktionsweise </a:t>
            </a:r>
            <a:b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der Ordnung der Welt, wie sie uns so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garnicht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nicht gefällt</a:t>
            </a:r>
          </a:p>
          <a:p>
            <a:pPr marL="514350" indent="-514350">
              <a:buFont typeface="+mj-lt"/>
              <a:buAutoNum type="arabicPeriod"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Kräfteverhältnisse und systemische Dynamik </a:t>
            </a:r>
            <a:b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einer Weltordnung im Umbruch</a:t>
            </a:r>
          </a:p>
          <a:p>
            <a:pPr marL="514350" indent="-514350">
              <a:buFont typeface="+mj-lt"/>
              <a:buAutoNum type="arabicPeriod"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Ukraine-Krieg - Teil der internationalen Konfliktdynamik </a:t>
            </a:r>
          </a:p>
          <a:p>
            <a:pPr marL="514350" indent="-514350">
              <a:buFont typeface="+mj-lt"/>
              <a:buAutoNum type="arabicPeriod"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Eine Dritte Position für Friedenspolitik von unten</a:t>
            </a: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6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B0228-68E6-E44B-B209-BE4D5E7E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83461"/>
            <a:ext cx="10515600" cy="1325563"/>
          </a:xfrm>
        </p:spPr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Resultate  – vor Ukraine-Krieg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8088D2-137E-D347-A7A9-8053B902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42102"/>
            <a:ext cx="11742174" cy="5815898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400"/>
              </a:spcBef>
              <a:buAutoNum type="arabicPeriod"/>
            </a:pPr>
            <a:r>
              <a:rPr lang="de-DE" sz="3200" b="1" dirty="0">
                <a:solidFill>
                  <a:srgbClr val="FF0000"/>
                </a:solidFill>
              </a:rPr>
              <a:t>Generelle Zunahme von Unsicherheit, Misstrauen, Spannungen</a:t>
            </a:r>
          </a:p>
          <a:p>
            <a:pPr marL="514350" indent="-514350">
              <a:spcBef>
                <a:spcPts val="400"/>
              </a:spcBef>
              <a:buAutoNum type="arabicPeriod"/>
            </a:pPr>
            <a:endParaRPr lang="de-DE" sz="3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400"/>
              </a:spcBef>
              <a:buFont typeface="Arial" panose="020B0604020202020204" pitchFamily="34" charset="0"/>
              <a:buAutoNum type="arabicPeriod"/>
            </a:pPr>
            <a:r>
              <a:rPr lang="de-DE" sz="3200" b="1" dirty="0">
                <a:solidFill>
                  <a:srgbClr val="FF0000"/>
                </a:solidFill>
              </a:rPr>
              <a:t>Kalter Krieg 2.0    Wirtschaftskrieg gegen China &amp; Russland </a:t>
            </a:r>
          </a:p>
          <a:p>
            <a:pPr marL="514350" indent="-514350">
              <a:spcBef>
                <a:spcPts val="400"/>
              </a:spcBef>
              <a:buFont typeface="Arial" panose="020B0604020202020204" pitchFamily="34" charset="0"/>
              <a:buAutoNum type="arabicPeriod"/>
            </a:pPr>
            <a:endParaRPr lang="de-DE" sz="3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400"/>
              </a:spcBef>
              <a:buFont typeface="Arial" panose="020B0604020202020204" pitchFamily="34" charset="0"/>
              <a:buAutoNum type="arabicPeriod"/>
            </a:pPr>
            <a:r>
              <a:rPr lang="de-DE" sz="3200" b="1" dirty="0">
                <a:solidFill>
                  <a:srgbClr val="FF0000"/>
                </a:solidFill>
              </a:rPr>
              <a:t>Massive Feindbilderzeugung</a:t>
            </a:r>
          </a:p>
          <a:p>
            <a:pPr marL="514350" indent="-514350">
              <a:spcBef>
                <a:spcPts val="400"/>
              </a:spcBef>
              <a:buFont typeface="Arial" panose="020B0604020202020204" pitchFamily="34" charset="0"/>
              <a:buAutoNum type="arabicPeriod"/>
            </a:pPr>
            <a:endParaRPr lang="de-DE" sz="3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400"/>
              </a:spcBef>
              <a:buFont typeface="Arial" panose="020B0604020202020204" pitchFamily="34" charset="0"/>
              <a:buAutoNum type="arabicPeriod"/>
            </a:pPr>
            <a:r>
              <a:rPr lang="de-DE" sz="3200" b="1" dirty="0">
                <a:solidFill>
                  <a:srgbClr val="FF0000"/>
                </a:solidFill>
              </a:rPr>
              <a:t>Übergreifen des globalen Konflikts auf regionale Konflikte</a:t>
            </a:r>
          </a:p>
          <a:p>
            <a:pPr marL="514350" indent="-514350">
              <a:spcBef>
                <a:spcPts val="400"/>
              </a:spcBef>
              <a:buFont typeface="Arial" panose="020B0604020202020204" pitchFamily="34" charset="0"/>
              <a:buAutoNum type="arabicPeriod"/>
            </a:pPr>
            <a:endParaRPr lang="de-DE" sz="3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400"/>
              </a:spcBef>
              <a:buFont typeface="Arial" panose="020B0604020202020204" pitchFamily="34" charset="0"/>
              <a:buAutoNum type="arabicPeriod"/>
            </a:pPr>
            <a:r>
              <a:rPr lang="de-DE" sz="3200" b="1" dirty="0">
                <a:solidFill>
                  <a:srgbClr val="FF0000"/>
                </a:solidFill>
              </a:rPr>
              <a:t>Erosion des Völkerrechts  </a:t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000" dirty="0">
                <a:solidFill>
                  <a:srgbClr val="FF0000"/>
                </a:solidFill>
              </a:rPr>
              <a:t>(Jugoslawien/Kosovo, Irak-Krieg, Drohnen etc.)</a:t>
            </a:r>
          </a:p>
          <a:p>
            <a:pPr marL="514350" indent="-514350">
              <a:spcBef>
                <a:spcPts val="400"/>
              </a:spcBef>
              <a:buFont typeface="Arial" panose="020B0604020202020204" pitchFamily="34" charset="0"/>
              <a:buAutoNum type="arabicPeriod"/>
            </a:pPr>
            <a:endParaRPr lang="de-DE" sz="32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400"/>
              </a:spcBef>
              <a:buFont typeface="Arial" panose="020B0604020202020204" pitchFamily="34" charset="0"/>
              <a:buAutoNum type="arabicPeriod"/>
            </a:pPr>
            <a:r>
              <a:rPr lang="de-DE" sz="3200" b="1" dirty="0">
                <a:solidFill>
                  <a:srgbClr val="FF0000"/>
                </a:solidFill>
              </a:rPr>
              <a:t> Lagerbildung/Deglobalisierung</a:t>
            </a:r>
          </a:p>
          <a:p>
            <a:pPr marL="0" indent="0">
              <a:spcBef>
                <a:spcPts val="400"/>
              </a:spcBef>
              <a:buNone/>
            </a:pPr>
            <a:endParaRPr lang="de-DE" sz="32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sz="32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A2B94F-CE15-E949-8969-316310B2B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039" flipH="1">
            <a:off x="8850090" y="4033161"/>
            <a:ext cx="3043949" cy="28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55D49-052F-634A-8092-EE50319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68" y="24410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9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Ukraine-Krieg &amp; internationales System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004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C79B4-17F0-214D-921A-1519422A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7" y="-136889"/>
            <a:ext cx="10939816" cy="895264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Die Ukraine in der neuen multipolare Weltordnung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4E62F0-6BC6-1948-B799-9FE2DDFF2CEB}"/>
              </a:ext>
            </a:extLst>
          </p:cNvPr>
          <p:cNvSpPr/>
          <p:nvPr/>
        </p:nvSpPr>
        <p:spPr>
          <a:xfrm>
            <a:off x="2981543" y="5290353"/>
            <a:ext cx="443812" cy="4442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AFB145-8C61-D041-9C58-84B79680708B}"/>
              </a:ext>
            </a:extLst>
          </p:cNvPr>
          <p:cNvSpPr/>
          <p:nvPr/>
        </p:nvSpPr>
        <p:spPr>
          <a:xfrm>
            <a:off x="7583949" y="1454573"/>
            <a:ext cx="1589906" cy="14210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9F7EF7-F669-6D43-BB12-E1185BFAB5BC}"/>
              </a:ext>
            </a:extLst>
          </p:cNvPr>
          <p:cNvSpPr/>
          <p:nvPr/>
        </p:nvSpPr>
        <p:spPr>
          <a:xfrm>
            <a:off x="2919157" y="4987115"/>
            <a:ext cx="1365107" cy="1050699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977AB3-8396-F946-9B77-F595F282CC1B}"/>
              </a:ext>
            </a:extLst>
          </p:cNvPr>
          <p:cNvSpPr/>
          <p:nvPr/>
        </p:nvSpPr>
        <p:spPr>
          <a:xfrm>
            <a:off x="3623754" y="5133382"/>
            <a:ext cx="559646" cy="5163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6C2368-4AAD-214A-A407-F2729EC0BD1D}"/>
              </a:ext>
            </a:extLst>
          </p:cNvPr>
          <p:cNvSpPr/>
          <p:nvPr/>
        </p:nvSpPr>
        <p:spPr>
          <a:xfrm>
            <a:off x="2288348" y="4324684"/>
            <a:ext cx="578702" cy="5562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94AA21-2E97-9242-AA46-12DBA7F87597}"/>
              </a:ext>
            </a:extLst>
          </p:cNvPr>
          <p:cNvSpPr/>
          <p:nvPr/>
        </p:nvSpPr>
        <p:spPr>
          <a:xfrm>
            <a:off x="2627079" y="583126"/>
            <a:ext cx="1947333" cy="1850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AC0DD4-C12D-4045-80B9-A7A649D9A4BA}"/>
              </a:ext>
            </a:extLst>
          </p:cNvPr>
          <p:cNvSpPr/>
          <p:nvPr/>
        </p:nvSpPr>
        <p:spPr>
          <a:xfrm>
            <a:off x="7128798" y="3146633"/>
            <a:ext cx="905264" cy="8952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44261B-B533-A94C-A3D0-372638DCC189}"/>
              </a:ext>
            </a:extLst>
          </p:cNvPr>
          <p:cNvSpPr/>
          <p:nvPr/>
        </p:nvSpPr>
        <p:spPr>
          <a:xfrm>
            <a:off x="225588" y="2261064"/>
            <a:ext cx="444352" cy="398777"/>
          </a:xfrm>
          <a:prstGeom prst="ellipse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A2DF91-3D19-5E43-B3B8-EC7D9CC2742B}"/>
              </a:ext>
            </a:extLst>
          </p:cNvPr>
          <p:cNvSpPr/>
          <p:nvPr/>
        </p:nvSpPr>
        <p:spPr>
          <a:xfrm>
            <a:off x="5970485" y="4392794"/>
            <a:ext cx="838087" cy="7405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CE1AA47-E65B-CE47-A3CD-AF53C2E5CE9E}"/>
              </a:ext>
            </a:extLst>
          </p:cNvPr>
          <p:cNvSpPr txBox="1"/>
          <p:nvPr/>
        </p:nvSpPr>
        <p:spPr>
          <a:xfrm>
            <a:off x="3351602" y="125935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US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E9000E7-5CF2-3548-960D-1FA98F2A926E}"/>
              </a:ext>
            </a:extLst>
          </p:cNvPr>
          <p:cNvSpPr txBox="1"/>
          <p:nvPr/>
        </p:nvSpPr>
        <p:spPr>
          <a:xfrm>
            <a:off x="7929789" y="1890834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China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0D6BF47F-BD0A-F349-AD46-B08AEDAC3386}"/>
              </a:ext>
            </a:extLst>
          </p:cNvPr>
          <p:cNvCxnSpPr>
            <a:cxnSpLocks/>
          </p:cNvCxnSpPr>
          <p:nvPr/>
        </p:nvCxnSpPr>
        <p:spPr>
          <a:xfrm>
            <a:off x="1396313" y="4077730"/>
            <a:ext cx="97000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37CA88EC-72F1-5647-9A3A-2D1AADBC3BEB}"/>
              </a:ext>
            </a:extLst>
          </p:cNvPr>
          <p:cNvCxnSpPr>
            <a:cxnSpLocks/>
          </p:cNvCxnSpPr>
          <p:nvPr/>
        </p:nvCxnSpPr>
        <p:spPr>
          <a:xfrm flipH="1" flipV="1">
            <a:off x="6190735" y="1043545"/>
            <a:ext cx="55605" cy="5397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DD6D2B7C-561E-9C49-A6FB-05520A2DB24D}"/>
              </a:ext>
            </a:extLst>
          </p:cNvPr>
          <p:cNvSpPr txBox="1"/>
          <p:nvPr/>
        </p:nvSpPr>
        <p:spPr>
          <a:xfrm>
            <a:off x="10348790" y="6086641"/>
            <a:ext cx="228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Vertikale Achse: </a:t>
            </a:r>
            <a:br>
              <a:rPr lang="de-DE" sz="1000" dirty="0"/>
            </a:br>
            <a:r>
              <a:rPr lang="de-DE" sz="1000" dirty="0"/>
              <a:t>Position  nach Machtressourcen</a:t>
            </a:r>
          </a:p>
          <a:p>
            <a:r>
              <a:rPr lang="de-DE" sz="1000" b="1" dirty="0"/>
              <a:t>Horizontale Achse:</a:t>
            </a:r>
          </a:p>
          <a:p>
            <a:r>
              <a:rPr lang="de-DE" sz="1000" dirty="0"/>
              <a:t>Position nach Konfliktintensität 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5F43BDD-1CE4-5E40-ACAF-FCEE3777E3E7}"/>
              </a:ext>
            </a:extLst>
          </p:cNvPr>
          <p:cNvSpPr txBox="1"/>
          <p:nvPr/>
        </p:nvSpPr>
        <p:spPr>
          <a:xfrm>
            <a:off x="7085203" y="3389809"/>
            <a:ext cx="107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Russland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66CC45E-FEE5-314C-AC08-3C917FF59CE3}"/>
              </a:ext>
            </a:extLst>
          </p:cNvPr>
          <p:cNvSpPr txBox="1"/>
          <p:nvPr/>
        </p:nvSpPr>
        <p:spPr>
          <a:xfrm>
            <a:off x="6053875" y="4618278"/>
            <a:ext cx="74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Indien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52A2501-7116-A84C-B847-A3D09CC48147}"/>
              </a:ext>
            </a:extLst>
          </p:cNvPr>
          <p:cNvSpPr txBox="1"/>
          <p:nvPr/>
        </p:nvSpPr>
        <p:spPr>
          <a:xfrm>
            <a:off x="210104" y="2228984"/>
            <a:ext cx="11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Jap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48696B5-513F-AE4C-99C3-33E414308831}"/>
              </a:ext>
            </a:extLst>
          </p:cNvPr>
          <p:cNvSpPr txBox="1"/>
          <p:nvPr/>
        </p:nvSpPr>
        <p:spPr>
          <a:xfrm>
            <a:off x="4008851" y="4797746"/>
            <a:ext cx="906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EU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12EB629-3FB7-8543-B4C0-714158536CDF}"/>
              </a:ext>
            </a:extLst>
          </p:cNvPr>
          <p:cNvSpPr txBox="1"/>
          <p:nvPr/>
        </p:nvSpPr>
        <p:spPr>
          <a:xfrm>
            <a:off x="3760041" y="5189340"/>
            <a:ext cx="40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538ED1F-C785-9C43-882C-EB1CA3A728BF}"/>
              </a:ext>
            </a:extLst>
          </p:cNvPr>
          <p:cNvSpPr txBox="1"/>
          <p:nvPr/>
        </p:nvSpPr>
        <p:spPr>
          <a:xfrm>
            <a:off x="2759097" y="577242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EU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0219CC4-155D-2745-A2A7-EDA7BCF176E6}"/>
              </a:ext>
            </a:extLst>
          </p:cNvPr>
          <p:cNvSpPr txBox="1"/>
          <p:nvPr/>
        </p:nvSpPr>
        <p:spPr>
          <a:xfrm>
            <a:off x="3031959" y="5279867"/>
            <a:ext cx="556054" cy="37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04CFF17-714B-4D44-8896-785F0BA27856}"/>
              </a:ext>
            </a:extLst>
          </p:cNvPr>
          <p:cNvSpPr txBox="1"/>
          <p:nvPr/>
        </p:nvSpPr>
        <p:spPr>
          <a:xfrm>
            <a:off x="2346533" y="4412732"/>
            <a:ext cx="634167" cy="36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698021-D508-E947-B556-619B647C22C3}"/>
              </a:ext>
            </a:extLst>
          </p:cNvPr>
          <p:cNvSpPr/>
          <p:nvPr/>
        </p:nvSpPr>
        <p:spPr>
          <a:xfrm>
            <a:off x="1648380" y="1977725"/>
            <a:ext cx="3372535" cy="4883486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DF8719-5115-3A42-80DD-597CD811B3D8}"/>
              </a:ext>
            </a:extLst>
          </p:cNvPr>
          <p:cNvSpPr txBox="1"/>
          <p:nvPr/>
        </p:nvSpPr>
        <p:spPr>
          <a:xfrm>
            <a:off x="4679436" y="2857392"/>
            <a:ext cx="77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NATO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F5AE92-E03E-814C-A24A-FC43D60EBD5B}"/>
              </a:ext>
            </a:extLst>
          </p:cNvPr>
          <p:cNvSpPr/>
          <p:nvPr/>
        </p:nvSpPr>
        <p:spPr>
          <a:xfrm rot="1896324">
            <a:off x="7422293" y="1348090"/>
            <a:ext cx="1371332" cy="282006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0351E0-D14B-1146-8EB4-502EF7ED2358}"/>
              </a:ext>
            </a:extLst>
          </p:cNvPr>
          <p:cNvSpPr txBox="1"/>
          <p:nvPr/>
        </p:nvSpPr>
        <p:spPr>
          <a:xfrm>
            <a:off x="8622844" y="3025134"/>
            <a:ext cx="269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Strategische Partnerschaft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DE61CF-B28B-0E4D-8774-9BFEFCB33E44}"/>
              </a:ext>
            </a:extLst>
          </p:cNvPr>
          <p:cNvSpPr/>
          <p:nvPr/>
        </p:nvSpPr>
        <p:spPr>
          <a:xfrm>
            <a:off x="478577" y="2722235"/>
            <a:ext cx="430057" cy="25913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51F5FC5-C629-3D42-AEB4-5295F7788939}"/>
              </a:ext>
            </a:extLst>
          </p:cNvPr>
          <p:cNvSpPr txBox="1"/>
          <p:nvPr/>
        </p:nvSpPr>
        <p:spPr>
          <a:xfrm>
            <a:off x="447764" y="2723402"/>
            <a:ext cx="1186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Aust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387CB-CEA6-CA47-A1A6-13DC2A8DD0EE}"/>
              </a:ext>
            </a:extLst>
          </p:cNvPr>
          <p:cNvSpPr/>
          <p:nvPr/>
        </p:nvSpPr>
        <p:spPr>
          <a:xfrm rot="20102268">
            <a:off x="16941" y="1631695"/>
            <a:ext cx="2985544" cy="10751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13A1B3-9BAA-3A48-B130-FC23A5D4C989}"/>
              </a:ext>
            </a:extLst>
          </p:cNvPr>
          <p:cNvSpPr txBox="1"/>
          <p:nvPr/>
        </p:nvSpPr>
        <p:spPr>
          <a:xfrm>
            <a:off x="413984" y="1593259"/>
            <a:ext cx="1192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AUKUS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DF3AFD-6742-DF4D-A943-BFB2EC255DDC}"/>
              </a:ext>
            </a:extLst>
          </p:cNvPr>
          <p:cNvSpPr/>
          <p:nvPr/>
        </p:nvSpPr>
        <p:spPr>
          <a:xfrm>
            <a:off x="5428745" y="5191145"/>
            <a:ext cx="3407061" cy="15663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2FD8C5C-BA15-2343-9E8C-9F8200520339}"/>
              </a:ext>
            </a:extLst>
          </p:cNvPr>
          <p:cNvSpPr txBox="1"/>
          <p:nvPr/>
        </p:nvSpPr>
        <p:spPr>
          <a:xfrm>
            <a:off x="6285921" y="5597113"/>
            <a:ext cx="199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Schwellenländer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Globaler Süden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B22C235D-D254-6E48-9526-6EE5AE9BA24D}"/>
              </a:ext>
            </a:extLst>
          </p:cNvPr>
          <p:cNvCxnSpPr>
            <a:cxnSpLocks/>
          </p:cNvCxnSpPr>
          <p:nvPr/>
        </p:nvCxnSpPr>
        <p:spPr>
          <a:xfrm>
            <a:off x="6246340" y="5290353"/>
            <a:ext cx="0" cy="1388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feil nach links und rechts 22">
            <a:extLst>
              <a:ext uri="{FF2B5EF4-FFF2-40B4-BE49-F238E27FC236}">
                <a16:creationId xmlns:a16="http://schemas.microsoft.com/office/drawing/2014/main" id="{E91ABF8B-CF8F-8746-8D9F-D540CDB1E669}"/>
              </a:ext>
            </a:extLst>
          </p:cNvPr>
          <p:cNvSpPr/>
          <p:nvPr/>
        </p:nvSpPr>
        <p:spPr>
          <a:xfrm rot="379285">
            <a:off x="4880265" y="1607948"/>
            <a:ext cx="2431472" cy="671228"/>
          </a:xfrm>
          <a:prstGeom prst="leftRightArrow">
            <a:avLst/>
          </a:prstGeom>
          <a:solidFill>
            <a:srgbClr val="FFFF00"/>
          </a:solidFill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links und rechts 39">
            <a:extLst>
              <a:ext uri="{FF2B5EF4-FFF2-40B4-BE49-F238E27FC236}">
                <a16:creationId xmlns:a16="http://schemas.microsoft.com/office/drawing/2014/main" id="{186F11FF-E134-1E45-AE1B-9156EE1547BF}"/>
              </a:ext>
            </a:extLst>
          </p:cNvPr>
          <p:cNvSpPr/>
          <p:nvPr/>
        </p:nvSpPr>
        <p:spPr>
          <a:xfrm rot="1426595">
            <a:off x="4627621" y="2660828"/>
            <a:ext cx="2431472" cy="374329"/>
          </a:xfrm>
          <a:prstGeom prst="leftRightArrow">
            <a:avLst/>
          </a:prstGeom>
          <a:solidFill>
            <a:srgbClr val="FFFF00"/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 nach links und rechts 40">
            <a:extLst>
              <a:ext uri="{FF2B5EF4-FFF2-40B4-BE49-F238E27FC236}">
                <a16:creationId xmlns:a16="http://schemas.microsoft.com/office/drawing/2014/main" id="{75DF34E4-B502-8143-A529-E61F25E7A593}"/>
              </a:ext>
            </a:extLst>
          </p:cNvPr>
          <p:cNvSpPr/>
          <p:nvPr/>
        </p:nvSpPr>
        <p:spPr>
          <a:xfrm rot="19750036">
            <a:off x="4180193" y="4346981"/>
            <a:ext cx="2909631" cy="258069"/>
          </a:xfrm>
          <a:prstGeom prst="leftRightArrow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links und rechts 41">
            <a:extLst>
              <a:ext uri="{FF2B5EF4-FFF2-40B4-BE49-F238E27FC236}">
                <a16:creationId xmlns:a16="http://schemas.microsoft.com/office/drawing/2014/main" id="{2A00EAC8-738E-9D4F-A3F3-052D9E2E54C6}"/>
              </a:ext>
            </a:extLst>
          </p:cNvPr>
          <p:cNvSpPr/>
          <p:nvPr/>
        </p:nvSpPr>
        <p:spPr>
          <a:xfrm rot="5400000">
            <a:off x="2670763" y="3641359"/>
            <a:ext cx="1881550" cy="313615"/>
          </a:xfrm>
          <a:prstGeom prst="leftRightArrow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links und rechts 42">
            <a:extLst>
              <a:ext uri="{FF2B5EF4-FFF2-40B4-BE49-F238E27FC236}">
                <a16:creationId xmlns:a16="http://schemas.microsoft.com/office/drawing/2014/main" id="{D34BEE5B-47AC-6E4C-B233-70445B395331}"/>
              </a:ext>
            </a:extLst>
          </p:cNvPr>
          <p:cNvSpPr/>
          <p:nvPr/>
        </p:nvSpPr>
        <p:spPr>
          <a:xfrm rot="21383808">
            <a:off x="1027697" y="2577376"/>
            <a:ext cx="6593977" cy="175202"/>
          </a:xfrm>
          <a:prstGeom prst="leftRightArrow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links und rechts 43">
            <a:extLst>
              <a:ext uri="{FF2B5EF4-FFF2-40B4-BE49-F238E27FC236}">
                <a16:creationId xmlns:a16="http://schemas.microsoft.com/office/drawing/2014/main" id="{59AD735D-3097-4741-B373-63BA3EAA6381}"/>
              </a:ext>
            </a:extLst>
          </p:cNvPr>
          <p:cNvSpPr/>
          <p:nvPr/>
        </p:nvSpPr>
        <p:spPr>
          <a:xfrm rot="3011191">
            <a:off x="2785265" y="4837774"/>
            <a:ext cx="371420" cy="184882"/>
          </a:xfrm>
          <a:prstGeom prst="leftRigh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oben 26">
            <a:extLst>
              <a:ext uri="{FF2B5EF4-FFF2-40B4-BE49-F238E27FC236}">
                <a16:creationId xmlns:a16="http://schemas.microsoft.com/office/drawing/2014/main" id="{513DAB47-C2A5-B142-A92D-29FFFE7E6CF4}"/>
              </a:ext>
            </a:extLst>
          </p:cNvPr>
          <p:cNvSpPr/>
          <p:nvPr/>
        </p:nvSpPr>
        <p:spPr>
          <a:xfrm>
            <a:off x="9016127" y="2621606"/>
            <a:ext cx="196012" cy="2160644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oben 47">
            <a:extLst>
              <a:ext uri="{FF2B5EF4-FFF2-40B4-BE49-F238E27FC236}">
                <a16:creationId xmlns:a16="http://schemas.microsoft.com/office/drawing/2014/main" id="{B6A45268-4577-5A4E-B815-06B684840259}"/>
              </a:ext>
            </a:extLst>
          </p:cNvPr>
          <p:cNvSpPr/>
          <p:nvPr/>
        </p:nvSpPr>
        <p:spPr>
          <a:xfrm rot="16200000">
            <a:off x="7999581" y="3740420"/>
            <a:ext cx="190228" cy="2158325"/>
          </a:xfrm>
          <a:prstGeom prst="up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77BDC8-EE67-7848-AD8F-B704624E424F}"/>
              </a:ext>
            </a:extLst>
          </p:cNvPr>
          <p:cNvSpPr/>
          <p:nvPr/>
        </p:nvSpPr>
        <p:spPr>
          <a:xfrm>
            <a:off x="4739835" y="6096829"/>
            <a:ext cx="200580" cy="18936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ingebuchteter Pfeil nach rechts 27">
            <a:extLst>
              <a:ext uri="{FF2B5EF4-FFF2-40B4-BE49-F238E27FC236}">
                <a16:creationId xmlns:a16="http://schemas.microsoft.com/office/drawing/2014/main" id="{6C148690-6D96-7D4D-BBA2-F724D74B790D}"/>
              </a:ext>
            </a:extLst>
          </p:cNvPr>
          <p:cNvSpPr/>
          <p:nvPr/>
        </p:nvSpPr>
        <p:spPr>
          <a:xfrm rot="12141347">
            <a:off x="4979815" y="6347346"/>
            <a:ext cx="777320" cy="152653"/>
          </a:xfrm>
          <a:prstGeom prst="notchedRightArrow">
            <a:avLst>
              <a:gd name="adj1" fmla="val 50000"/>
              <a:gd name="adj2" fmla="val 64606"/>
            </a:avLst>
          </a:prstGeom>
          <a:solidFill>
            <a:srgbClr val="FF0000"/>
          </a:solidFill>
          <a:ln>
            <a:solidFill>
              <a:schemeClr val="accent1">
                <a:shade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BE488BD-E106-0C4C-8229-C4BC45C5EAAB}"/>
              </a:ext>
            </a:extLst>
          </p:cNvPr>
          <p:cNvSpPr txBox="1"/>
          <p:nvPr/>
        </p:nvSpPr>
        <p:spPr>
          <a:xfrm>
            <a:off x="4462298" y="6373626"/>
            <a:ext cx="171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Ukraine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B08C434-3548-4C4E-B978-4993E828E261}"/>
              </a:ext>
            </a:extLst>
          </p:cNvPr>
          <p:cNvSpPr/>
          <p:nvPr/>
        </p:nvSpPr>
        <p:spPr>
          <a:xfrm rot="2687832">
            <a:off x="232099" y="3336730"/>
            <a:ext cx="2742452" cy="7329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8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C19A6-6B06-D647-9AC3-9DBAFD9F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207809"/>
            <a:ext cx="11857703" cy="1325563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Die geopolitische Bedeutung der Ukraine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92CC47F-2FA2-D24A-BE62-F949F80487FA}"/>
              </a:ext>
            </a:extLst>
          </p:cNvPr>
          <p:cNvSpPr txBox="1"/>
          <p:nvPr/>
        </p:nvSpPr>
        <p:spPr>
          <a:xfrm>
            <a:off x="1344891" y="1788298"/>
            <a:ext cx="97033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„Die Ukraine, ein neuer und wichtiger Raum auf dem eurasischen Schachbrett, ist ein geopolitischer Dreh- und Angelpunkt, weil ihre bloße Existenz als </a:t>
            </a:r>
            <a:r>
              <a:rPr lang="de-DE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unabhängiger</a:t>
            </a:r>
            <a:r>
              <a:rPr lang="de-DE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Staat zur Umwandlung Russlands </a:t>
            </a:r>
            <a:r>
              <a:rPr lang="de-DE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beiträgt</a:t>
            </a:r>
            <a:r>
              <a:rPr lang="de-DE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Ohne die Ukraine ist Russland kein eurasisches Reich mehr.“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50EACF-AA4C-0A44-9835-64719E4FF0D2}"/>
              </a:ext>
            </a:extLst>
          </p:cNvPr>
          <p:cNvSpPr txBox="1"/>
          <p:nvPr/>
        </p:nvSpPr>
        <p:spPr>
          <a:xfrm>
            <a:off x="2397550" y="6082896"/>
            <a:ext cx="979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Brzezinski, Zbigniew (1999): DIE EINZIGE WELTMACHT Amerikas Strategie der Vorherrschaft, S.75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EEF2F-7F00-FE45-90B5-B5B5AF87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36" y="-404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Stationen der Eskalationsspirale</a:t>
            </a:r>
          </a:p>
        </p:txBody>
      </p:sp>
      <p:pic>
        <p:nvPicPr>
          <p:cNvPr id="1026" name="Picture 2" descr="Tornado, Twister, Spiral, Zyklon, Strudel, Wirbel">
            <a:extLst>
              <a:ext uri="{FF2B5EF4-FFF2-40B4-BE49-F238E27FC236}">
                <a16:creationId xmlns:a16="http://schemas.microsoft.com/office/drawing/2014/main" id="{F083C761-01D0-B642-B3D0-FF5E49D2F3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67" y="713800"/>
            <a:ext cx="6273976" cy="56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EBBDBC-3CE9-CF48-B300-0535722CE894}"/>
              </a:ext>
            </a:extLst>
          </p:cNvPr>
          <p:cNvSpPr txBox="1"/>
          <p:nvPr/>
        </p:nvSpPr>
        <p:spPr>
          <a:xfrm>
            <a:off x="1750746" y="5023944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2008 April Angebot Ukraine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Georgien NATO-Mitgliedschaft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62513C-ECE3-DF43-A39D-81525AA5E3AC}"/>
              </a:ext>
            </a:extLst>
          </p:cNvPr>
          <p:cNvSpPr txBox="1"/>
          <p:nvPr/>
        </p:nvSpPr>
        <p:spPr>
          <a:xfrm>
            <a:off x="7418938" y="4839278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2008 August Georgien-Krieg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6E3C44-17FB-3343-BE09-FDC3D883E247}"/>
              </a:ext>
            </a:extLst>
          </p:cNvPr>
          <p:cNvSpPr txBox="1"/>
          <p:nvPr/>
        </p:nvSpPr>
        <p:spPr>
          <a:xfrm>
            <a:off x="1549079" y="6474768"/>
            <a:ext cx="384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FF0000"/>
                </a:solidFill>
              </a:rPr>
              <a:t>1999 NATO-Osterweiterung 1. Welle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3F41C4-44D2-124E-B4D2-3D9F6ABBB664}"/>
              </a:ext>
            </a:extLst>
          </p:cNvPr>
          <p:cNvSpPr txBox="1"/>
          <p:nvPr/>
        </p:nvSpPr>
        <p:spPr>
          <a:xfrm>
            <a:off x="1549079" y="6105436"/>
            <a:ext cx="373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2004 NATO-Osterweiterung 2. Welle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977F5E-8082-1042-AD34-6D43A8482A96}"/>
              </a:ext>
            </a:extLst>
          </p:cNvPr>
          <p:cNvSpPr txBox="1"/>
          <p:nvPr/>
        </p:nvSpPr>
        <p:spPr>
          <a:xfrm>
            <a:off x="1043554" y="4404117"/>
            <a:ext cx="37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2009 NATO-Osterweiterung 3. Welle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F6E9E7D-CF53-5744-89BC-91175BD878A4}"/>
              </a:ext>
            </a:extLst>
          </p:cNvPr>
          <p:cNvSpPr txBox="1"/>
          <p:nvPr/>
        </p:nvSpPr>
        <p:spPr>
          <a:xfrm>
            <a:off x="-961104" y="1378737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2017 NATO-</a:t>
            </a:r>
            <a:r>
              <a:rPr lang="de-DE" b="1" dirty="0" err="1"/>
              <a:t>Osterw</a:t>
            </a:r>
            <a:r>
              <a:rPr lang="de-DE" b="1" dirty="0"/>
              <a:t>. </a:t>
            </a:r>
            <a:br>
              <a:rPr lang="de-DE" b="1" dirty="0"/>
            </a:br>
            <a:r>
              <a:rPr lang="de-DE" b="1" dirty="0"/>
              <a:t>4. Welle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C6C3B47-8737-CC45-A3A8-C39DDE5AE2E3}"/>
              </a:ext>
            </a:extLst>
          </p:cNvPr>
          <p:cNvSpPr txBox="1"/>
          <p:nvPr/>
        </p:nvSpPr>
        <p:spPr>
          <a:xfrm>
            <a:off x="105947" y="1035477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 NATO-</a:t>
            </a:r>
            <a:r>
              <a:rPr lang="de-DE" b="1" dirty="0" err="1"/>
              <a:t>Osterw</a:t>
            </a:r>
            <a:r>
              <a:rPr lang="de-DE" b="1" dirty="0"/>
              <a:t>. 5. Welle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F0A814F-FE61-0440-ABB1-06CDBFD47DAD}"/>
              </a:ext>
            </a:extLst>
          </p:cNvPr>
          <p:cNvSpPr txBox="1"/>
          <p:nvPr/>
        </p:nvSpPr>
        <p:spPr>
          <a:xfrm>
            <a:off x="5983927" y="5564690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2007 Putin Rede München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4452CE8-E027-4649-8CDC-1840B68894CE}"/>
              </a:ext>
            </a:extLst>
          </p:cNvPr>
          <p:cNvSpPr txBox="1"/>
          <p:nvPr/>
        </p:nvSpPr>
        <p:spPr>
          <a:xfrm>
            <a:off x="-564858" y="2815124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FF0000"/>
                </a:solidFill>
              </a:rPr>
              <a:t>2014 Krieg im </a:t>
            </a:r>
            <a:r>
              <a:rPr lang="de-DE" b="1" dirty="0" err="1">
                <a:solidFill>
                  <a:srgbClr val="FF0000"/>
                </a:solidFill>
              </a:rPr>
              <a:t>Donbass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1E00815-1491-D840-BB8A-A76D92687780}"/>
              </a:ext>
            </a:extLst>
          </p:cNvPr>
          <p:cNvSpPr txBox="1"/>
          <p:nvPr/>
        </p:nvSpPr>
        <p:spPr>
          <a:xfrm>
            <a:off x="694273" y="3986473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2011 EU-</a:t>
            </a:r>
            <a:r>
              <a:rPr lang="de-DE" b="1" dirty="0" err="1"/>
              <a:t>Assoz</a:t>
            </a:r>
            <a:r>
              <a:rPr lang="de-DE" b="1" dirty="0"/>
              <a:t>. Vertrag Ukraine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2A4BD3-FDDB-1D49-B0F6-044AB1D5A630}"/>
              </a:ext>
            </a:extLst>
          </p:cNvPr>
          <p:cNvSpPr txBox="1"/>
          <p:nvPr/>
        </p:nvSpPr>
        <p:spPr>
          <a:xfrm>
            <a:off x="-193894" y="3489951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2013 Beginn </a:t>
            </a:r>
            <a:r>
              <a:rPr lang="de-DE" b="1" dirty="0" err="1"/>
              <a:t>Maidan</a:t>
            </a:r>
            <a:endParaRPr lang="de-DE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437B4E-7F81-3441-815E-A6EC4B3849D5}"/>
              </a:ext>
            </a:extLst>
          </p:cNvPr>
          <p:cNvSpPr txBox="1"/>
          <p:nvPr/>
        </p:nvSpPr>
        <p:spPr>
          <a:xfrm>
            <a:off x="-193894" y="3256973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FF0000"/>
                </a:solidFill>
              </a:rPr>
              <a:t>2014 Sturz </a:t>
            </a:r>
            <a:r>
              <a:rPr lang="de-DE" b="1" dirty="0" err="1">
                <a:solidFill>
                  <a:srgbClr val="FF0000"/>
                </a:solidFill>
              </a:rPr>
              <a:t>Janukowitschs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8494A79-2EDE-C444-9D8E-F2DFCDF073DD}"/>
              </a:ext>
            </a:extLst>
          </p:cNvPr>
          <p:cNvSpPr txBox="1"/>
          <p:nvPr/>
        </p:nvSpPr>
        <p:spPr>
          <a:xfrm>
            <a:off x="8490830" y="3059668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2014 Sezession der Krim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4B6B382-970C-F247-A8EB-14A2B3392501}"/>
              </a:ext>
            </a:extLst>
          </p:cNvPr>
          <p:cNvSpPr txBox="1"/>
          <p:nvPr/>
        </p:nvSpPr>
        <p:spPr>
          <a:xfrm>
            <a:off x="-2582132" y="2599990"/>
            <a:ext cx="550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2014 Beginn Wirtschaftskrieg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CF96517-7CE8-D24C-B82B-74BDD06A884F}"/>
              </a:ext>
            </a:extLst>
          </p:cNvPr>
          <p:cNvSpPr txBox="1"/>
          <p:nvPr/>
        </p:nvSpPr>
        <p:spPr>
          <a:xfrm>
            <a:off x="8716051" y="2413337"/>
            <a:ext cx="404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Niederlage Kiews; 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Minsk Abkommen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D33D623-DB70-A94C-B41F-10DCE0EAF9AC}"/>
              </a:ext>
            </a:extLst>
          </p:cNvPr>
          <p:cNvSpPr txBox="1"/>
          <p:nvPr/>
        </p:nvSpPr>
        <p:spPr>
          <a:xfrm>
            <a:off x="-1403307" y="2065808"/>
            <a:ext cx="404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FF0000"/>
                </a:solidFill>
              </a:rPr>
              <a:t>Seit 2014 Low </a:t>
            </a:r>
            <a:r>
              <a:rPr lang="de-DE" b="1" dirty="0" err="1">
                <a:solidFill>
                  <a:srgbClr val="FF0000"/>
                </a:solidFill>
              </a:rPr>
              <a:t>Intensity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War im </a:t>
            </a:r>
            <a:r>
              <a:rPr lang="de-DE" b="1" dirty="0" err="1">
                <a:solidFill>
                  <a:srgbClr val="FF0000"/>
                </a:solidFill>
              </a:rPr>
              <a:t>Donbass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175F89F-3D3E-4143-A502-4657788B727A}"/>
              </a:ext>
            </a:extLst>
          </p:cNvPr>
          <p:cNvSpPr txBox="1"/>
          <p:nvPr/>
        </p:nvSpPr>
        <p:spPr>
          <a:xfrm>
            <a:off x="-269659" y="674403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2021 April Aktionsplan Krim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DC3E09F6-CF2A-8C4D-BF5B-B7D35E6061AA}"/>
              </a:ext>
            </a:extLst>
          </p:cNvPr>
          <p:cNvSpPr txBox="1">
            <a:spLocks/>
          </p:cNvSpPr>
          <p:nvPr/>
        </p:nvSpPr>
        <p:spPr>
          <a:xfrm>
            <a:off x="866236" y="-392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Stationen der Eskalationsspirale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AE9461D-D60A-D040-85F6-F25C4B3F086C}"/>
              </a:ext>
            </a:extLst>
          </p:cNvPr>
          <p:cNvSpPr txBox="1"/>
          <p:nvPr/>
        </p:nvSpPr>
        <p:spPr>
          <a:xfrm>
            <a:off x="7664494" y="516825"/>
            <a:ext cx="404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FF0000"/>
                </a:solidFill>
              </a:rPr>
              <a:t>2021 Dez. Neutralitätsvorschlag  Moskaus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408706A-97CF-294A-BAD0-33FB07FA78B6}"/>
              </a:ext>
            </a:extLst>
          </p:cNvPr>
          <p:cNvSpPr txBox="1"/>
          <p:nvPr/>
        </p:nvSpPr>
        <p:spPr>
          <a:xfrm>
            <a:off x="0" y="390563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FF0000"/>
                </a:solidFill>
              </a:rPr>
              <a:t>2022 Jan.  Ablehnung Neutralität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087DB3A-C209-CA46-9A67-8D7FD454181B}"/>
              </a:ext>
            </a:extLst>
          </p:cNvPr>
          <p:cNvSpPr txBox="1"/>
          <p:nvPr/>
        </p:nvSpPr>
        <p:spPr>
          <a:xfrm>
            <a:off x="8166811" y="3545491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2013 </a:t>
            </a:r>
            <a:r>
              <a:rPr lang="de-DE" b="1" dirty="0" err="1"/>
              <a:t>Janukowitsch</a:t>
            </a:r>
            <a:r>
              <a:rPr lang="de-DE" b="1" dirty="0"/>
              <a:t> Stopp EU-Vertrag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D91285-C195-8746-9074-0D12B9F88FFA}"/>
              </a:ext>
            </a:extLst>
          </p:cNvPr>
          <p:cNvSpPr txBox="1"/>
          <p:nvPr/>
        </p:nvSpPr>
        <p:spPr>
          <a:xfrm>
            <a:off x="9039132" y="1859339"/>
            <a:ext cx="194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Low </a:t>
            </a:r>
            <a:r>
              <a:rPr lang="de-DE" b="1" dirty="0" err="1">
                <a:solidFill>
                  <a:srgbClr val="FF0000"/>
                </a:solidFill>
              </a:rPr>
              <a:t>Intensity</a:t>
            </a:r>
            <a:r>
              <a:rPr lang="de-DE" b="1" dirty="0">
                <a:solidFill>
                  <a:srgbClr val="FF0000"/>
                </a:solidFill>
              </a:rPr>
              <a:t> War</a:t>
            </a:r>
          </a:p>
        </p:txBody>
      </p:sp>
    </p:spTree>
    <p:extLst>
      <p:ext uri="{BB962C8B-B14F-4D97-AF65-F5344CB8AC3E}">
        <p14:creationId xmlns:p14="http://schemas.microsoft.com/office/powerpoint/2010/main" val="36967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1"/>
      <p:bldP spid="21" grpId="0"/>
      <p:bldP spid="22" grpId="0"/>
      <p:bldP spid="23" grpId="0"/>
      <p:bldP spid="25" grpId="0"/>
      <p:bldP spid="26" grpId="0"/>
      <p:bldP spid="2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53F63-E9D0-CD4D-BF9C-3453560D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6216"/>
            <a:ext cx="10515600" cy="1325563"/>
          </a:xfrm>
        </p:spPr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Der Kipppunkt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26E1F6-C487-1B47-88A2-D1900E09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1253330"/>
            <a:ext cx="12168553" cy="5288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/>
              <a:t>Russischer Angriff auf Ukraine </a:t>
            </a:r>
          </a:p>
          <a:p>
            <a:pPr>
              <a:spcBef>
                <a:spcPts val="2800"/>
              </a:spcBef>
            </a:pPr>
            <a:r>
              <a:rPr lang="de-DE" sz="3600" b="1" dirty="0"/>
              <a:t>neue Qualität von Gewaltanwendung in der Konfliktspirale </a:t>
            </a:r>
          </a:p>
          <a:p>
            <a:pPr>
              <a:spcBef>
                <a:spcPts val="2800"/>
              </a:spcBef>
            </a:pPr>
            <a:r>
              <a:rPr lang="de-DE" sz="3600" b="1" dirty="0"/>
              <a:t>Bruch des Völkerrechts </a:t>
            </a:r>
          </a:p>
          <a:p>
            <a:pPr>
              <a:spcBef>
                <a:spcPts val="2800"/>
              </a:spcBef>
            </a:pPr>
            <a:r>
              <a:rPr lang="de-DE" sz="3600" b="1" dirty="0"/>
              <a:t>humanitäre Katastrophe</a:t>
            </a:r>
          </a:p>
          <a:p>
            <a:pPr>
              <a:spcBef>
                <a:spcPts val="2800"/>
              </a:spcBef>
            </a:pPr>
            <a:r>
              <a:rPr lang="de-DE" sz="3600" b="1" dirty="0"/>
              <a:t>Verschärfung der geopolitischen Konfrontation</a:t>
            </a:r>
            <a:endParaRPr lang="de-DE" sz="3600" dirty="0"/>
          </a:p>
          <a:p>
            <a:pPr>
              <a:spcBef>
                <a:spcPts val="2800"/>
              </a:spcBef>
            </a:pPr>
            <a:r>
              <a:rPr lang="de-DE" sz="3600" b="1" dirty="0"/>
              <a:t>Risiko eines Kontrollverlusts mit unabsehbaren Folgen</a:t>
            </a:r>
          </a:p>
        </p:txBody>
      </p:sp>
    </p:spTree>
    <p:extLst>
      <p:ext uri="{BB962C8B-B14F-4D97-AF65-F5344CB8AC3E}">
        <p14:creationId xmlns:p14="http://schemas.microsoft.com/office/powerpoint/2010/main" val="15593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128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5DFA7-70A7-E346-847B-04167243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38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9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Eine Dritte Position für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Friedenspolitik von unten 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03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5FF1B-0041-1548-ADE0-D789565C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Dritte Position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6966B-B93E-0F4F-B0E5-86E7A826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236"/>
            <a:ext cx="10515600" cy="400956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de-DE" sz="6600" b="1" dirty="0">
                <a:solidFill>
                  <a:schemeClr val="bg1"/>
                </a:solidFill>
              </a:rPr>
              <a:t>Keine Identifikation </a:t>
            </a:r>
          </a:p>
          <a:p>
            <a:pPr marL="0" indent="0" algn="ctr">
              <a:buNone/>
            </a:pPr>
            <a:r>
              <a:rPr lang="de-DE" sz="6600" b="1" dirty="0">
                <a:solidFill>
                  <a:schemeClr val="bg1"/>
                </a:solidFill>
              </a:rPr>
              <a:t>mit einem Land</a:t>
            </a:r>
            <a:br>
              <a:rPr lang="de-DE" sz="6600" b="1" dirty="0">
                <a:solidFill>
                  <a:schemeClr val="bg1"/>
                </a:solidFill>
              </a:rPr>
            </a:br>
            <a:r>
              <a:rPr lang="de-DE" sz="6600" dirty="0">
                <a:solidFill>
                  <a:schemeClr val="bg1"/>
                </a:solidFill>
              </a:rPr>
              <a:t>(oder einer Gruppe von Ländern)</a:t>
            </a:r>
            <a:endParaRPr lang="de-DE" sz="6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sz="6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6600" b="1" dirty="0">
                <a:solidFill>
                  <a:schemeClr val="bg1"/>
                </a:solidFill>
              </a:rPr>
              <a:t>… sondern mit der Sache</a:t>
            </a:r>
            <a:endParaRPr lang="de-DE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BF2F-AA2F-BA4C-8F85-77A5902D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6" y="-214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Arial" panose="020B0604020202020204" pitchFamily="34" charset="0"/>
                <a:cs typeface="Arial" panose="020B0604020202020204" pitchFamily="34" charset="0"/>
              </a:rPr>
              <a:t>Was ist die „Sache“?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2A57D-1004-A347-9B00-6C07E6130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41" y="1178618"/>
            <a:ext cx="11592232" cy="48674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Friedensicherung für das internationale System</a:t>
            </a:r>
          </a:p>
          <a:p>
            <a:pPr marL="0" indent="0">
              <a:spcBef>
                <a:spcPts val="1600"/>
              </a:spcBef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Systemische Konfliktursachen auf die Tagesordnung</a:t>
            </a:r>
          </a:p>
          <a:p>
            <a:pPr>
              <a:spcBef>
                <a:spcPts val="160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Politische Konfliktregelung - statt Krieg als Fortsetzung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				      von Politik mit anderen Mitteln</a:t>
            </a:r>
          </a:p>
          <a:p>
            <a:pPr>
              <a:spcBef>
                <a:spcPts val="160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Abrüstung –  statt Wettrüsten</a:t>
            </a:r>
          </a:p>
          <a:p>
            <a:pPr>
              <a:spcBef>
                <a:spcPts val="160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Rüstungskontrolle als ersten Schritt </a:t>
            </a:r>
          </a:p>
          <a:p>
            <a:pPr>
              <a:spcBef>
                <a:spcPts val="160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Ungeteilte Sicherheit</a:t>
            </a:r>
          </a:p>
          <a:p>
            <a:pPr>
              <a:spcBef>
                <a:spcPts val="160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Friedliche Koexistenz in der multipolaren Welt</a:t>
            </a:r>
          </a:p>
          <a:p>
            <a:pPr>
              <a:spcBef>
                <a:spcPts val="1600"/>
              </a:spcBef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Kooperation, inklusiver Multilateralismus - statt Konfrontation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9099453-2217-4A40-9953-57B8ECC549BE}"/>
              </a:ext>
            </a:extLst>
          </p:cNvPr>
          <p:cNvSpPr txBox="1"/>
          <p:nvPr/>
        </p:nvSpPr>
        <p:spPr>
          <a:xfrm>
            <a:off x="1699966" y="6108568"/>
            <a:ext cx="82830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 schematische Äquidistanz</a:t>
            </a:r>
          </a:p>
        </p:txBody>
      </p:sp>
    </p:spTree>
    <p:extLst>
      <p:ext uri="{BB962C8B-B14F-4D97-AF65-F5344CB8AC3E}">
        <p14:creationId xmlns:p14="http://schemas.microsoft.com/office/powerpoint/2010/main" val="33429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9C06A-823F-CA4F-A02B-B328C16B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Das heißt kurzfristig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für den Ukraine-Krieg: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9EB0C0-CFD3-A74F-8ECF-649B9012E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277298"/>
            <a:ext cx="10036126" cy="706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/>
              <a:t>Kein Siegfrieden, sondern Kompromissfrieden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46A63BC-D07E-F647-AE29-95731B36B86E}"/>
              </a:ext>
            </a:extLst>
          </p:cNvPr>
          <p:cNvSpPr txBox="1">
            <a:spLocks/>
          </p:cNvSpPr>
          <p:nvPr/>
        </p:nvSpPr>
        <p:spPr>
          <a:xfrm>
            <a:off x="627769" y="4919494"/>
            <a:ext cx="10936459" cy="706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4000" b="1" dirty="0"/>
              <a:t>Kompromissfrieden heißt: </a:t>
            </a:r>
            <a:br>
              <a:rPr lang="de-DE" sz="4000" b="1" dirty="0"/>
            </a:br>
            <a:r>
              <a:rPr lang="de-DE" sz="4000" b="1" dirty="0"/>
              <a:t>alle Seiten müssen von Maximalpositionen runter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3600" b="1" dirty="0"/>
              <a:t>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927C5A3-13C0-284C-B48A-46CC39D2F955}"/>
              </a:ext>
            </a:extLst>
          </p:cNvPr>
          <p:cNvSpPr txBox="1">
            <a:spLocks/>
          </p:cNvSpPr>
          <p:nvPr/>
        </p:nvSpPr>
        <p:spPr>
          <a:xfrm>
            <a:off x="940495" y="1828299"/>
            <a:ext cx="10036126" cy="70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4000" b="1" dirty="0"/>
              <a:t>Deeskalation statt Eskalation</a:t>
            </a:r>
          </a:p>
        </p:txBody>
      </p:sp>
    </p:spTree>
    <p:extLst>
      <p:ext uri="{BB962C8B-B14F-4D97-AF65-F5344CB8AC3E}">
        <p14:creationId xmlns:p14="http://schemas.microsoft.com/office/powerpoint/2010/main" val="10819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0AA0E-4E1E-2341-AF03-75DF8796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16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Ausgangsthese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D10EB2-98D9-F14B-88B6-F8A017CEE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14" y="1284825"/>
            <a:ext cx="11284670" cy="19197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5200" b="1" dirty="0">
                <a:solidFill>
                  <a:schemeClr val="bg1"/>
                </a:solidFill>
              </a:rPr>
              <a:t>Im Ukraine-Krieg </a:t>
            </a:r>
            <a:br>
              <a:rPr lang="de-DE" sz="5200" b="1" dirty="0">
                <a:solidFill>
                  <a:schemeClr val="bg1"/>
                </a:solidFill>
              </a:rPr>
            </a:br>
            <a:r>
              <a:rPr lang="de-DE" sz="5200" b="1" dirty="0">
                <a:solidFill>
                  <a:schemeClr val="bg1"/>
                </a:solidFill>
              </a:rPr>
              <a:t>kreuzen, überlagern und amalgamieren  </a:t>
            </a:r>
          </a:p>
          <a:p>
            <a:pPr marL="0" indent="0" algn="ctr">
              <a:buNone/>
            </a:pPr>
            <a:r>
              <a:rPr lang="de-DE" sz="5200" b="1" dirty="0">
                <a:solidFill>
                  <a:schemeClr val="bg1"/>
                </a:solidFill>
              </a:rPr>
              <a:t>sich zwei Konflikttypen: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Legende mit Pfeil nach rechts 3">
            <a:extLst>
              <a:ext uri="{FF2B5EF4-FFF2-40B4-BE49-F238E27FC236}">
                <a16:creationId xmlns:a16="http://schemas.microsoft.com/office/drawing/2014/main" id="{1EE416AE-C61E-884B-A465-5EC15365AB12}"/>
              </a:ext>
            </a:extLst>
          </p:cNvPr>
          <p:cNvSpPr/>
          <p:nvPr/>
        </p:nvSpPr>
        <p:spPr>
          <a:xfrm>
            <a:off x="806502" y="3429000"/>
            <a:ext cx="3452461" cy="3031800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Legende mit Pfeil nach rechts 4">
            <a:extLst>
              <a:ext uri="{FF2B5EF4-FFF2-40B4-BE49-F238E27FC236}">
                <a16:creationId xmlns:a16="http://schemas.microsoft.com/office/drawing/2014/main" id="{2E3E0BF5-5FFC-C848-9840-A30E58C118C7}"/>
              </a:ext>
            </a:extLst>
          </p:cNvPr>
          <p:cNvSpPr/>
          <p:nvPr/>
        </p:nvSpPr>
        <p:spPr>
          <a:xfrm rot="10800000">
            <a:off x="7675858" y="3428998"/>
            <a:ext cx="3677941" cy="3031801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witterblitz 5">
            <a:extLst>
              <a:ext uri="{FF2B5EF4-FFF2-40B4-BE49-F238E27FC236}">
                <a16:creationId xmlns:a16="http://schemas.microsoft.com/office/drawing/2014/main" id="{B7C66192-854B-CC4C-A5BE-B35CA6B60DB4}"/>
              </a:ext>
            </a:extLst>
          </p:cNvPr>
          <p:cNvSpPr/>
          <p:nvPr/>
        </p:nvSpPr>
        <p:spPr>
          <a:xfrm>
            <a:off x="4480578" y="3362446"/>
            <a:ext cx="3452461" cy="3221561"/>
          </a:xfrm>
          <a:prstGeom prst="lightningBolt">
            <a:avLst/>
          </a:prstGeom>
          <a:solidFill>
            <a:srgbClr val="FFFF00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AE6AAB-0B22-854D-B06F-52D3B95E1E16}"/>
              </a:ext>
            </a:extLst>
          </p:cNvPr>
          <p:cNvSpPr txBox="1"/>
          <p:nvPr/>
        </p:nvSpPr>
        <p:spPr>
          <a:xfrm>
            <a:off x="5684875" y="4577723"/>
            <a:ext cx="10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Krieg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7FCF37-6F92-2F46-B995-094E53D5E3AB}"/>
              </a:ext>
            </a:extLst>
          </p:cNvPr>
          <p:cNvSpPr txBox="1"/>
          <p:nvPr/>
        </p:nvSpPr>
        <p:spPr>
          <a:xfrm>
            <a:off x="806502" y="3606071"/>
            <a:ext cx="2269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Geopolitischer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Konflikt: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Multipolare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Weltordnung </a:t>
            </a:r>
            <a:br>
              <a:rPr lang="de-DE" sz="2400" b="1" dirty="0">
                <a:solidFill>
                  <a:schemeClr val="bg1"/>
                </a:solidFill>
              </a:rPr>
            </a:br>
            <a:r>
              <a:rPr lang="de-DE" sz="2400" b="1" dirty="0">
                <a:solidFill>
                  <a:schemeClr val="bg1"/>
                </a:solidFill>
              </a:rPr>
              <a:t>vs.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US-Hegemonie/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Westen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319827-F755-574C-8040-B41E40187311}"/>
              </a:ext>
            </a:extLst>
          </p:cNvPr>
          <p:cNvSpPr txBox="1"/>
          <p:nvPr/>
        </p:nvSpPr>
        <p:spPr>
          <a:xfrm>
            <a:off x="8999589" y="3480364"/>
            <a:ext cx="2354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Spezifische Eskalations-geschichte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aus post-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sowjetischem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Verhältnis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Russland- </a:t>
            </a:r>
            <a:br>
              <a:rPr lang="de-DE" sz="2400" b="1" dirty="0">
                <a:solidFill>
                  <a:schemeClr val="bg1"/>
                </a:solidFill>
              </a:rPr>
            </a:br>
            <a:r>
              <a:rPr lang="de-DE" sz="2400" b="1" dirty="0">
                <a:solidFill>
                  <a:schemeClr val="bg1"/>
                </a:solidFill>
              </a:rPr>
              <a:t>Ukraine </a:t>
            </a:r>
          </a:p>
        </p:txBody>
      </p:sp>
    </p:spTree>
    <p:extLst>
      <p:ext uri="{BB962C8B-B14F-4D97-AF65-F5344CB8AC3E}">
        <p14:creationId xmlns:p14="http://schemas.microsoft.com/office/powerpoint/2010/main" val="17074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8907B-1A11-C14B-92AD-D658D302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0054"/>
            <a:ext cx="10515600" cy="1325563"/>
          </a:xfrm>
        </p:spPr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Auch für die Nachkriegszeit gilt: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35E363-588A-AD4A-A64C-E0BF9231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58" y="1027311"/>
            <a:ext cx="11115283" cy="5658624"/>
          </a:xfrm>
        </p:spPr>
        <p:txBody>
          <a:bodyPr>
            <a:normAutofit/>
          </a:bodyPr>
          <a:lstStyle/>
          <a:p>
            <a:endParaRPr lang="de-DE" sz="4400" b="1" dirty="0"/>
          </a:p>
          <a:p>
            <a:pPr marL="0" indent="0" algn="ctr">
              <a:buNone/>
            </a:pPr>
            <a:r>
              <a:rPr lang="de-DE" sz="4400" b="1" dirty="0">
                <a:solidFill>
                  <a:srgbClr val="FF0000"/>
                </a:solidFill>
              </a:rPr>
              <a:t>Die geographische Nachbarschaft mit Russland </a:t>
            </a:r>
            <a:br>
              <a:rPr lang="de-DE" sz="4400" b="1" dirty="0">
                <a:solidFill>
                  <a:srgbClr val="FF0000"/>
                </a:solidFill>
              </a:rPr>
            </a:br>
            <a:r>
              <a:rPr lang="de-DE" sz="4400" b="1" dirty="0">
                <a:solidFill>
                  <a:srgbClr val="FF0000"/>
                </a:solidFill>
              </a:rPr>
              <a:t>verschwindet nicht</a:t>
            </a:r>
          </a:p>
          <a:p>
            <a:pPr marL="0" indent="0" algn="ctr">
              <a:buNone/>
            </a:pPr>
            <a:endParaRPr lang="de-DE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de-DE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de-DE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4400" b="1" dirty="0">
                <a:solidFill>
                  <a:srgbClr val="FF0000"/>
                </a:solidFill>
              </a:rPr>
              <a:t>Eine gesamteuropäische Friedensordnung </a:t>
            </a:r>
            <a:br>
              <a:rPr lang="de-DE" sz="4400" b="1" dirty="0">
                <a:solidFill>
                  <a:srgbClr val="FF0000"/>
                </a:solidFill>
              </a:rPr>
            </a:br>
            <a:r>
              <a:rPr lang="de-DE" sz="4400" b="1" dirty="0">
                <a:solidFill>
                  <a:srgbClr val="FF0000"/>
                </a:solidFill>
              </a:rPr>
              <a:t>bleibt daher auf der Tagesordnung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1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10"/>
          <p:cNvSpPr>
            <a:spLocks noChangeArrowheads="1"/>
          </p:cNvSpPr>
          <p:nvPr/>
        </p:nvSpPr>
        <p:spPr bwMode="auto">
          <a:xfrm>
            <a:off x="7223126" y="18621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4A14195-21B9-954A-9ACE-3A88ACE9B390}"/>
              </a:ext>
            </a:extLst>
          </p:cNvPr>
          <p:cNvSpPr txBox="1"/>
          <p:nvPr/>
        </p:nvSpPr>
        <p:spPr>
          <a:xfrm>
            <a:off x="353057" y="843677"/>
            <a:ext cx="11235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</a:t>
            </a:r>
          </a:p>
          <a:p>
            <a:br>
              <a:rPr lang="de-DE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für die </a:t>
            </a:r>
          </a:p>
          <a:p>
            <a:endParaRPr lang="de-DE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3143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0BE07-B6D6-AB48-B94E-22DEEA76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2427902"/>
            <a:ext cx="1110441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9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Fünf Basics zu Struktur und Funktionsweise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der Ordnung der Welt,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wie sie uns 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so gar nicht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nicht gefällt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2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1777A-7CBF-DA40-87A0-DF28DD43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795" y="1128583"/>
            <a:ext cx="12252732" cy="1325563"/>
          </a:xfrm>
        </p:spPr>
        <p:txBody>
          <a:bodyPr>
            <a:noAutofit/>
          </a:bodyPr>
          <a:lstStyle/>
          <a:p>
            <a:pPr algn="ctr"/>
            <a:b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Kein Land der Erde existiert für sich allein, 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sondern immer in Wechselbeziehung zu anderen: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Nachbarn, Rivalen, Gleichgesinnten, etc.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829ADA-7C5B-B543-9260-A3A7DBC201B0}"/>
              </a:ext>
            </a:extLst>
          </p:cNvPr>
          <p:cNvSpPr txBox="1"/>
          <p:nvPr/>
        </p:nvSpPr>
        <p:spPr>
          <a:xfrm>
            <a:off x="276080" y="4952854"/>
            <a:ext cx="11564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Systemcharakter der </a:t>
            </a:r>
            <a:br>
              <a:rPr lang="de-DE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internationalen Beziehungen</a:t>
            </a:r>
          </a:p>
        </p:txBody>
      </p:sp>
      <p:sp>
        <p:nvSpPr>
          <p:cNvPr id="5" name="Eingebuchteter Pfeil nach rechts 4">
            <a:extLst>
              <a:ext uri="{FF2B5EF4-FFF2-40B4-BE49-F238E27FC236}">
                <a16:creationId xmlns:a16="http://schemas.microsoft.com/office/drawing/2014/main" id="{CF0599FA-083E-7E42-AA3B-D9F4CB26BDC0}"/>
              </a:ext>
            </a:extLst>
          </p:cNvPr>
          <p:cNvSpPr/>
          <p:nvPr/>
        </p:nvSpPr>
        <p:spPr>
          <a:xfrm rot="5400000">
            <a:off x="5387071" y="3568079"/>
            <a:ext cx="1665218" cy="138706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2FB04D-1BD7-F44D-93CF-DCE35FF2E480}"/>
              </a:ext>
            </a:extLst>
          </p:cNvPr>
          <p:cNvSpPr txBox="1"/>
          <p:nvPr/>
        </p:nvSpPr>
        <p:spPr>
          <a:xfrm>
            <a:off x="4339027" y="0"/>
            <a:ext cx="351394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5200" b="1" u="sng" dirty="0">
                <a:latin typeface="Arial" panose="020B0604020202020204" pitchFamily="34" charset="0"/>
                <a:cs typeface="Arial" panose="020B0604020202020204" pitchFamily="34" charset="0"/>
              </a:rPr>
              <a:t>Erstens:</a:t>
            </a:r>
            <a:endParaRPr lang="de-DE" sz="5200" dirty="0"/>
          </a:p>
        </p:txBody>
      </p:sp>
    </p:spTree>
    <p:extLst>
      <p:ext uri="{BB962C8B-B14F-4D97-AF65-F5344CB8AC3E}">
        <p14:creationId xmlns:p14="http://schemas.microsoft.com/office/powerpoint/2010/main" val="2902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BCEEC9-1894-4B4E-9B8F-860FEC1E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72" y="637953"/>
            <a:ext cx="11209255" cy="4396066"/>
          </a:xfrm>
        </p:spPr>
        <p:txBody>
          <a:bodyPr>
            <a:normAutofit/>
          </a:bodyPr>
          <a:lstStyle/>
          <a:p>
            <a:r>
              <a:rPr lang="de-DE" sz="4000" b="1" dirty="0"/>
              <a:t>Ein System ist mehr als die Summe seiner Teile</a:t>
            </a:r>
          </a:p>
          <a:p>
            <a:endParaRPr lang="de-DE" sz="4000" b="1" dirty="0"/>
          </a:p>
          <a:p>
            <a:r>
              <a:rPr lang="de-DE" sz="4000" b="1" dirty="0"/>
              <a:t>Ein System hat eine eigene, systemische Dynamik</a:t>
            </a:r>
          </a:p>
          <a:p>
            <a:endParaRPr lang="de-DE" sz="4000" b="1" dirty="0"/>
          </a:p>
          <a:p>
            <a:r>
              <a:rPr lang="de-DE" sz="4000" b="1" dirty="0"/>
              <a:t>Diese Dynamik beeinflusst und prägt das Verhalten von Subsystemen und einzelnen Akteuren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4B6DFD-E356-0140-9D15-04A627972C07}"/>
              </a:ext>
            </a:extLst>
          </p:cNvPr>
          <p:cNvSpPr txBox="1"/>
          <p:nvPr/>
        </p:nvSpPr>
        <p:spPr>
          <a:xfrm>
            <a:off x="1137253" y="5034019"/>
            <a:ext cx="10755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</a:t>
            </a:r>
          </a:p>
          <a:p>
            <a:pPr marL="285750" indent="-285750">
              <a:buFontTx/>
              <a:buChar char="-"/>
            </a:pPr>
            <a:r>
              <a:rPr lang="de-DE" sz="2800" b="1" dirty="0"/>
              <a:t>Das bipolare System des Kalten Kriegs 1.0</a:t>
            </a:r>
          </a:p>
        </p:txBody>
      </p:sp>
    </p:spTree>
    <p:extLst>
      <p:ext uri="{BB962C8B-B14F-4D97-AF65-F5344CB8AC3E}">
        <p14:creationId xmlns:p14="http://schemas.microsoft.com/office/powerpoint/2010/main" val="2586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83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B9EE3-0322-E143-B8AE-40BBD6EC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2" y="942639"/>
            <a:ext cx="11751275" cy="30138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500"/>
              </a:spcBef>
              <a:buNone/>
            </a:pPr>
            <a:endParaRPr lang="de-DE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de-DE" sz="52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5200" b="1" i="1" dirty="0">
                <a:latin typeface="Arial" panose="020B0604020202020204" pitchFamily="34" charset="0"/>
                <a:cs typeface="Arial" panose="020B0604020202020204" pitchFamily="34" charset="0"/>
              </a:rPr>
              <a:t>Das Anarchische</a:t>
            </a:r>
            <a:r>
              <a:rPr lang="de-DE" sz="52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br>
              <a:rPr lang="de-DE" sz="5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200" b="1" dirty="0">
                <a:latin typeface="Arial" panose="020B0604020202020204" pitchFamily="34" charset="0"/>
                <a:cs typeface="Arial" panose="020B0604020202020204" pitchFamily="34" charset="0"/>
              </a:rPr>
              <a:t>des internationalen Systems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ingebuchteter Pfeil nach rechts 1">
            <a:extLst>
              <a:ext uri="{FF2B5EF4-FFF2-40B4-BE49-F238E27FC236}">
                <a16:creationId xmlns:a16="http://schemas.microsoft.com/office/drawing/2014/main" id="{390E8F50-DB25-CA4D-8E45-11E676F67391}"/>
              </a:ext>
            </a:extLst>
          </p:cNvPr>
          <p:cNvSpPr/>
          <p:nvPr/>
        </p:nvSpPr>
        <p:spPr>
          <a:xfrm>
            <a:off x="328791" y="4052503"/>
            <a:ext cx="1324037" cy="49512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81BE73-33E9-1C4A-B080-E7001E9D9529}"/>
              </a:ext>
            </a:extLst>
          </p:cNvPr>
          <p:cNvSpPr txBox="1"/>
          <p:nvPr/>
        </p:nvSpPr>
        <p:spPr>
          <a:xfrm>
            <a:off x="2203370" y="5716645"/>
            <a:ext cx="997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00" b="1" dirty="0"/>
              <a:t>kein legitimiertes Gewaltmonopol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EC951B-384C-D346-BA39-B026AA6DDE6F}"/>
              </a:ext>
            </a:extLst>
          </p:cNvPr>
          <p:cNvSpPr txBox="1"/>
          <p:nvPr/>
        </p:nvSpPr>
        <p:spPr>
          <a:xfrm>
            <a:off x="2854903" y="231705"/>
            <a:ext cx="614622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500"/>
              </a:spcBef>
              <a:buNone/>
            </a:pPr>
            <a:r>
              <a:rPr lang="de-DE" sz="5200" b="1" u="sng" dirty="0">
                <a:latin typeface="Arial" panose="020B0604020202020204" pitchFamily="34" charset="0"/>
                <a:cs typeface="Arial" panose="020B0604020202020204" pitchFamily="34" charset="0"/>
              </a:rPr>
              <a:t>Zweitens:</a:t>
            </a:r>
            <a:endParaRPr lang="de-DE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E58B58-E293-1540-83AD-E77245852365}"/>
              </a:ext>
            </a:extLst>
          </p:cNvPr>
          <p:cNvSpPr txBox="1"/>
          <p:nvPr/>
        </p:nvSpPr>
        <p:spPr>
          <a:xfrm>
            <a:off x="2203370" y="3798277"/>
            <a:ext cx="10084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Geringe Regelungsdichte im Vgl. zu innerstaatlichen Verhältnissen  </a:t>
            </a:r>
          </a:p>
        </p:txBody>
      </p:sp>
      <p:sp>
        <p:nvSpPr>
          <p:cNvPr id="7" name="Eingebuchteter Pfeil nach rechts 6">
            <a:extLst>
              <a:ext uri="{FF2B5EF4-FFF2-40B4-BE49-F238E27FC236}">
                <a16:creationId xmlns:a16="http://schemas.microsoft.com/office/drawing/2014/main" id="{E569A55E-17FC-8244-90B6-58DD546E4AF0}"/>
              </a:ext>
            </a:extLst>
          </p:cNvPr>
          <p:cNvSpPr/>
          <p:nvPr/>
        </p:nvSpPr>
        <p:spPr>
          <a:xfrm>
            <a:off x="328791" y="5915360"/>
            <a:ext cx="1324037" cy="49512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3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/>
      <p:bldP spid="6" grpId="0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0C8E7-1A54-544E-B349-D62A4073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68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Das internationale System ist hierarchisch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– trotz formaler Gleichheit, 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Völkerrecht und UNO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5E8D36-4B34-5947-91A1-4EC46D9EF8EC}"/>
              </a:ext>
            </a:extLst>
          </p:cNvPr>
          <p:cNvSpPr txBox="1"/>
          <p:nvPr/>
        </p:nvSpPr>
        <p:spPr>
          <a:xfrm>
            <a:off x="2693842" y="397225"/>
            <a:ext cx="6094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5200" b="1" u="sng" dirty="0">
                <a:latin typeface="Arial" panose="020B0604020202020204" pitchFamily="34" charset="0"/>
                <a:cs typeface="Arial" panose="020B0604020202020204" pitchFamily="34" charset="0"/>
              </a:rPr>
              <a:t>Drittens:</a:t>
            </a:r>
            <a:endParaRPr lang="de-DE" sz="5200" dirty="0"/>
          </a:p>
        </p:txBody>
      </p:sp>
    </p:spTree>
    <p:extLst>
      <p:ext uri="{BB962C8B-B14F-4D97-AF65-F5344CB8AC3E}">
        <p14:creationId xmlns:p14="http://schemas.microsoft.com/office/powerpoint/2010/main" val="7403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83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B9EE3-0322-E143-B8AE-40BBD6EC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0" y="1590017"/>
            <a:ext cx="11751275" cy="8253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500"/>
              </a:spcBef>
              <a:buNone/>
            </a:pP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Hierarchie basiert auf Macht(</a:t>
            </a:r>
            <a:r>
              <a:rPr lang="de-DE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ressourcen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BCA76E-406B-4A46-A028-B01CDB66627F}"/>
              </a:ext>
            </a:extLst>
          </p:cNvPr>
          <p:cNvSpPr txBox="1"/>
          <p:nvPr/>
        </p:nvSpPr>
        <p:spPr>
          <a:xfrm>
            <a:off x="58863" y="3152776"/>
            <a:ext cx="603713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200"/>
              </a:spcAft>
            </a:pPr>
            <a:r>
              <a:rPr lang="de-DE" sz="3200" b="1" dirty="0"/>
              <a:t>Militär</a:t>
            </a:r>
          </a:p>
          <a:p>
            <a:pPr algn="r">
              <a:spcAft>
                <a:spcPts val="2200"/>
              </a:spcAft>
            </a:pPr>
            <a:r>
              <a:rPr lang="de-DE" sz="3200" b="1" dirty="0"/>
              <a:t>Wirtschaftspotential/Technologie</a:t>
            </a:r>
          </a:p>
          <a:p>
            <a:pPr algn="r">
              <a:spcAft>
                <a:spcPts val="2200"/>
              </a:spcAft>
            </a:pPr>
            <a:r>
              <a:rPr lang="de-DE" sz="3200" b="1" dirty="0"/>
              <a:t>Politischer Einfluss</a:t>
            </a:r>
          </a:p>
          <a:p>
            <a:pPr algn="r">
              <a:spcAft>
                <a:spcPts val="2200"/>
              </a:spcAft>
            </a:pPr>
            <a:r>
              <a:rPr lang="de-DE" sz="3200" b="1" dirty="0"/>
              <a:t>Soft Power</a:t>
            </a:r>
          </a:p>
        </p:txBody>
      </p:sp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0788649E-B082-734C-B5D8-1EE58E85BC5C}"/>
              </a:ext>
            </a:extLst>
          </p:cNvPr>
          <p:cNvSpPr/>
          <p:nvPr/>
        </p:nvSpPr>
        <p:spPr>
          <a:xfrm rot="803457">
            <a:off x="6287467" y="3615286"/>
            <a:ext cx="1816444" cy="27184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ingebuchteter Pfeil nach rechts 8">
            <a:extLst>
              <a:ext uri="{FF2B5EF4-FFF2-40B4-BE49-F238E27FC236}">
                <a16:creationId xmlns:a16="http://schemas.microsoft.com/office/drawing/2014/main" id="{03112D09-2432-0C42-A217-A5BBC20B9951}"/>
              </a:ext>
            </a:extLst>
          </p:cNvPr>
          <p:cNvSpPr/>
          <p:nvPr/>
        </p:nvSpPr>
        <p:spPr>
          <a:xfrm rot="199675">
            <a:off x="6287039" y="4182784"/>
            <a:ext cx="1816444" cy="27184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ingebuchteter Pfeil nach rechts 9">
            <a:extLst>
              <a:ext uri="{FF2B5EF4-FFF2-40B4-BE49-F238E27FC236}">
                <a16:creationId xmlns:a16="http://schemas.microsoft.com/office/drawing/2014/main" id="{41C205A7-3C0F-274D-831D-54971E6C13CC}"/>
              </a:ext>
            </a:extLst>
          </p:cNvPr>
          <p:cNvSpPr/>
          <p:nvPr/>
        </p:nvSpPr>
        <p:spPr>
          <a:xfrm rot="20897805">
            <a:off x="6329619" y="5463684"/>
            <a:ext cx="1816444" cy="27184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ingebuchteter Pfeil nach rechts 10">
            <a:extLst>
              <a:ext uri="{FF2B5EF4-FFF2-40B4-BE49-F238E27FC236}">
                <a16:creationId xmlns:a16="http://schemas.microsoft.com/office/drawing/2014/main" id="{2EBB614D-DCBC-DA49-8BB3-22B70A4510DA}"/>
              </a:ext>
            </a:extLst>
          </p:cNvPr>
          <p:cNvSpPr/>
          <p:nvPr/>
        </p:nvSpPr>
        <p:spPr>
          <a:xfrm rot="21211112">
            <a:off x="6283859" y="4852056"/>
            <a:ext cx="1816444" cy="27184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CF665B-DC98-484F-B7E3-DB389377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9865" y="3665462"/>
            <a:ext cx="1304190" cy="1683329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927DDD7-BFA4-AF41-9CF2-90877658C8F4}"/>
              </a:ext>
            </a:extLst>
          </p:cNvPr>
          <p:cNvSpPr txBox="1"/>
          <p:nvPr/>
        </p:nvSpPr>
        <p:spPr>
          <a:xfrm>
            <a:off x="8733223" y="5221908"/>
            <a:ext cx="196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Machtpotential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72AA05-23B7-BA4A-BB80-69E5DE211E98}"/>
              </a:ext>
            </a:extLst>
          </p:cNvPr>
          <p:cNvSpPr txBox="1"/>
          <p:nvPr/>
        </p:nvSpPr>
        <p:spPr>
          <a:xfrm>
            <a:off x="3903517" y="112213"/>
            <a:ext cx="43849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200" b="1" u="sng" dirty="0"/>
              <a:t>Viertens:</a:t>
            </a:r>
          </a:p>
        </p:txBody>
      </p:sp>
    </p:spTree>
    <p:extLst>
      <p:ext uri="{BB962C8B-B14F-4D97-AF65-F5344CB8AC3E}">
        <p14:creationId xmlns:p14="http://schemas.microsoft.com/office/powerpoint/2010/main" val="11369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Macintosh PowerPoint</Application>
  <PresentationFormat>Breitbild</PresentationFormat>
  <Paragraphs>241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</vt:lpstr>
      <vt:lpstr>Der Ukraine-Krieg  und seine  geopolitischen Hintergründe</vt:lpstr>
      <vt:lpstr>Inhalt</vt:lpstr>
      <vt:lpstr>Ausgangsthese</vt:lpstr>
      <vt:lpstr> 2.  Fünf Basics zu Struktur und Funktionsweise  der Ordnung der Welt,  wie sie uns so gar nicht nicht gefällt   </vt:lpstr>
      <vt:lpstr>   Kein Land der Erde existiert für sich allein,  sondern immer in Wechselbeziehung zu anderen: Nachbarn, Rivalen, Gleichgesinnten, etc.</vt:lpstr>
      <vt:lpstr>PowerPoint-Präsentation</vt:lpstr>
      <vt:lpstr>PowerPoint-Präsentation</vt:lpstr>
      <vt:lpstr>   Das internationale System ist hierarchisch    – trotz formaler Gleichheit,  Völkerrecht und UNO </vt:lpstr>
      <vt:lpstr>PowerPoint-Präsentation</vt:lpstr>
      <vt:lpstr>Je mehr Machtressourcen umso mehr Handlungsoptionen</vt:lpstr>
      <vt:lpstr>PowerPoint-Präsentation</vt:lpstr>
      <vt:lpstr>3.  Kräfteverhältnisse und systemische Dynamik einer Weltordnung im Umbruch</vt:lpstr>
      <vt:lpstr>PowerPoint-Präsentation</vt:lpstr>
      <vt:lpstr>Die neue multipolare Weltordnung</vt:lpstr>
      <vt:lpstr>PowerPoint-Präsentation</vt:lpstr>
      <vt:lpstr>PowerPoint-Präsentation</vt:lpstr>
      <vt:lpstr>Thukydides-Falle</vt:lpstr>
      <vt:lpstr>Der zentrale Widerspruch im internationalen Systems  in seiner derz. Umbruchphase   </vt:lpstr>
      <vt:lpstr>Destabilisierung des internationalen Systems</vt:lpstr>
      <vt:lpstr>Resultate  – vor Ukraine-Krieg</vt:lpstr>
      <vt:lpstr> 4.  Ukraine-Krieg &amp; internationales System </vt:lpstr>
      <vt:lpstr>Die Ukraine in der neuen multipolare Weltordnung</vt:lpstr>
      <vt:lpstr>Die geopolitische Bedeutung der Ukraine </vt:lpstr>
      <vt:lpstr>Stationen der Eskalationsspirale</vt:lpstr>
      <vt:lpstr>Der Kipppunkt</vt:lpstr>
      <vt:lpstr> 5.  Eine Dritte Position für  Friedenspolitik von unten   </vt:lpstr>
      <vt:lpstr>Dritte Position:</vt:lpstr>
      <vt:lpstr>Was ist die „Sache“?</vt:lpstr>
      <vt:lpstr>Das heißt kurzfristig  für den Ukraine-Krieg:</vt:lpstr>
      <vt:lpstr>Auch für die Nachkriegszeit gilt: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Ukraine-Krieg und seine  geopolitischen Hintergründe</dc:title>
  <dc:creator>PeWa</dc:creator>
  <cp:lastModifiedBy>Microsoft Office User</cp:lastModifiedBy>
  <cp:revision>35</cp:revision>
  <cp:lastPrinted>2022-04-08T08:31:17Z</cp:lastPrinted>
  <dcterms:created xsi:type="dcterms:W3CDTF">2022-03-30T09:39:19Z</dcterms:created>
  <dcterms:modified xsi:type="dcterms:W3CDTF">2022-04-08T11:44:24Z</dcterms:modified>
</cp:coreProperties>
</file>