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5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1" r:id="rId21"/>
    <p:sldId id="280" r:id="rId22"/>
    <p:sldId id="279" r:id="rId23"/>
    <p:sldId id="282" r:id="rId24"/>
  </p:sldIdLst>
  <p:sldSz cx="9144000" cy="6858000" type="screen4x3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Mappe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nfred%20F\Documents\Eigene%20Dateien\Meine%20Dokumente\Meine%20Auswertungen\Personalentwicklung%20kh%202000-201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DE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'Public exp., % total health exp'!$B$4</c:f>
              <c:strCache>
                <c:ptCount val="1"/>
                <c:pt idx="0">
                  <c:v>1997</c:v>
                </c:pt>
              </c:strCache>
            </c:strRef>
          </c:tx>
          <c:cat>
            <c:strRef>
              <c:f>'Public exp., % total health exp'!$A$5:$A$27</c:f>
              <c:strCache>
                <c:ptCount val="23"/>
                <c:pt idx="0">
                  <c:v>United States</c:v>
                </c:pt>
                <c:pt idx="1">
                  <c:v>Greece</c:v>
                </c:pt>
                <c:pt idx="2">
                  <c:v>Israel</c:v>
                </c:pt>
                <c:pt idx="3">
                  <c:v>Switzerland</c:v>
                </c:pt>
                <c:pt idx="4">
                  <c:v>Portugal</c:v>
                </c:pt>
                <c:pt idx="5">
                  <c:v>Australia</c:v>
                </c:pt>
                <c:pt idx="6">
                  <c:v>Ireland</c:v>
                </c:pt>
                <c:pt idx="7">
                  <c:v>Canada</c:v>
                </c:pt>
                <c:pt idx="8">
                  <c:v>Spain</c:v>
                </c:pt>
                <c:pt idx="9">
                  <c:v>Finland</c:v>
                </c:pt>
                <c:pt idx="10">
                  <c:v>Belgium ¹</c:v>
                </c:pt>
                <c:pt idx="11">
                  <c:v>Austria</c:v>
                </c:pt>
                <c:pt idx="12">
                  <c:v>Germany</c:v>
                </c:pt>
                <c:pt idx="13">
                  <c:v>France</c:v>
                </c:pt>
                <c:pt idx="14">
                  <c:v>Italy</c:v>
                </c:pt>
                <c:pt idx="15">
                  <c:v>Iceland</c:v>
                </c:pt>
                <c:pt idx="16">
                  <c:v>Sweden</c:v>
                </c:pt>
                <c:pt idx="17">
                  <c:v>New Zealand</c:v>
                </c:pt>
                <c:pt idx="18">
                  <c:v>United Kingdom</c:v>
                </c:pt>
                <c:pt idx="19">
                  <c:v>Luxembourg</c:v>
                </c:pt>
                <c:pt idx="20">
                  <c:v>Denmark</c:v>
                </c:pt>
                <c:pt idx="21">
                  <c:v>Norway</c:v>
                </c:pt>
                <c:pt idx="22">
                  <c:v>Netherlands ²</c:v>
                </c:pt>
              </c:strCache>
            </c:strRef>
          </c:cat>
          <c:val>
            <c:numRef>
              <c:f>'Public exp., % total health exp'!$B$5:$B$27</c:f>
              <c:numCache>
                <c:formatCode>0.0</c:formatCode>
                <c:ptCount val="23"/>
                <c:pt idx="0">
                  <c:v>44.765000000000022</c:v>
                </c:pt>
                <c:pt idx="1">
                  <c:v>52.840699999999998</c:v>
                </c:pt>
                <c:pt idx="2">
                  <c:v>68.049400000000006</c:v>
                </c:pt>
                <c:pt idx="3">
                  <c:v>54.950599999999994</c:v>
                </c:pt>
                <c:pt idx="4">
                  <c:v>65.684999999999988</c:v>
                </c:pt>
                <c:pt idx="5">
                  <c:v>66.893199999999993</c:v>
                </c:pt>
                <c:pt idx="6">
                  <c:v>74.934200000000061</c:v>
                </c:pt>
                <c:pt idx="7">
                  <c:v>70.119100000000003</c:v>
                </c:pt>
                <c:pt idx="8">
                  <c:v>72.465300000000013</c:v>
                </c:pt>
                <c:pt idx="9">
                  <c:v>72.109200000000001</c:v>
                </c:pt>
                <c:pt idx="10">
                  <c:v>75.377899999999983</c:v>
                </c:pt>
                <c:pt idx="11">
                  <c:v>75.165699999999987</c:v>
                </c:pt>
                <c:pt idx="12">
                  <c:v>80.648299999999992</c:v>
                </c:pt>
                <c:pt idx="13">
                  <c:v>79.643600000000006</c:v>
                </c:pt>
                <c:pt idx="14">
                  <c:v>70.848699999999994</c:v>
                </c:pt>
                <c:pt idx="15">
                  <c:v>82.060699999999997</c:v>
                </c:pt>
                <c:pt idx="16">
                  <c:v>85.82</c:v>
                </c:pt>
                <c:pt idx="17">
                  <c:v>77.289299999999997</c:v>
                </c:pt>
                <c:pt idx="18">
                  <c:v>80.357799999999983</c:v>
                </c:pt>
                <c:pt idx="19">
                  <c:v>92.483400000000003</c:v>
                </c:pt>
                <c:pt idx="20">
                  <c:v>82.27679999999998</c:v>
                </c:pt>
                <c:pt idx="21">
                  <c:v>81.311200000000042</c:v>
                </c:pt>
                <c:pt idx="22">
                  <c:v>71.158799999999957</c:v>
                </c:pt>
              </c:numCache>
            </c:numRef>
          </c:val>
        </c:ser>
        <c:ser>
          <c:idx val="1"/>
          <c:order val="1"/>
          <c:tx>
            <c:strRef>
              <c:f>'Public exp., % total health exp'!$C$4</c:f>
              <c:strCache>
                <c:ptCount val="1"/>
                <c:pt idx="0">
                  <c:v>2010 (or nearest year)</c:v>
                </c:pt>
              </c:strCache>
            </c:strRef>
          </c:tx>
          <c:cat>
            <c:strRef>
              <c:f>'Public exp., % total health exp'!$A$5:$A$27</c:f>
              <c:strCache>
                <c:ptCount val="23"/>
                <c:pt idx="0">
                  <c:v>United States</c:v>
                </c:pt>
                <c:pt idx="1">
                  <c:v>Greece</c:v>
                </c:pt>
                <c:pt idx="2">
                  <c:v>Israel</c:v>
                </c:pt>
                <c:pt idx="3">
                  <c:v>Switzerland</c:v>
                </c:pt>
                <c:pt idx="4">
                  <c:v>Portugal</c:v>
                </c:pt>
                <c:pt idx="5">
                  <c:v>Australia</c:v>
                </c:pt>
                <c:pt idx="6">
                  <c:v>Ireland</c:v>
                </c:pt>
                <c:pt idx="7">
                  <c:v>Canada</c:v>
                </c:pt>
                <c:pt idx="8">
                  <c:v>Spain</c:v>
                </c:pt>
                <c:pt idx="9">
                  <c:v>Finland</c:v>
                </c:pt>
                <c:pt idx="10">
                  <c:v>Belgium ¹</c:v>
                </c:pt>
                <c:pt idx="11">
                  <c:v>Austria</c:v>
                </c:pt>
                <c:pt idx="12">
                  <c:v>Germany</c:v>
                </c:pt>
                <c:pt idx="13">
                  <c:v>France</c:v>
                </c:pt>
                <c:pt idx="14">
                  <c:v>Italy</c:v>
                </c:pt>
                <c:pt idx="15">
                  <c:v>Iceland</c:v>
                </c:pt>
                <c:pt idx="16">
                  <c:v>Sweden</c:v>
                </c:pt>
                <c:pt idx="17">
                  <c:v>New Zealand</c:v>
                </c:pt>
                <c:pt idx="18">
                  <c:v>United Kingdom</c:v>
                </c:pt>
                <c:pt idx="19">
                  <c:v>Luxembourg</c:v>
                </c:pt>
                <c:pt idx="20">
                  <c:v>Denmark</c:v>
                </c:pt>
                <c:pt idx="21">
                  <c:v>Norway</c:v>
                </c:pt>
                <c:pt idx="22">
                  <c:v>Netherlands ²</c:v>
                </c:pt>
              </c:strCache>
            </c:strRef>
          </c:cat>
          <c:val>
            <c:numRef>
              <c:f>'Public exp., % total health exp'!$C$5:$C$27</c:f>
              <c:numCache>
                <c:formatCode>0.0</c:formatCode>
                <c:ptCount val="23"/>
                <c:pt idx="0">
                  <c:v>48.180900000000001</c:v>
                </c:pt>
                <c:pt idx="1">
                  <c:v>59.398600000000002</c:v>
                </c:pt>
                <c:pt idx="2">
                  <c:v>60.547599999999996</c:v>
                </c:pt>
                <c:pt idx="3">
                  <c:v>65.215700000000012</c:v>
                </c:pt>
                <c:pt idx="4">
                  <c:v>65.799600000000027</c:v>
                </c:pt>
                <c:pt idx="5">
                  <c:v>68.514200000000045</c:v>
                </c:pt>
                <c:pt idx="6">
                  <c:v>69.515799999999999</c:v>
                </c:pt>
                <c:pt idx="7">
                  <c:v>71.052599999999998</c:v>
                </c:pt>
                <c:pt idx="8">
                  <c:v>74.182699999999983</c:v>
                </c:pt>
                <c:pt idx="9">
                  <c:v>74.510999999999996</c:v>
                </c:pt>
                <c:pt idx="10">
                  <c:v>75.584999999999994</c:v>
                </c:pt>
                <c:pt idx="11">
                  <c:v>76.202000000000012</c:v>
                </c:pt>
                <c:pt idx="12">
                  <c:v>76.77979999999998</c:v>
                </c:pt>
                <c:pt idx="13">
                  <c:v>77.024100000000004</c:v>
                </c:pt>
                <c:pt idx="14">
                  <c:v>79.595100000000002</c:v>
                </c:pt>
                <c:pt idx="15">
                  <c:v>80.427700000000002</c:v>
                </c:pt>
                <c:pt idx="16">
                  <c:v>81.047900000000027</c:v>
                </c:pt>
                <c:pt idx="17">
                  <c:v>83.221000000000004</c:v>
                </c:pt>
                <c:pt idx="18">
                  <c:v>83.222899999999981</c:v>
                </c:pt>
                <c:pt idx="19">
                  <c:v>84.022999999999982</c:v>
                </c:pt>
                <c:pt idx="20">
                  <c:v>85.128599999999963</c:v>
                </c:pt>
                <c:pt idx="21">
                  <c:v>85.5197</c:v>
                </c:pt>
                <c:pt idx="22">
                  <c:v>85.68219999999998</c:v>
                </c:pt>
              </c:numCache>
            </c:numRef>
          </c:val>
        </c:ser>
        <c:shape val="cylinder"/>
        <c:axId val="82872192"/>
        <c:axId val="82873728"/>
        <c:axId val="0"/>
      </c:bar3DChart>
      <c:catAx>
        <c:axId val="82872192"/>
        <c:scaling>
          <c:orientation val="minMax"/>
        </c:scaling>
        <c:axPos val="b"/>
        <c:tickLblPos val="nextTo"/>
        <c:crossAx val="82873728"/>
        <c:crosses val="autoZero"/>
        <c:auto val="1"/>
        <c:lblAlgn val="ctr"/>
        <c:lblOffset val="100"/>
      </c:catAx>
      <c:valAx>
        <c:axId val="82873728"/>
        <c:scaling>
          <c:orientation val="minMax"/>
        </c:scaling>
        <c:axPos val="l"/>
        <c:majorGridlines/>
        <c:numFmt formatCode="0.0" sourceLinked="1"/>
        <c:tickLblPos val="nextTo"/>
        <c:crossAx val="82872192"/>
        <c:crosses val="autoZero"/>
        <c:crossBetween val="between"/>
      </c:valAx>
    </c:plotArea>
    <c:legend>
      <c:legendPos val="r"/>
      <c:layout/>
    </c:legend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chart>
    <c:plotArea>
      <c:layout/>
      <c:lineChart>
        <c:grouping val="standard"/>
        <c:ser>
          <c:idx val="0"/>
          <c:order val="0"/>
          <c:tx>
            <c:strRef>
              <c:f>'Leistung-MA'!$A$15:$B$15</c:f>
              <c:strCache>
                <c:ptCount val="1"/>
                <c:pt idx="0">
                  <c:v>Ärzte</c:v>
                </c:pt>
              </c:strCache>
            </c:strRef>
          </c:tx>
          <c:cat>
            <c:numRef>
              <c:f>'Leistung-MA'!$C$14:$M$14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'Leistung-MA'!$C$15:$M$15</c:f>
              <c:numCache>
                <c:formatCode>0.0%</c:formatCode>
                <c:ptCount val="11"/>
                <c:pt idx="0">
                  <c:v>1</c:v>
                </c:pt>
                <c:pt idx="1">
                  <c:v>0.99446793720672089</c:v>
                </c:pt>
                <c:pt idx="2">
                  <c:v>0.97404495470644403</c:v>
                </c:pt>
                <c:pt idx="3">
                  <c:v>0.95796811149695449</c:v>
                </c:pt>
                <c:pt idx="4">
                  <c:v>0.89900757670219988</c:v>
                </c:pt>
                <c:pt idx="5">
                  <c:v>0.85602392304969743</c:v>
                </c:pt>
                <c:pt idx="6">
                  <c:v>0.85713665064012201</c:v>
                </c:pt>
                <c:pt idx="7">
                  <c:v>0.8608699769853686</c:v>
                </c:pt>
                <c:pt idx="8">
                  <c:v>0.86423999304873955</c:v>
                </c:pt>
                <c:pt idx="9">
                  <c:v>0.85876337027565908</c:v>
                </c:pt>
                <c:pt idx="10">
                  <c:v>0.84971524812362964</c:v>
                </c:pt>
              </c:numCache>
            </c:numRef>
          </c:val>
        </c:ser>
        <c:ser>
          <c:idx val="1"/>
          <c:order val="1"/>
          <c:tx>
            <c:strRef>
              <c:f>'Leistung-MA'!$A$16:$B$16</c:f>
              <c:strCache>
                <c:ptCount val="1"/>
                <c:pt idx="0">
                  <c:v>Pflege-MA 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cat>
            <c:numRef>
              <c:f>'Leistung-MA'!$C$14:$M$14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'Leistung-MA'!$C$16:$M$16</c:f>
              <c:numCache>
                <c:formatCode>0.0%</c:formatCode>
                <c:ptCount val="11"/>
                <c:pt idx="0">
                  <c:v>1</c:v>
                </c:pt>
                <c:pt idx="1">
                  <c:v>1.0058828010496754</c:v>
                </c:pt>
                <c:pt idx="2">
                  <c:v>1.0285329204139038</c:v>
                </c:pt>
                <c:pt idx="3">
                  <c:v>1.0276616674091918</c:v>
                </c:pt>
                <c:pt idx="4">
                  <c:v>1.007668134159764</c:v>
                </c:pt>
                <c:pt idx="5">
                  <c:v>1.0184359080057441</c:v>
                </c:pt>
                <c:pt idx="6">
                  <c:v>1.049179050059394</c:v>
                </c:pt>
                <c:pt idx="7">
                  <c:v>1.0681268232423828</c:v>
                </c:pt>
                <c:pt idx="8">
                  <c:v>1.0840280740506161</c:v>
                </c:pt>
                <c:pt idx="9">
                  <c:v>1.0891545223443648</c:v>
                </c:pt>
                <c:pt idx="10">
                  <c:v>1.0997150724071152</c:v>
                </c:pt>
              </c:numCache>
            </c:numRef>
          </c:val>
        </c:ser>
        <c:ser>
          <c:idx val="2"/>
          <c:order val="2"/>
          <c:tx>
            <c:strRef>
              <c:f>'Leistung-MA'!$A$17:$B$17</c:f>
              <c:strCache>
                <c:ptCount val="1"/>
                <c:pt idx="0">
                  <c:v>Med. Fachangestellte</c:v>
                </c:pt>
              </c:strCache>
            </c:strRef>
          </c:tx>
          <c:cat>
            <c:numRef>
              <c:f>'Leistung-MA'!$C$14:$M$14</c:f>
              <c:numCache>
                <c:formatCode>General</c:formatCode>
                <c:ptCount val="1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</c:numCache>
            </c:numRef>
          </c:cat>
          <c:val>
            <c:numRef>
              <c:f>'Leistung-MA'!$C$17:$M$17</c:f>
              <c:numCache>
                <c:formatCode>0.0%</c:formatCode>
                <c:ptCount val="11"/>
                <c:pt idx="0">
                  <c:v>1</c:v>
                </c:pt>
                <c:pt idx="1">
                  <c:v>1.0035914962636294</c:v>
                </c:pt>
                <c:pt idx="2">
                  <c:v>1.0097897236864972</c:v>
                </c:pt>
                <c:pt idx="3">
                  <c:v>1.0019116028499624</c:v>
                </c:pt>
                <c:pt idx="4">
                  <c:v>0.97323756009963458</c:v>
                </c:pt>
                <c:pt idx="5">
                  <c:v>0.95811851937670167</c:v>
                </c:pt>
                <c:pt idx="6">
                  <c:v>0.93608758616692656</c:v>
                </c:pt>
                <c:pt idx="7">
                  <c:v>0.95532873776284544</c:v>
                </c:pt>
                <c:pt idx="8">
                  <c:v>0.93681907503375383</c:v>
                </c:pt>
                <c:pt idx="9">
                  <c:v>0.88465007737442758</c:v>
                </c:pt>
                <c:pt idx="10">
                  <c:v>0.86449991710397944</c:v>
                </c:pt>
              </c:numCache>
            </c:numRef>
          </c:val>
        </c:ser>
        <c:marker val="1"/>
        <c:axId val="82950400"/>
        <c:axId val="82964480"/>
      </c:lineChart>
      <c:catAx>
        <c:axId val="82950400"/>
        <c:scaling>
          <c:orientation val="minMax"/>
        </c:scaling>
        <c:axPos val="b"/>
        <c:numFmt formatCode="General" sourceLinked="1"/>
        <c:tickLblPos val="nextTo"/>
        <c:crossAx val="82964480"/>
        <c:crosses val="autoZero"/>
        <c:auto val="1"/>
        <c:lblAlgn val="ctr"/>
        <c:lblOffset val="100"/>
      </c:catAx>
      <c:valAx>
        <c:axId val="82964480"/>
        <c:scaling>
          <c:orientation val="minMax"/>
        </c:scaling>
        <c:axPos val="l"/>
        <c:majorGridlines/>
        <c:numFmt formatCode="0.0%" sourceLinked="1"/>
        <c:tickLblPos val="nextTo"/>
        <c:crossAx val="82950400"/>
        <c:crosses val="autoZero"/>
        <c:crossBetween val="between"/>
      </c:valAx>
    </c:plotArea>
    <c:legend>
      <c:legendPos val="r"/>
      <c:layout/>
    </c:legend>
    <c:plotVisOnly val="1"/>
    <c:dispBlanksAs val="zero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0.825</cdr:x>
      <cdr:y>0.79307</cdr:y>
    </cdr:from>
    <cdr:to>
      <cdr:x>0.95833</cdr:x>
      <cdr:y>0.87568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7128791" y="3456384"/>
          <a:ext cx="115212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de-DE" sz="800" dirty="0" smtClean="0"/>
            <a:t>Quelle OECD 2012</a:t>
          </a:r>
          <a:endParaRPr lang="de-DE" sz="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631DF-55B3-494F-84D5-8DC030CC4BC9}" type="datetimeFigureOut">
              <a:rPr lang="de-DE" smtClean="0"/>
              <a:pPr/>
              <a:t>17.06.2013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37E28-4CDE-460D-8410-006F4C2A735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8106117-9533-403D-9408-D9B8CAF0B318}" type="datetimeFigureOut">
              <a:rPr lang="de-DE" smtClean="0"/>
              <a:pPr/>
              <a:t>17.06.2013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393" y="236541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C32DA9-058E-4EC1-8EAF-A8A9ABA0698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6117-9533-403D-9408-D9B8CAF0B318}" type="datetimeFigureOut">
              <a:rPr lang="de-DE" smtClean="0"/>
              <a:pPr/>
              <a:t>17.06.2013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C32DA9-058E-4EC1-8EAF-A8A9ABA0698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3"/>
            <a:ext cx="2057400" cy="55165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1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3200" y="6248405"/>
            <a:ext cx="2209800" cy="365125"/>
          </a:xfrm>
        </p:spPr>
        <p:txBody>
          <a:bodyPr/>
          <a:lstStyle/>
          <a:p>
            <a:fld id="{58106117-9533-403D-9408-D9B8CAF0B318}" type="datetimeFigureOut">
              <a:rPr lang="de-DE" smtClean="0"/>
              <a:pPr/>
              <a:t>17.06.2013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1" y="6248210"/>
            <a:ext cx="5573483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6096319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142039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142039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9" y="144464"/>
            <a:ext cx="533400" cy="244476"/>
          </a:xfrm>
        </p:spPr>
        <p:txBody>
          <a:bodyPr/>
          <a:lstStyle/>
          <a:p>
            <a:fld id="{FDC32DA9-058E-4EC1-8EAF-A8A9ABA0698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6117-9533-403D-9408-D9B8CAF0B318}" type="datetimeFigureOut">
              <a:rPr lang="de-DE" smtClean="0"/>
              <a:pPr/>
              <a:t>17.06.2013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C32DA9-058E-4EC1-8EAF-A8A9ABA0698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4" y="2743203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6117-9533-403D-9408-D9B8CAF0B318}" type="datetimeFigureOut">
              <a:rPr lang="de-DE" smtClean="0"/>
              <a:pPr/>
              <a:t>17.06.2013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FDC32DA9-058E-4EC1-8EAF-A8A9ABA0698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8106117-9533-403D-9408-D9B8CAF0B318}" type="datetimeFigureOut">
              <a:rPr lang="de-DE" smtClean="0"/>
              <a:pPr/>
              <a:t>17.06.2013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DC32DA9-058E-4EC1-8EAF-A8A9ABA0698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1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8106117-9533-403D-9408-D9B8CAF0B318}" type="datetimeFigureOut">
              <a:rPr lang="de-DE" smtClean="0"/>
              <a:pPr/>
              <a:t>17.06.2013</a:t>
            </a:fld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FDC32DA9-058E-4EC1-8EAF-A8A9ABA0698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6117-9533-403D-9408-D9B8CAF0B318}" type="datetimeFigureOut">
              <a:rPr lang="de-DE" smtClean="0"/>
              <a:pPr/>
              <a:t>17.06.2013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C32DA9-058E-4EC1-8EAF-A8A9ABA0698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6117-9533-403D-9408-D9B8CAF0B318}" type="datetimeFigureOut">
              <a:rPr lang="de-DE" smtClean="0"/>
              <a:pPr/>
              <a:t>17.06.2013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DC32DA9-058E-4EC1-8EAF-A8A9ABA0698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1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06117-9533-403D-9408-D9B8CAF0B318}" type="datetimeFigureOut">
              <a:rPr lang="de-DE" smtClean="0"/>
              <a:pPr/>
              <a:t>17.06.2013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DC32DA9-058E-4EC1-8EAF-A8A9ABA0698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248400" y="6248403"/>
            <a:ext cx="2667000" cy="365125"/>
          </a:xfrm>
        </p:spPr>
        <p:txBody>
          <a:bodyPr rtlCol="0"/>
          <a:lstStyle/>
          <a:p>
            <a:fld id="{58106117-9533-403D-9408-D9B8CAF0B318}" type="datetimeFigureOut">
              <a:rPr lang="de-DE" smtClean="0"/>
              <a:pPr/>
              <a:t>17.06.2013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FDC32DA9-058E-4EC1-8EAF-A8A9ABA0698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600200" y="6248209"/>
            <a:ext cx="4572000" cy="365125"/>
          </a:xfrm>
        </p:spPr>
        <p:txBody>
          <a:bodyPr rtlCol="0"/>
          <a:lstStyle/>
          <a:p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096000" y="6248403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8106117-9533-403D-9408-D9B8CAF0B318}" type="datetimeFigureOut">
              <a:rPr lang="de-DE" smtClean="0"/>
              <a:pPr/>
              <a:t>17.06.2013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1" y="6248209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49" y="1280160"/>
            <a:ext cx="8553451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DC32DA9-058E-4EC1-8EAF-A8A9ABA0698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tats.oecd.org/OECDStat_Metadata/ShowMetadata.ashx?Dataset=HEALTH_LVNG&amp;Coords=%5bCOU%5d.%5bISR%5d&amp;ShowOnWeb=true&amp;Lang=en" TargetMode="Externa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Bild 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hteck 3"/>
          <p:cNvSpPr/>
          <p:nvPr/>
        </p:nvSpPr>
        <p:spPr>
          <a:xfrm>
            <a:off x="824825" y="2250738"/>
            <a:ext cx="74943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de-DE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Gesundheitssystem – </a:t>
            </a:r>
          </a:p>
          <a:p>
            <a:pPr algn="ctr"/>
            <a:r>
              <a:rPr lang="de-DE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Quo </a:t>
            </a:r>
            <a:r>
              <a:rPr lang="de-DE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Vadis</a:t>
            </a:r>
            <a:r>
              <a:rPr lang="de-DE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de-DE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115616" y="6516052"/>
            <a:ext cx="7089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Arial Black" pitchFamily="34" charset="0"/>
                <a:cs typeface="Aharoni" pitchFamily="2" charset="-79"/>
              </a:rPr>
              <a:t>Manfred Fiedler – </a:t>
            </a:r>
            <a:r>
              <a:rPr lang="de-DE" dirty="0" err="1" smtClean="0">
                <a:latin typeface="Arial Black" pitchFamily="34" charset="0"/>
                <a:cs typeface="Aharoni" pitchFamily="2" charset="-79"/>
              </a:rPr>
              <a:t>Attac</a:t>
            </a:r>
            <a:r>
              <a:rPr lang="de-DE" dirty="0" smtClean="0">
                <a:latin typeface="Arial Black" pitchFamily="34" charset="0"/>
                <a:cs typeface="Aharoni" pitchFamily="2" charset="-79"/>
              </a:rPr>
              <a:t> –Rat  15.  Juni 2013 - Hannover</a:t>
            </a:r>
            <a:endParaRPr lang="de-DE" dirty="0"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S.10</a:t>
            </a:r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 smtClean="0"/>
              <a:t>Kassenwettbewerb</a:t>
            </a:r>
            <a:endParaRPr lang="de-DE" sz="32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467544" y="1561435"/>
            <a:ext cx="838842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smtClean="0"/>
              <a:t>Folgen des Wettbewerbs</a:t>
            </a:r>
          </a:p>
          <a:p>
            <a:pPr lvl="0"/>
            <a:endParaRPr lang="de-DE" dirty="0" smtClean="0"/>
          </a:p>
          <a:p>
            <a:pPr lvl="0">
              <a:buFont typeface="Wingdings" pitchFamily="2" charset="2"/>
              <a:buChar char="Ø"/>
            </a:pPr>
            <a:r>
              <a:rPr lang="de-DE" sz="1600" dirty="0" smtClean="0"/>
              <a:t>  Missbrauch des § 20 SGB V Gesundheitsförderung für Marketingzwecke</a:t>
            </a:r>
          </a:p>
          <a:p>
            <a:pPr lvl="0">
              <a:buFont typeface="Wingdings" pitchFamily="2" charset="2"/>
              <a:buChar char="Ø"/>
            </a:pPr>
            <a:r>
              <a:rPr lang="de-DE" sz="1600" dirty="0" smtClean="0"/>
              <a:t>  Konzentration der Kassen  - Abkehr vom Regional – Betriebsprinzip, alle </a:t>
            </a:r>
            <a:br>
              <a:rPr lang="de-DE" sz="1600" dirty="0" smtClean="0"/>
            </a:br>
            <a:r>
              <a:rPr lang="de-DE" sz="1600" dirty="0" smtClean="0"/>
              <a:t>     Krankenkassen werden Ersatzkassen</a:t>
            </a:r>
          </a:p>
          <a:p>
            <a:pPr lvl="0"/>
            <a:endParaRPr lang="de-DE" sz="1600" dirty="0" smtClean="0"/>
          </a:p>
        </p:txBody>
      </p:sp>
      <p:pic>
        <p:nvPicPr>
          <p:cNvPr id="8" name="Grafik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3140968"/>
            <a:ext cx="705678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S.11</a:t>
            </a:r>
          </a:p>
          <a:p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 smtClean="0"/>
              <a:t>Kassenwettbewerb</a:t>
            </a:r>
            <a:endParaRPr lang="de-DE" sz="32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467544" y="1701963"/>
            <a:ext cx="8388424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i="1" dirty="0" smtClean="0"/>
              <a:t>Folgen des Wettbewerbs</a:t>
            </a:r>
          </a:p>
          <a:p>
            <a:pPr lvl="0"/>
            <a:endParaRPr lang="de-DE" dirty="0" smtClean="0"/>
          </a:p>
          <a:p>
            <a:pPr lvl="0">
              <a:buFont typeface="Wingdings" pitchFamily="2" charset="2"/>
              <a:buChar char="Ø"/>
            </a:pPr>
            <a:r>
              <a:rPr lang="de-DE" dirty="0" smtClean="0"/>
              <a:t>  </a:t>
            </a:r>
            <a:r>
              <a:rPr lang="de-DE" b="1" i="1" dirty="0" smtClean="0"/>
              <a:t>Aushöhlung des Solidarprinzips </a:t>
            </a:r>
            <a:r>
              <a:rPr lang="de-DE" dirty="0" smtClean="0"/>
              <a:t>– 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de-DE" dirty="0" smtClean="0"/>
              <a:t>  Versicherte werden zu ökonomischen Risiken trotz </a:t>
            </a:r>
            <a:br>
              <a:rPr lang="de-DE" dirty="0" smtClean="0"/>
            </a:br>
            <a:r>
              <a:rPr lang="de-DE" dirty="0" smtClean="0"/>
              <a:t>    Morbiditätsorientierter Risikostrukturausgleich  (Morbi-</a:t>
            </a:r>
            <a:r>
              <a:rPr lang="de-DE" dirty="0" err="1" smtClean="0"/>
              <a:t>RSA</a:t>
            </a:r>
            <a:r>
              <a:rPr lang="de-DE" dirty="0" smtClean="0"/>
              <a:t>) 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de-DE" dirty="0" smtClean="0"/>
              <a:t>  Grundsatz: Der </a:t>
            </a:r>
            <a:r>
              <a:rPr lang="de-DE" dirty="0" err="1" smtClean="0"/>
              <a:t>günstigte</a:t>
            </a:r>
            <a:r>
              <a:rPr lang="de-DE" dirty="0" smtClean="0"/>
              <a:t> Versicherte ist der, der keine Ausgaben   </a:t>
            </a:r>
            <a:br>
              <a:rPr lang="de-DE" dirty="0" smtClean="0"/>
            </a:br>
            <a:r>
              <a:rPr lang="de-DE" dirty="0" smtClean="0"/>
              <a:t>    produziert. Morbi-</a:t>
            </a:r>
            <a:r>
              <a:rPr lang="de-DE" dirty="0" err="1" smtClean="0"/>
              <a:t>RSA</a:t>
            </a:r>
            <a:r>
              <a:rPr lang="de-DE" dirty="0" smtClean="0"/>
              <a:t> ist kein Ausgabenausgleich, sondern ein </a:t>
            </a:r>
            <a:br>
              <a:rPr lang="de-DE" dirty="0" smtClean="0"/>
            </a:br>
            <a:r>
              <a:rPr lang="de-DE" dirty="0" smtClean="0"/>
              <a:t>    Ausgleich für durchschnittlich bewertete Risiken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de-DE" dirty="0" smtClean="0"/>
              <a:t>  Chronisch Kranke werden aus der Kasse gedrängt (Beispiel:  </a:t>
            </a:r>
            <a:r>
              <a:rPr lang="de-DE" dirty="0" err="1" smtClean="0"/>
              <a:t>KKH</a:t>
            </a:r>
            <a:r>
              <a:rPr lang="de-DE" dirty="0" smtClean="0"/>
              <a:t>-</a:t>
            </a:r>
            <a:br>
              <a:rPr lang="de-DE" dirty="0" smtClean="0"/>
            </a:br>
            <a:r>
              <a:rPr lang="de-DE" dirty="0" smtClean="0"/>
              <a:t>    Allianz)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de-DE" dirty="0" smtClean="0"/>
              <a:t>  Langzeit-Erkrankte werden benachteiligt (Reha-Anträge werden </a:t>
            </a:r>
            <a:br>
              <a:rPr lang="de-DE" dirty="0" smtClean="0"/>
            </a:br>
            <a:r>
              <a:rPr lang="de-DE" dirty="0" smtClean="0"/>
              <a:t>    verschleppt, Krankengeldzahlungen werden mit formalen </a:t>
            </a:r>
            <a:br>
              <a:rPr lang="de-DE" dirty="0" smtClean="0"/>
            </a:br>
            <a:r>
              <a:rPr lang="de-DE" dirty="0" smtClean="0"/>
              <a:t>    Begründungen eingestellt,  Kassenmitgliedschaft aus formalen </a:t>
            </a:r>
            <a:br>
              <a:rPr lang="de-DE" dirty="0" smtClean="0"/>
            </a:br>
            <a:r>
              <a:rPr lang="de-DE" dirty="0" smtClean="0"/>
              <a:t>    Gründen gekündigt)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S.12</a:t>
            </a:r>
          </a:p>
          <a:p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/>
              <a:t>Wettbewerb in der stationären Krankenversorgung</a:t>
            </a:r>
            <a:endParaRPr lang="de-DE" sz="28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539552" y="1700808"/>
            <a:ext cx="82809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i="1" dirty="0" smtClean="0"/>
              <a:t>Diagnosebezogene Fallpauschalen seit 2004: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r>
              <a:rPr lang="de-DE" sz="1600" dirty="0" smtClean="0"/>
              <a:t>Jedes Krankenhaus rechnet auf der Basis  von extern kalkulierten Pauschalen auf der Basis der Entlassungsdiagnose ab</a:t>
            </a:r>
            <a:endParaRPr lang="de-DE" sz="1600" dirty="0"/>
          </a:p>
        </p:txBody>
      </p:sp>
      <p:sp>
        <p:nvSpPr>
          <p:cNvPr id="10" name="Rechteck 9"/>
          <p:cNvSpPr/>
          <p:nvPr/>
        </p:nvSpPr>
        <p:spPr>
          <a:xfrm>
            <a:off x="539552" y="2924944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Festlegung (Kodierung) auf der Basis:</a:t>
            </a:r>
          </a:p>
          <a:p>
            <a:pPr lvl="0"/>
            <a:endParaRPr lang="de-DE" sz="1600" dirty="0" smtClean="0"/>
          </a:p>
          <a:p>
            <a:pPr lvl="1">
              <a:buFont typeface="Courier New" pitchFamily="49" charset="0"/>
              <a:buChar char="o"/>
            </a:pPr>
            <a:r>
              <a:rPr lang="de-DE" sz="1600" dirty="0" smtClean="0"/>
              <a:t>  Hauptdiagnose</a:t>
            </a:r>
          </a:p>
          <a:p>
            <a:pPr lvl="1">
              <a:buFont typeface="Courier New" pitchFamily="49" charset="0"/>
              <a:buChar char="o"/>
            </a:pPr>
            <a:r>
              <a:rPr lang="de-DE" sz="1600" dirty="0" smtClean="0"/>
              <a:t>  Nebendiagnose</a:t>
            </a:r>
          </a:p>
          <a:p>
            <a:pPr lvl="1">
              <a:buFont typeface="Courier New" pitchFamily="49" charset="0"/>
              <a:buChar char="o"/>
            </a:pPr>
            <a:r>
              <a:rPr lang="de-DE" sz="1600" dirty="0" smtClean="0"/>
              <a:t>  Komplikation </a:t>
            </a:r>
          </a:p>
          <a:p>
            <a:pPr lvl="1">
              <a:buFont typeface="Courier New" pitchFamily="49" charset="0"/>
              <a:buChar char="o"/>
            </a:pPr>
            <a:r>
              <a:rPr lang="de-DE" sz="1600" dirty="0" smtClean="0"/>
              <a:t>  Prozeduren</a:t>
            </a:r>
          </a:p>
          <a:p>
            <a:endParaRPr lang="de-DE" sz="1600" dirty="0" smtClean="0"/>
          </a:p>
          <a:p>
            <a:r>
              <a:rPr lang="de-DE" sz="1600" dirty="0" smtClean="0"/>
              <a:t>Daraus ergibt sich der jeweilige </a:t>
            </a:r>
            <a:r>
              <a:rPr lang="de-DE" sz="1600" dirty="0" err="1" smtClean="0"/>
              <a:t>Fallwert</a:t>
            </a:r>
            <a:r>
              <a:rPr lang="de-DE" sz="1600" dirty="0" smtClean="0"/>
              <a:t> (Bewertungsrelation) </a:t>
            </a:r>
          </a:p>
          <a:p>
            <a:r>
              <a:rPr lang="de-DE" sz="1600" dirty="0" smtClean="0"/>
              <a:t>in Kombination eins landesweiten einheitlichen Eurowertes pro </a:t>
            </a:r>
            <a:r>
              <a:rPr lang="de-DE" sz="1600" dirty="0" err="1" smtClean="0"/>
              <a:t>Casemixpunkt</a:t>
            </a:r>
            <a:r>
              <a:rPr lang="de-DE" sz="1600" dirty="0" smtClean="0"/>
              <a:t> ergibt sich dann der Preis der </a:t>
            </a:r>
            <a:r>
              <a:rPr lang="de-DE" sz="1600" dirty="0" err="1" smtClean="0"/>
              <a:t>DRG</a:t>
            </a:r>
            <a:endParaRPr lang="de-DE" sz="1600" dirty="0"/>
          </a:p>
        </p:txBody>
      </p:sp>
      <p:sp>
        <p:nvSpPr>
          <p:cNvPr id="11" name="Rechteck 10"/>
          <p:cNvSpPr/>
          <p:nvPr/>
        </p:nvSpPr>
        <p:spPr>
          <a:xfrm>
            <a:off x="504056" y="5590981"/>
            <a:ext cx="8388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i="1" dirty="0" smtClean="0"/>
              <a:t>Zusätzliche können abgerechnet werden: </a:t>
            </a:r>
          </a:p>
          <a:p>
            <a:pPr lvl="0"/>
            <a:r>
              <a:rPr lang="de-DE" sz="1200" i="1" dirty="0" smtClean="0"/>
              <a:t>hausbezogen kalkulierte Fallpauschalen Zusatzentgelte für besonders teure oder unabhängig von der Behandlung zu erbringende medizinische Leistungen (z.B. Dialyse) </a:t>
            </a:r>
            <a:endParaRPr lang="de-DE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S.13</a:t>
            </a:r>
          </a:p>
          <a:p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/>
              <a:t>Wettbewerb in der stationären Krankenversorgung</a:t>
            </a:r>
            <a:endParaRPr lang="de-DE" sz="28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12" name="Rechteck 11"/>
          <p:cNvSpPr/>
          <p:nvPr/>
        </p:nvSpPr>
        <p:spPr>
          <a:xfrm>
            <a:off x="539552" y="2136339"/>
            <a:ext cx="806489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sng" dirty="0" smtClean="0"/>
              <a:t>Ziele:</a:t>
            </a:r>
          </a:p>
          <a:p>
            <a:endParaRPr lang="de-DE" sz="2400" b="1" u="sng" dirty="0" smtClean="0"/>
          </a:p>
          <a:p>
            <a:pPr lvl="0">
              <a:spcBef>
                <a:spcPts val="600"/>
              </a:spcBef>
              <a:buFont typeface="Wingdings" pitchFamily="2" charset="2"/>
              <a:buChar char="v"/>
            </a:pPr>
            <a:r>
              <a:rPr lang="de-DE" dirty="0" smtClean="0"/>
              <a:t>  Durch Verweildauerverkürzung Kosteneinsparungen (Bettenabbau; </a:t>
            </a:r>
            <a:br>
              <a:rPr lang="de-DE" dirty="0" smtClean="0"/>
            </a:br>
            <a:r>
              <a:rPr lang="de-DE" dirty="0" smtClean="0"/>
              <a:t>     Krankenhausschließung)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v"/>
            </a:pPr>
            <a:r>
              <a:rPr lang="de-DE" dirty="0" smtClean="0"/>
              <a:t>  Druck auf Kostenmanagement, da nur noch ein Einheitspreis </a:t>
            </a:r>
            <a:br>
              <a:rPr lang="de-DE" dirty="0" smtClean="0"/>
            </a:br>
            <a:r>
              <a:rPr lang="de-DE" dirty="0" smtClean="0"/>
              <a:t>     gezahlt wird.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v"/>
            </a:pPr>
            <a:r>
              <a:rPr lang="de-DE" dirty="0" smtClean="0"/>
              <a:t>  Kalkulationsmethode sichert eine Erfassung der Optimierung </a:t>
            </a:r>
            <a:br>
              <a:rPr lang="de-DE" dirty="0" smtClean="0"/>
            </a:br>
            <a:r>
              <a:rPr lang="de-DE" dirty="0" smtClean="0"/>
              <a:t>     innerhalb der Krankenhausabläufe.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S.14</a:t>
            </a:r>
          </a:p>
          <a:p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/>
              <a:t>Wettbewerb in der stationären Krankenversorgung</a:t>
            </a:r>
            <a:endParaRPr lang="de-DE" sz="28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395536" y="162880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 smtClean="0"/>
              <a:t>Keine Trendwende bei den Kernindikatoren, außer deutliche Fallzunahme</a:t>
            </a:r>
            <a:endParaRPr lang="de-DE" b="1" i="1" dirty="0"/>
          </a:p>
        </p:txBody>
      </p:sp>
      <p:pic>
        <p:nvPicPr>
          <p:cNvPr id="9" name="Grafik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276872"/>
            <a:ext cx="7128792" cy="350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755576" y="5839380"/>
            <a:ext cx="1750800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50" dirty="0" smtClean="0"/>
              <a:t>Quelle: </a:t>
            </a:r>
            <a:r>
              <a:rPr lang="de-DE" sz="1050" dirty="0" err="1" smtClean="0"/>
              <a:t>Bölt</a:t>
            </a:r>
            <a:r>
              <a:rPr lang="de-DE" sz="1050" dirty="0" smtClean="0"/>
              <a:t>/Graf (2012)</a:t>
            </a:r>
            <a:endParaRPr lang="de-DE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S.15</a:t>
            </a:r>
          </a:p>
          <a:p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/>
              <a:t>Wettbewerb in der stationären Krankenversorgung</a:t>
            </a:r>
            <a:endParaRPr lang="de-DE" sz="28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395536" y="162880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 smtClean="0"/>
              <a:t>Durchschnittliche Fallkosten haben nicht abgenommen</a:t>
            </a:r>
            <a:endParaRPr lang="de-DE" b="1" i="1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2017980" y="1988840"/>
          <a:ext cx="5108040" cy="4063998"/>
        </p:xfrm>
        <a:graphic>
          <a:graphicData uri="http://schemas.openxmlformats.org/drawingml/2006/table">
            <a:tbl>
              <a:tblPr/>
              <a:tblGrid>
                <a:gridCol w="689887"/>
                <a:gridCol w="267332"/>
                <a:gridCol w="689887"/>
                <a:gridCol w="689887"/>
                <a:gridCol w="689887"/>
                <a:gridCol w="701386"/>
                <a:gridCol w="689887"/>
                <a:gridCol w="689887"/>
              </a:tblGrid>
              <a:tr h="52633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Jahr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Ber. Fallkosten in €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Jahresstei-gerung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Inflations-rate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abz. Inflation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5-Jahresrate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ohne Inflation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1996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21313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1997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21561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-0,7%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1998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21931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1999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22469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23017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1,4%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11,8%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2001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23634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0,8%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2002</a:t>
                      </a:r>
                      <a:r>
                        <a:rPr lang="de-DE" sz="1000" b="0" i="0" u="none" strike="noStrike" baseline="3000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de-DE" sz="1000" b="0" i="0" u="none" strike="noStrike" baseline="30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24632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2003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25337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25912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1,7%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26523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1,5%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6,8%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15,2%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2006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27605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98454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  <a:r>
                        <a:rPr lang="de-DE" sz="10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2)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28965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30363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4,8%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32246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D9C3"/>
                    </a:solidFill>
                  </a:tcPr>
                </a:tc>
              </a:tr>
              <a:tr h="172569"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33746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1,1%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16,7%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27,2%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119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54"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baseline="30000" dirty="0">
                          <a:solidFill>
                            <a:srgbClr val="000000"/>
                          </a:solidFill>
                          <a:latin typeface="Calibri"/>
                        </a:rPr>
                        <a:t>1)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de-DE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ab </a:t>
                      </a:r>
                      <a:r>
                        <a:rPr lang="de-DE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2002 ohne Stundenfälle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8454"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2)</a:t>
                      </a:r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ab 2007 Krankenhauskosten ohne Ausbildungsstätten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5138">
                <a:tc gridSpan="5"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Quelle:  Bölt/Graf; 20 Jahre Krankenhausstatistik sowie Statista/Statistisches Bundesamt; eigene Berechnungen</a:t>
                      </a: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28" marR="8628" marT="862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S.16</a:t>
            </a:r>
          </a:p>
          <a:p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/>
              <a:t>Wettbewerb in der stationären Krankenversorgung</a:t>
            </a:r>
            <a:endParaRPr lang="de-DE" sz="28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395536" y="162880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 smtClean="0"/>
              <a:t>Krankenhausausgaben wachsen überproportional</a:t>
            </a:r>
            <a:endParaRPr lang="de-DE" b="1" i="1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1568449" y="2186905"/>
          <a:ext cx="6007101" cy="3762375"/>
        </p:xfrm>
        <a:graphic>
          <a:graphicData uri="http://schemas.openxmlformats.org/drawingml/2006/table">
            <a:tbl>
              <a:tblPr/>
              <a:tblGrid>
                <a:gridCol w="1801496"/>
                <a:gridCol w="380598"/>
                <a:gridCol w="938808"/>
                <a:gridCol w="941979"/>
                <a:gridCol w="941979"/>
                <a:gridCol w="1002241"/>
              </a:tblGrid>
              <a:tr h="60007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durchschnittl.  Veränderung 1995-2000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durchschnittl. Veränderung 2000-2005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durchschnittl. Veränderung 2005-2010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durchschnittl. Veränderung 1995-2010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Arztpraxen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2,59%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Zahnarztpraxen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Praxen sonstiger medizinischer Berufe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4,77%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4,23%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Apotheken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4,59%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Krankenhäuser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2,01%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1,99%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2,58%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Vorsorge- und Rehabilitationseinrichtungen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0,14%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-0,50%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2,21%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Ambulante Pflege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8,31%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7,08%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Stationäre und teilstationäre Pflege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4,11%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4,05%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3,72%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3,96%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Verwaltung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2,72%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Insgesamt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2,64%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2,47%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2,91%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Quelle Destatis2012; eigene Berechnungen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S.17</a:t>
            </a:r>
          </a:p>
          <a:p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/>
              <a:t>Wettbewerb in der stationären Krankenversorgung</a:t>
            </a:r>
            <a:endParaRPr lang="de-DE" sz="28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395536" y="1628800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i="1" dirty="0" smtClean="0"/>
              <a:t>Arbeitsverdichtung</a:t>
            </a:r>
            <a:endParaRPr lang="de-DE" b="1" i="1" dirty="0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619672" y="2132856"/>
            <a:ext cx="35445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haroni" pitchFamily="2" charset="-79"/>
              </a:rPr>
              <a:t> Entwicklung der Fallzahlen pro Vollkraft nach Berufsgruppen</a:t>
            </a:r>
            <a:endParaRPr kumimoji="0" lang="de-DE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Diagramm 8"/>
          <p:cNvGraphicFramePr/>
          <p:nvPr/>
        </p:nvGraphicFramePr>
        <p:xfrm>
          <a:off x="1115616" y="2564904"/>
          <a:ext cx="7272808" cy="3050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28192" y="5733836"/>
            <a:ext cx="558011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Quelle: </a:t>
            </a:r>
            <a:r>
              <a:rPr kumimoji="0" lang="de-DE" sz="8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Destatis</a:t>
            </a:r>
            <a:r>
              <a:rPr kumimoji="0" lang="de-DE" sz="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; eigene Berechnungen</a:t>
            </a: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44369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S.18</a:t>
            </a:r>
          </a:p>
          <a:p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/>
              <a:t>Wettbewerb in der stationären Krankenversorgung</a:t>
            </a:r>
            <a:endParaRPr lang="de-DE" sz="28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395536" y="1628800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i="1" dirty="0" smtClean="0"/>
              <a:t>Erlösmanagement / Krankenhausmarketing: Lukrative Bereiche werden ausgebaut (z.B. Wirbelsäulenchirurgie, vor allem elektiv und gut vergütet) </a:t>
            </a:r>
          </a:p>
          <a:p>
            <a:r>
              <a:rPr lang="de-DE" sz="800" i="1" dirty="0" smtClean="0"/>
              <a:t>Tabellen </a:t>
            </a:r>
            <a:r>
              <a:rPr lang="de-DE" sz="800" i="1" dirty="0" smtClean="0"/>
              <a:t>Entwicklung der Zahl der Großgeräte und Zahl der Intensivbetten</a:t>
            </a:r>
            <a:endParaRPr lang="de-DE" sz="800" i="1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1547664" y="2348880"/>
          <a:ext cx="6095999" cy="1944216"/>
        </p:xfrm>
        <a:graphic>
          <a:graphicData uri="http://schemas.openxmlformats.org/drawingml/2006/table">
            <a:tbl>
              <a:tblPr/>
              <a:tblGrid>
                <a:gridCol w="2200152"/>
                <a:gridCol w="158022"/>
                <a:gridCol w="401133"/>
                <a:gridCol w="464949"/>
                <a:gridCol w="446716"/>
                <a:gridCol w="428482"/>
                <a:gridCol w="556115"/>
                <a:gridCol w="446716"/>
                <a:gridCol w="437599"/>
                <a:gridCol w="556115"/>
              </a:tblGrid>
              <a:tr h="18466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8466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nur Allgemein-Kh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alle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fg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alle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fg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66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Veränderung 2003 = 100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</a:tr>
              <a:tr h="17587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alle Großgeräte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118%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128%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87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Dialysegeräte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117%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229%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117%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229%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87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digitale Angiographie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107%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139%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135%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87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Gamma-Kameras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107%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214%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223%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664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Herzlungenmaschine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110%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132%</a:t>
                      </a:r>
                    </a:p>
                  </a:txBody>
                  <a:tcPr marL="9108" marR="9108" marT="910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180%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870"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21820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Quelle: GBE Abfrage 14. März 2013, nur Einzelwerte nach Gerätetyp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108" marR="9108" marT="91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827591" y="4581130"/>
          <a:ext cx="7272800" cy="1008110"/>
        </p:xfrm>
        <a:graphic>
          <a:graphicData uri="http://schemas.openxmlformats.org/drawingml/2006/table">
            <a:tbl>
              <a:tblPr/>
              <a:tblGrid>
                <a:gridCol w="1804530"/>
                <a:gridCol w="546827"/>
                <a:gridCol w="546827"/>
                <a:gridCol w="546827"/>
                <a:gridCol w="546827"/>
                <a:gridCol w="546827"/>
                <a:gridCol w="546827"/>
                <a:gridCol w="546827"/>
                <a:gridCol w="546827"/>
                <a:gridCol w="546827"/>
                <a:gridCol w="546827"/>
              </a:tblGrid>
              <a:tr h="165780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Entwicklung Intensiv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543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2003=100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190648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   Allgemeine Krankenhäuser ... </a:t>
                      </a:r>
                      <a:r>
                        <a:rPr lang="de-DE" sz="700" b="1" i="0" u="none" strike="noStrike" baseline="30000">
                          <a:solidFill>
                            <a:srgbClr val="000000"/>
                          </a:solidFill>
                          <a:latin typeface="Calibri"/>
                        </a:rPr>
                        <a:t>Info</a:t>
                      </a:r>
                      <a:endParaRPr lang="de-DE" sz="7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101,9%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104,7%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107,7%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780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             Öffentliche Krankenhäuser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780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             Freigemeinnützige Krankenhäuser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102,6%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103,8%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105,7%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65780">
                <a:tc>
                  <a:txBody>
                    <a:bodyPr/>
                    <a:lstStyle/>
                    <a:p>
                      <a:pPr algn="l" fontAlgn="ctr"/>
                      <a:r>
                        <a:rPr lang="de-DE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             Private Krankenhäuser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38,4%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178,1%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192,2%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214,0%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219,2%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233,9%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S.19</a:t>
            </a:r>
          </a:p>
          <a:p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/>
              <a:t>Wettbewerb in der stationären Krankenversorgung</a:t>
            </a:r>
            <a:endParaRPr lang="de-DE" sz="28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395536" y="1628800"/>
            <a:ext cx="8352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sng" dirty="0" smtClean="0"/>
              <a:t>Belegungsmanagement</a:t>
            </a:r>
          </a:p>
          <a:p>
            <a:endParaRPr lang="de-DE" sz="2400" b="1" u="sng" dirty="0" smtClean="0"/>
          </a:p>
          <a:p>
            <a:pPr>
              <a:buFont typeface="Wingdings" pitchFamily="2" charset="2"/>
              <a:buChar char="Ø"/>
            </a:pPr>
            <a:r>
              <a:rPr lang="de-DE" sz="1600" dirty="0" smtClean="0"/>
              <a:t>  Patienten müssen möglichst zwischen der unteren Grenzverweildauer (</a:t>
            </a:r>
            <a:r>
              <a:rPr lang="de-DE" sz="1600" dirty="0" err="1" smtClean="0"/>
              <a:t>uGV</a:t>
            </a:r>
            <a:r>
              <a:rPr lang="de-DE" sz="1600" dirty="0" smtClean="0"/>
              <a:t> und </a:t>
            </a:r>
            <a:br>
              <a:rPr lang="de-DE" sz="1600" dirty="0" smtClean="0"/>
            </a:br>
            <a:r>
              <a:rPr lang="de-DE" sz="1600" dirty="0" smtClean="0"/>
              <a:t>     der mittleren Verweildauer (</a:t>
            </a:r>
            <a:r>
              <a:rPr lang="de-DE" sz="1600" dirty="0" err="1" smtClean="0"/>
              <a:t>mVD</a:t>
            </a:r>
            <a:r>
              <a:rPr lang="de-DE" sz="1600" dirty="0" smtClean="0"/>
              <a:t>)entlassen werden  </a:t>
            </a:r>
          </a:p>
          <a:p>
            <a:pPr>
              <a:buFont typeface="Wingdings" pitchFamily="2" charset="2"/>
              <a:buChar char="Ø"/>
            </a:pPr>
            <a:endParaRPr lang="de-DE" sz="1600" dirty="0" smtClean="0"/>
          </a:p>
          <a:p>
            <a:pPr>
              <a:buFont typeface="Wingdings" pitchFamily="2" charset="2"/>
              <a:buChar char="Ø"/>
            </a:pPr>
            <a:r>
              <a:rPr lang="de-DE" sz="1600" dirty="0" smtClean="0"/>
              <a:t>  Schwer Erkrankte  werden vermehrt zu früh entlassen, weil das Krankenhaus </a:t>
            </a:r>
            <a:br>
              <a:rPr lang="de-DE" sz="1600" dirty="0" smtClean="0"/>
            </a:br>
            <a:r>
              <a:rPr lang="de-DE" sz="1600" dirty="0" smtClean="0"/>
              <a:t>     bis zur sogenannten oberen Grenzverweildauer (</a:t>
            </a:r>
            <a:r>
              <a:rPr lang="de-DE" sz="1600" dirty="0" err="1" smtClean="0"/>
              <a:t>oGV</a:t>
            </a:r>
            <a:r>
              <a:rPr lang="de-DE" sz="1600" dirty="0" smtClean="0"/>
              <a:t>)kein zusätzliches Geld </a:t>
            </a:r>
            <a:br>
              <a:rPr lang="de-DE" sz="1600" dirty="0" smtClean="0"/>
            </a:br>
            <a:r>
              <a:rPr lang="de-DE" sz="1600" dirty="0" smtClean="0"/>
              <a:t>     erhält. Die tagesgleichen Vergütungen danach reichen bei  Schwerkranken in </a:t>
            </a:r>
            <a:br>
              <a:rPr lang="de-DE" sz="1600" dirty="0" smtClean="0"/>
            </a:br>
            <a:r>
              <a:rPr lang="de-DE" sz="1600" dirty="0" smtClean="0"/>
              <a:t>     der Regel nicht aus.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S.2</a:t>
            </a:r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/>
              <a:t>Warum ist eine öffentliche und soziale Gesundheitsversorgung so </a:t>
            </a:r>
            <a:r>
              <a:rPr lang="de-DE" sz="2400" b="1" dirty="0" smtClean="0"/>
              <a:t>wichtig?</a:t>
            </a:r>
            <a:endParaRPr lang="de-DE" sz="2400" b="1" dirty="0"/>
          </a:p>
        </p:txBody>
      </p:sp>
      <p:sp>
        <p:nvSpPr>
          <p:cNvPr id="21" name="Rechteck 20"/>
          <p:cNvSpPr/>
          <p:nvPr/>
        </p:nvSpPr>
        <p:spPr>
          <a:xfrm>
            <a:off x="539552" y="1988842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/>
              <a:t> Krankheit als </a:t>
            </a:r>
            <a:r>
              <a:rPr lang="de-DE" b="1" i="1" dirty="0" smtClean="0"/>
              <a:t>dauerhafter </a:t>
            </a:r>
            <a:r>
              <a:rPr lang="de-DE" b="1" i="1" dirty="0"/>
              <a:t>oder temporärer Mangel</a:t>
            </a: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574785" y="2470244"/>
            <a:ext cx="70246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Krankheit bedeutet Einschränkung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der  Arbeitsfähigkeit – Reproduktion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sozialer Aktivitäten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de-DE" sz="1600" dirty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de-DE" sz="1600" dirty="0" smtClean="0"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Abhängigkeit in der 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täglichen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Lebensgestaltung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b="1" i="1" dirty="0" smtClean="0">
                <a:latin typeface="+mj-lt"/>
                <a:ea typeface="Calibri" pitchFamily="34" charset="0"/>
                <a:cs typeface="Times New Roman" pitchFamily="18" charset="0"/>
              </a:rPr>
              <a:t>Gesamtgesellschaftliche  Bedeutung des Gesundheitssystem</a:t>
            </a:r>
            <a:r>
              <a:rPr lang="de-DE" sz="1400" b="1" dirty="0" smtClean="0">
                <a:latin typeface="+mj-lt"/>
                <a:ea typeface="Calibri" pitchFamily="34" charset="0"/>
                <a:cs typeface="Times New Roman" pitchFamily="18" charset="0"/>
              </a:rPr>
              <a:t>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Gefahrenabwehr   (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MAnI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und </a:t>
            </a:r>
            <a:r>
              <a: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MAnV</a:t>
            </a: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), 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Notfallversorgung</a:t>
            </a: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de-DE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Vorhaltung</a:t>
            </a:r>
            <a:endParaRPr kumimoji="0" lang="de-DE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S.20</a:t>
            </a:r>
          </a:p>
          <a:p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/>
              <a:t>Wettbewerb in der stationären Krankenversorgung</a:t>
            </a:r>
            <a:endParaRPr lang="de-DE" sz="28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395536" y="1628800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sng" dirty="0" err="1" smtClean="0"/>
              <a:t>Upcoding</a:t>
            </a:r>
            <a:endParaRPr lang="de-DE" sz="2400" b="1" u="sng" dirty="0" smtClean="0"/>
          </a:p>
          <a:p>
            <a:endParaRPr lang="de-DE" sz="2400" b="1" u="sng" dirty="0" smtClean="0"/>
          </a:p>
          <a:p>
            <a:pPr>
              <a:buFont typeface="Wingdings" pitchFamily="2" charset="2"/>
              <a:buChar char="Ø"/>
            </a:pPr>
            <a:endParaRPr lang="de-DE" sz="1600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2501900" y="2943224"/>
          <a:ext cx="5022427" cy="2069951"/>
        </p:xfrm>
        <a:graphic>
          <a:graphicData uri="http://schemas.openxmlformats.org/drawingml/2006/table">
            <a:tbl>
              <a:tblPr/>
              <a:tblGrid>
                <a:gridCol w="924373"/>
                <a:gridCol w="1217091"/>
                <a:gridCol w="924373"/>
                <a:gridCol w="924373"/>
                <a:gridCol w="1032217"/>
              </a:tblGrid>
              <a:tr h="42616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Veränderung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058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öffentliche Krankenhäuser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5873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Fg. Krankenhäuser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426166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private Krankenhäuser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873">
                <a:tc gridSpan="3"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Quelle RWI eigene Berechnungen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2483768" y="2564904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Entwicklung CMI (Case-Mix-Index)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S.21</a:t>
            </a:r>
          </a:p>
          <a:p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800" b="1" dirty="0" smtClean="0"/>
              <a:t>Wettbewerb in der stationären Krankenversorgung</a:t>
            </a:r>
            <a:endParaRPr lang="de-DE" sz="28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395536" y="1628800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sng" dirty="0" smtClean="0"/>
              <a:t>Privatisierung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508373" y="2191514"/>
          <a:ext cx="4063626" cy="1093470"/>
        </p:xfrm>
        <a:graphic>
          <a:graphicData uri="http://schemas.openxmlformats.org/drawingml/2006/table">
            <a:tbl>
              <a:tblPr/>
              <a:tblGrid>
                <a:gridCol w="2092056"/>
                <a:gridCol w="657190"/>
                <a:gridCol w="657190"/>
                <a:gridCol w="657190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Fallzahlentwicklung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1994-2000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2000-2005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2005-2011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   Allgemeine Krankenhäuser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             Öffentliche Krankenhäuser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             Freigemeinnützige </a:t>
                      </a:r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b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Krankenhäuser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             Private Krankenhäuser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57,6%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64,0%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50,2%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/>
        </p:nvGraphicFramePr>
        <p:xfrm>
          <a:off x="4880447" y="2204864"/>
          <a:ext cx="3868017" cy="1415415"/>
        </p:xfrm>
        <a:graphic>
          <a:graphicData uri="http://schemas.openxmlformats.org/drawingml/2006/table">
            <a:tbl>
              <a:tblPr/>
              <a:tblGrid>
                <a:gridCol w="1991352"/>
                <a:gridCol w="625555"/>
                <a:gridCol w="625555"/>
                <a:gridCol w="625555"/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Fallzahlentwicklung bereinigt um Entwicklung Betten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1994-2000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2000-2005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2005-2011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   Allgemeine Krankenhäuser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             Öffentliche </a:t>
                      </a:r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Krankenhäuser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18,2%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             Freigemeinnützige </a:t>
                      </a:r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r>
                        <a:rPr lang="de-DE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        Krankenhäuser</a:t>
                      </a:r>
                      <a:endParaRPr lang="de-DE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             Private Krankenhäuser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539552" y="3816077"/>
          <a:ext cx="6083300" cy="981075"/>
        </p:xfrm>
        <a:graphic>
          <a:graphicData uri="http://schemas.openxmlformats.org/drawingml/2006/table">
            <a:tbl>
              <a:tblPr/>
              <a:tblGrid>
                <a:gridCol w="2197100"/>
                <a:gridCol w="838200"/>
                <a:gridCol w="762000"/>
                <a:gridCol w="762000"/>
                <a:gridCol w="762000"/>
                <a:gridCol w="762000"/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Marktanteile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Zahl der Krankenhäuser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 Öffentliche Krankenhäuser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Freigemeinnützige Krankenhäuser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Private Krankenhäuser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21,3%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23,7%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29,4%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/>
        </p:nvGraphicFramePr>
        <p:xfrm>
          <a:off x="611560" y="5040213"/>
          <a:ext cx="6083300" cy="981075"/>
        </p:xfrm>
        <a:graphic>
          <a:graphicData uri="http://schemas.openxmlformats.org/drawingml/2006/table">
            <a:tbl>
              <a:tblPr/>
              <a:tblGrid>
                <a:gridCol w="2197100"/>
                <a:gridCol w="838200"/>
                <a:gridCol w="762000"/>
                <a:gridCol w="762000"/>
                <a:gridCol w="762000"/>
                <a:gridCol w="762000"/>
              </a:tblGrid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Marktanteile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gewichtetFallzahl 2011 mit CMI 2009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 Öffentliche Krankenhäuser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Freigemeinnützige Krankenhäuser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de-DE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Private Krankenhäuser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18,5%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S.22</a:t>
            </a:r>
          </a:p>
          <a:p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 smtClean="0"/>
              <a:t>Schlussfolgerung</a:t>
            </a:r>
            <a:endParaRPr lang="de-DE" sz="32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539552" y="2211829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u="sng" dirty="0" smtClean="0"/>
              <a:t>Kommerzialisierung</a:t>
            </a:r>
            <a:r>
              <a:rPr lang="de-DE" dirty="0" smtClean="0"/>
              <a:t> ist nicht nur </a:t>
            </a:r>
            <a:r>
              <a:rPr lang="de-DE" b="1" u="sng" dirty="0" smtClean="0"/>
              <a:t>volkswirtschaftlich nicht nützlich</a:t>
            </a:r>
            <a:r>
              <a:rPr lang="de-DE" dirty="0" smtClean="0"/>
              <a:t>. Sie ist erst recht </a:t>
            </a:r>
            <a:r>
              <a:rPr lang="de-DE" b="1" u="sng" dirty="0" smtClean="0"/>
              <a:t>gesundheitspolitisch schädlich</a:t>
            </a:r>
            <a:r>
              <a:rPr lang="de-DE" dirty="0" smtClean="0"/>
              <a:t>. Denn einerseits führt sie zu </a:t>
            </a:r>
            <a:r>
              <a:rPr lang="de-DE" b="1" u="sng" dirty="0" smtClean="0"/>
              <a:t>Selektionsmechanismen</a:t>
            </a:r>
            <a:r>
              <a:rPr lang="de-DE" dirty="0" smtClean="0"/>
              <a:t>, andererseits verlangt ein auf Gewinnstreben ausgerichtetes System nach </a:t>
            </a:r>
            <a:r>
              <a:rPr lang="de-DE" b="1" u="sng" dirty="0" smtClean="0"/>
              <a:t>stetigem Wachstum</a:t>
            </a:r>
            <a:r>
              <a:rPr lang="de-DE" dirty="0" smtClean="0"/>
              <a:t>. Es steuert nicht nach medizinisch-pflegerischer Notwendigkeit, sondern nach ökonomischer Rationalität. Siehe das Beispiel privater Krankenhäuser</a:t>
            </a:r>
          </a:p>
          <a:p>
            <a:endParaRPr lang="de-DE" dirty="0" smtClean="0"/>
          </a:p>
          <a:p>
            <a:r>
              <a:rPr lang="de-DE" b="1" i="1" dirty="0" smtClean="0"/>
              <a:t>Deswegen: Kampagne gegen die DRG, keine Ausweitung auf die Psychiatrie  (PEPP) und sogar Palliativmedizin („erlösgerechtes Ableben“)</a:t>
            </a:r>
            <a:endParaRPr lang="de-DE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S.23</a:t>
            </a:r>
          </a:p>
          <a:p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 smtClean="0"/>
              <a:t>Schlussfolgerung</a:t>
            </a:r>
            <a:endParaRPr lang="de-DE" sz="32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683568" y="1988840"/>
          <a:ext cx="7704852" cy="3626756"/>
        </p:xfrm>
        <a:graphic>
          <a:graphicData uri="http://schemas.openxmlformats.org/drawingml/2006/table">
            <a:tbl>
              <a:tblPr/>
              <a:tblGrid>
                <a:gridCol w="1513301"/>
                <a:gridCol w="711478"/>
                <a:gridCol w="677598"/>
                <a:gridCol w="736887"/>
                <a:gridCol w="677598"/>
                <a:gridCol w="677598"/>
                <a:gridCol w="677598"/>
                <a:gridCol w="677598"/>
                <a:gridCol w="677598"/>
                <a:gridCol w="677598"/>
              </a:tblGrid>
              <a:tr h="140780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Australia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Austria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Belgium 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Canada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Denmark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Finland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France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b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Germany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131,2%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113,4%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Greece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n.n.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n.n.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Iceland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Ireland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114,0%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sng" strike="noStrike" dirty="0">
                          <a:solidFill>
                            <a:schemeClr val="tx1"/>
                          </a:solidFill>
                          <a:latin typeface="Verdana"/>
                          <a:hlinkClick r:id="rId5" tooltip="Click once to display linked information. Click and hold to select this cell."/>
                        </a:rPr>
                        <a:t>Israel</a:t>
                      </a:r>
                      <a:endParaRPr lang="de-DE" sz="800" b="1" i="0" u="sng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n.n</a:t>
                      </a:r>
                      <a:r>
                        <a:rPr lang="de-DE" sz="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Italy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n.n.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n.n.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n.n.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n.n.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Japan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77,5%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Luxembourg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Netherlands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n.n.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New Zealand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 dirty="0" err="1">
                          <a:solidFill>
                            <a:srgbClr val="000000"/>
                          </a:solidFill>
                          <a:latin typeface="Verdana"/>
                        </a:rPr>
                        <a:t>Norway</a:t>
                      </a:r>
                      <a:endParaRPr lang="de-DE" sz="8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94,5%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Portugal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Spain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Sweden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136,0%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96,0%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Switzerland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107,3%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119,4%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United Kingdom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81,2%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81,7%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78,8%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t"/>
                      <a:r>
                        <a:rPr lang="de-DE" sz="800" b="1" i="0" u="none" strike="noStrike">
                          <a:solidFill>
                            <a:srgbClr val="000000"/>
                          </a:solidFill>
                          <a:latin typeface="Verdana"/>
                        </a:rPr>
                        <a:t>United States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142,0%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146,5%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165,6%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167,1%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165,9%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170,3%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34076"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4076">
                <a:tc gridSpan="2">
                  <a:txBody>
                    <a:bodyPr/>
                    <a:lstStyle/>
                    <a:p>
                      <a:pPr algn="l" fontAlgn="b"/>
                      <a:r>
                        <a:rPr lang="de-DE" sz="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OECD 2012; eigene Berechnungen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e-DE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683568" y="1655222"/>
            <a:ext cx="7310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/>
              <a:t>Abweichung der Anteil der Gesundheitsausgaben am BIP vom OECD-Durchschnitt</a:t>
            </a:r>
            <a:endParaRPr lang="de-DE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S.3</a:t>
            </a:r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/>
              <a:t>Warum ist eine öffentliche und soziale Gesundheitsversorgung so </a:t>
            </a:r>
            <a:r>
              <a:rPr lang="de-DE" sz="2400" b="1" dirty="0" smtClean="0"/>
              <a:t>wichtig?</a:t>
            </a:r>
            <a:endParaRPr lang="de-DE" sz="24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467544" y="1859340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/>
              <a:t>Selbst wenn man die traditionellen ökonomischen Dogmen akzeptiert, kann ein kranker </a:t>
            </a:r>
            <a:r>
              <a:rPr lang="de-DE" b="1" i="1" dirty="0" smtClean="0"/>
              <a:t>Mensch niemals </a:t>
            </a:r>
            <a:r>
              <a:rPr lang="de-DE" b="1" i="1" dirty="0"/>
              <a:t>Konsument sein:</a:t>
            </a:r>
            <a:r>
              <a:rPr lang="de-DE" dirty="0"/>
              <a:t> </a:t>
            </a:r>
            <a:endParaRPr lang="de-DE" dirty="0" smtClean="0"/>
          </a:p>
          <a:p>
            <a:endParaRPr lang="de-DE" dirty="0"/>
          </a:p>
          <a:p>
            <a:pPr lvl="0">
              <a:buFont typeface="Wingdings" pitchFamily="2" charset="2"/>
              <a:buChar char="v"/>
            </a:pPr>
            <a:r>
              <a:rPr lang="de-DE" dirty="0" smtClean="0"/>
              <a:t>  </a:t>
            </a:r>
            <a:r>
              <a:rPr lang="de-DE" sz="1600" dirty="0" smtClean="0"/>
              <a:t>Handlungsfähigkeit </a:t>
            </a:r>
            <a:r>
              <a:rPr lang="de-DE" sz="1600" dirty="0"/>
              <a:t>eingeschränkt durch die </a:t>
            </a:r>
            <a:r>
              <a:rPr lang="de-DE" sz="1600" dirty="0" smtClean="0"/>
              <a:t>Krankheit</a:t>
            </a:r>
          </a:p>
          <a:p>
            <a:pPr lvl="0">
              <a:buFont typeface="Wingdings" pitchFamily="2" charset="2"/>
              <a:buChar char="v"/>
            </a:pPr>
            <a:r>
              <a:rPr lang="de-DE" sz="1600" dirty="0"/>
              <a:t> </a:t>
            </a:r>
            <a:r>
              <a:rPr lang="de-DE" sz="1600" dirty="0" smtClean="0"/>
              <a:t> Unbestimmte </a:t>
            </a:r>
            <a:r>
              <a:rPr lang="de-DE" sz="1600" dirty="0"/>
              <a:t>Primärnachfrage durch </a:t>
            </a:r>
            <a:r>
              <a:rPr lang="de-DE" sz="1600" dirty="0" smtClean="0"/>
              <a:t>Kranken</a:t>
            </a:r>
          </a:p>
          <a:p>
            <a:pPr lvl="0">
              <a:buFont typeface="Wingdings" pitchFamily="2" charset="2"/>
              <a:buChar char="v"/>
            </a:pPr>
            <a:r>
              <a:rPr lang="de-DE" sz="1600" dirty="0" smtClean="0"/>
              <a:t>  Leistungserbringer bestimmt wesentlich </a:t>
            </a:r>
            <a:r>
              <a:rPr lang="de-DE" sz="1600" dirty="0"/>
              <a:t>den Leistungsinhalt  </a:t>
            </a:r>
            <a:r>
              <a:rPr lang="de-DE" sz="1600" dirty="0" smtClean="0"/>
              <a:t>  </a:t>
            </a:r>
            <a:br>
              <a:rPr lang="de-DE" sz="1600" dirty="0" smtClean="0"/>
            </a:br>
            <a:r>
              <a:rPr lang="de-DE" sz="1600" dirty="0" smtClean="0"/>
              <a:t>     (</a:t>
            </a:r>
            <a:r>
              <a:rPr lang="de-DE" sz="1600" dirty="0"/>
              <a:t>angebotsinduzierte Nachfrage)</a:t>
            </a:r>
          </a:p>
        </p:txBody>
      </p:sp>
      <p:sp>
        <p:nvSpPr>
          <p:cNvPr id="10" name="Rechteck 9"/>
          <p:cNvSpPr/>
          <p:nvPr/>
        </p:nvSpPr>
        <p:spPr>
          <a:xfrm>
            <a:off x="504056" y="3895889"/>
            <a:ext cx="8100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/>
              <a:t>Kein Markt weil: </a:t>
            </a:r>
            <a:endParaRPr lang="de-DE" b="1" i="1" dirty="0" smtClean="0"/>
          </a:p>
          <a:p>
            <a:endParaRPr lang="de-DE" b="1" i="1" dirty="0"/>
          </a:p>
          <a:p>
            <a:pPr lvl="0">
              <a:buFont typeface="Wingdings" pitchFamily="2" charset="2"/>
              <a:buChar char="v"/>
            </a:pPr>
            <a:r>
              <a:rPr lang="de-DE" sz="1600" dirty="0" smtClean="0"/>
              <a:t>  Keine Nutzenfunktion</a:t>
            </a:r>
          </a:p>
          <a:p>
            <a:pPr lvl="0">
              <a:buFont typeface="Wingdings" pitchFamily="2" charset="2"/>
              <a:buChar char="v"/>
            </a:pPr>
            <a:r>
              <a:rPr lang="de-DE" sz="1600" dirty="0"/>
              <a:t> </a:t>
            </a:r>
            <a:r>
              <a:rPr lang="de-DE" sz="1600" dirty="0" smtClean="0"/>
              <a:t> zu </a:t>
            </a:r>
            <a:r>
              <a:rPr lang="de-DE" sz="1600" dirty="0"/>
              <a:t>Beginn der Leistungserbringung ist die Leistung, der </a:t>
            </a:r>
            <a:r>
              <a:rPr lang="de-DE" sz="1600" dirty="0" smtClean="0"/>
              <a:t>Leistungs-</a:t>
            </a:r>
            <a:br>
              <a:rPr lang="de-DE" sz="1600" dirty="0" smtClean="0"/>
            </a:br>
            <a:r>
              <a:rPr lang="de-DE" sz="1600" dirty="0" smtClean="0"/>
              <a:t>     umfang </a:t>
            </a:r>
            <a:r>
              <a:rPr lang="de-DE" sz="1600" dirty="0"/>
              <a:t>und –preis nicht genau definiert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S.4</a:t>
            </a:r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/>
              <a:t>Warum ist eine öffentliche und soziale Gesundheitsversorgung so </a:t>
            </a:r>
            <a:r>
              <a:rPr lang="de-DE" sz="2400" b="1" dirty="0" smtClean="0"/>
              <a:t>wichtig?</a:t>
            </a:r>
            <a:endParaRPr lang="de-DE" sz="24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467544" y="1700808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i="1" dirty="0" smtClean="0"/>
              <a:t>Konsequenz</a:t>
            </a:r>
            <a:r>
              <a:rPr lang="de-DE" sz="1200" dirty="0" smtClean="0"/>
              <a:t>: Selbst in vornehmlich marktwirtschaftlich gesteuerten ‚sozialen Sicherungssystemen (USA und Lateinamerika) wird die Hälfte aller Ausgaben für Gesundheit über öffentlich regulierte Systeme getragen.</a:t>
            </a:r>
            <a:endParaRPr lang="de-DE" sz="1200" dirty="0"/>
          </a:p>
        </p:txBody>
      </p:sp>
      <p:graphicFrame>
        <p:nvGraphicFramePr>
          <p:cNvPr id="8" name="Diagramm 7"/>
          <p:cNvGraphicFramePr/>
          <p:nvPr/>
        </p:nvGraphicFramePr>
        <p:xfrm>
          <a:off x="251521" y="2060848"/>
          <a:ext cx="8640959" cy="4358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7380312" y="2204864"/>
            <a:ext cx="14401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i="1" dirty="0" smtClean="0"/>
              <a:t>Anteil öffentlicher Finanzierung an allen Gesundheitsausgaben</a:t>
            </a:r>
            <a:endParaRPr lang="de-DE" sz="9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S.5</a:t>
            </a:r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/>
              <a:t>20 Jahre Kommerzialisierung/</a:t>
            </a:r>
            <a:r>
              <a:rPr lang="de-DE" sz="2400" b="1" dirty="0" err="1" smtClean="0"/>
              <a:t>Ökonomisierung</a:t>
            </a:r>
            <a:r>
              <a:rPr lang="de-DE" sz="2400" b="1" dirty="0" smtClean="0"/>
              <a:t> </a:t>
            </a:r>
          </a:p>
          <a:p>
            <a:pPr algn="ctr"/>
            <a:r>
              <a:rPr lang="de-DE" sz="2400" b="1" dirty="0" smtClean="0"/>
              <a:t> </a:t>
            </a:r>
            <a:r>
              <a:rPr lang="de-DE" sz="2400" b="1" dirty="0" err="1" smtClean="0"/>
              <a:t>Éin</a:t>
            </a:r>
            <a:r>
              <a:rPr lang="de-DE" sz="2400" b="1" dirty="0" smtClean="0"/>
              <a:t> Überblick</a:t>
            </a:r>
            <a:endParaRPr lang="de-DE" sz="24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467544" y="2518445"/>
            <a:ext cx="78488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 smtClean="0"/>
              <a:t>Seit 1993: Gesundheitsstrukturgesetz</a:t>
            </a:r>
          </a:p>
          <a:p>
            <a:pPr lvl="0"/>
            <a:endParaRPr lang="de-DE" sz="1600" dirty="0" smtClean="0"/>
          </a:p>
          <a:p>
            <a:pPr lvl="0">
              <a:buFont typeface="Wingdings" pitchFamily="2" charset="2"/>
              <a:buChar char="Ø"/>
            </a:pPr>
            <a:r>
              <a:rPr lang="de-DE" sz="1600" dirty="0" smtClean="0"/>
              <a:t>  Abkehr von der Selbstkostendeckung im Krankenhausbereich </a:t>
            </a:r>
          </a:p>
          <a:p>
            <a:pPr lvl="0">
              <a:buFont typeface="Wingdings" pitchFamily="2" charset="2"/>
              <a:buChar char="Ø"/>
            </a:pPr>
            <a:r>
              <a:rPr lang="de-DE" sz="1600" dirty="0" smtClean="0"/>
              <a:t>  Kassenwettbewerb (wirksam ab 1995)</a:t>
            </a:r>
          </a:p>
          <a:p>
            <a:pPr lvl="0">
              <a:buFont typeface="Wingdings" pitchFamily="2" charset="2"/>
              <a:buChar char="Ø"/>
            </a:pPr>
            <a:r>
              <a:rPr lang="de-DE" sz="1600" dirty="0" smtClean="0"/>
              <a:t>  Rückbau der Sozialen Selbstverwaltung</a:t>
            </a:r>
          </a:p>
          <a:p>
            <a:pPr lvl="0">
              <a:buFont typeface="Wingdings" pitchFamily="2" charset="2"/>
              <a:buChar char="Ø"/>
            </a:pPr>
            <a:r>
              <a:rPr lang="de-DE" sz="1600" dirty="0" smtClean="0"/>
              <a:t>  Stärkung der verbandlichen Selbstverwaltung (als sogenanntes </a:t>
            </a:r>
            <a:br>
              <a:rPr lang="de-DE" sz="1600" dirty="0" smtClean="0"/>
            </a:br>
            <a:r>
              <a:rPr lang="de-DE" sz="1600" dirty="0" smtClean="0"/>
              <a:t>     Äquivalent zum Markt)</a:t>
            </a:r>
            <a:endParaRPr lang="de-D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S.6</a:t>
            </a:r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/>
              <a:t>20 Jahre Kommerzialisierung/</a:t>
            </a:r>
            <a:r>
              <a:rPr lang="de-DE" sz="2400" b="1" dirty="0" err="1" smtClean="0"/>
              <a:t>Ökonomisierung</a:t>
            </a:r>
            <a:r>
              <a:rPr lang="de-DE" sz="2400" b="1" dirty="0" smtClean="0"/>
              <a:t> </a:t>
            </a:r>
          </a:p>
          <a:p>
            <a:pPr algn="ctr"/>
            <a:r>
              <a:rPr lang="de-DE" sz="2400" b="1" dirty="0" smtClean="0"/>
              <a:t> Ein Überblick</a:t>
            </a:r>
            <a:endParaRPr lang="de-DE" sz="24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9" name="Rechteck 8"/>
          <p:cNvSpPr/>
          <p:nvPr/>
        </p:nvSpPr>
        <p:spPr>
          <a:xfrm>
            <a:off x="395536" y="1771069"/>
            <a:ext cx="82089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000" b="1" u="sng" dirty="0" smtClean="0"/>
              <a:t>Die nächste Schritte:</a:t>
            </a:r>
          </a:p>
          <a:p>
            <a:pPr lvl="0"/>
            <a:endParaRPr lang="de-DE" b="1" i="1" dirty="0" smtClean="0"/>
          </a:p>
          <a:p>
            <a:pPr lvl="0">
              <a:buFont typeface="Wingdings" pitchFamily="2" charset="2"/>
              <a:buChar char="Ø"/>
            </a:pPr>
            <a:r>
              <a:rPr lang="de-DE" b="1" i="1" dirty="0" smtClean="0"/>
              <a:t>  </a:t>
            </a:r>
            <a:r>
              <a:rPr lang="de-DE" b="1" i="1" dirty="0" err="1" smtClean="0"/>
              <a:t>Blüm’sche</a:t>
            </a:r>
            <a:r>
              <a:rPr lang="de-DE" b="1" i="1" dirty="0" smtClean="0"/>
              <a:t> Pflegeversicherung 1995: </a:t>
            </a:r>
          </a:p>
          <a:p>
            <a:pPr lvl="1">
              <a:buFont typeface="Wingdings" pitchFamily="2" charset="2"/>
              <a:buChar char="§"/>
            </a:pPr>
            <a:r>
              <a:rPr lang="de-DE" dirty="0" smtClean="0"/>
              <a:t>   Erstmals keine soziale Vollversicherung Teilkaskoversicherung</a:t>
            </a:r>
          </a:p>
          <a:p>
            <a:pPr lvl="1"/>
            <a:r>
              <a:rPr lang="de-DE" dirty="0" smtClean="0"/>
              <a:t> </a:t>
            </a:r>
          </a:p>
          <a:p>
            <a:pPr lvl="0">
              <a:buFont typeface="Wingdings" pitchFamily="2" charset="2"/>
              <a:buChar char="Ø"/>
            </a:pPr>
            <a:r>
              <a:rPr lang="de-DE" b="1" i="1" dirty="0" smtClean="0"/>
              <a:t> Gesundheitsreform von Rot-Grün:</a:t>
            </a:r>
          </a:p>
          <a:p>
            <a:pPr lvl="1">
              <a:buFont typeface="Wingdings" pitchFamily="2" charset="2"/>
              <a:buChar char="§"/>
            </a:pPr>
            <a:r>
              <a:rPr lang="de-DE" dirty="0" smtClean="0"/>
              <a:t>   Integrierte Versorgung als Wettbewerbsinstrument</a:t>
            </a:r>
          </a:p>
          <a:p>
            <a:pPr lvl="1">
              <a:buFont typeface="Wingdings" pitchFamily="2" charset="2"/>
              <a:buChar char="§"/>
            </a:pPr>
            <a:r>
              <a:rPr lang="de-DE" dirty="0" smtClean="0"/>
              <a:t>   </a:t>
            </a:r>
            <a:r>
              <a:rPr lang="de-DE" dirty="0" err="1" smtClean="0"/>
              <a:t>Fallpauschalensystem</a:t>
            </a:r>
            <a:r>
              <a:rPr lang="de-DE" dirty="0" smtClean="0"/>
              <a:t> (</a:t>
            </a:r>
            <a:r>
              <a:rPr lang="de-DE" dirty="0" err="1" smtClean="0"/>
              <a:t>DRG</a:t>
            </a:r>
            <a:r>
              <a:rPr lang="de-DE" dirty="0" smtClean="0"/>
              <a:t> –Diagnosis </a:t>
            </a:r>
            <a:r>
              <a:rPr lang="de-DE" dirty="0" err="1" smtClean="0"/>
              <a:t>Related</a:t>
            </a:r>
            <a:r>
              <a:rPr lang="de-DE" dirty="0" smtClean="0"/>
              <a:t> Groups)</a:t>
            </a:r>
          </a:p>
          <a:p>
            <a:pPr lvl="1">
              <a:buFont typeface="Wingdings" pitchFamily="2" charset="2"/>
              <a:buChar char="Ø"/>
            </a:pPr>
            <a:endParaRPr lang="de-DE" b="1" i="1" dirty="0" smtClean="0"/>
          </a:p>
          <a:p>
            <a:pPr lvl="0">
              <a:buFont typeface="Wingdings" pitchFamily="2" charset="2"/>
              <a:buChar char="Ø"/>
            </a:pPr>
            <a:r>
              <a:rPr lang="de-DE" b="1" i="1" dirty="0" smtClean="0"/>
              <a:t> Große Koalition:</a:t>
            </a:r>
          </a:p>
          <a:p>
            <a:pPr lvl="1">
              <a:buFont typeface="Wingdings" pitchFamily="2" charset="2"/>
              <a:buChar char="§"/>
            </a:pPr>
            <a:r>
              <a:rPr lang="de-DE" dirty="0" smtClean="0"/>
              <a:t>   Verschärfung des Kassenwettbewerbs</a:t>
            </a:r>
          </a:p>
          <a:p>
            <a:pPr lvl="2">
              <a:buFont typeface="Wingdings" pitchFamily="2" charset="2"/>
              <a:buChar char="ü"/>
            </a:pPr>
            <a:r>
              <a:rPr lang="de-DE" dirty="0" smtClean="0"/>
              <a:t>  Durch einheitlichen Beitragssatz (Gesundheitsfonds)</a:t>
            </a:r>
          </a:p>
          <a:p>
            <a:pPr lvl="2">
              <a:buFont typeface="Wingdings" pitchFamily="2" charset="2"/>
              <a:buChar char="ü"/>
            </a:pPr>
            <a:r>
              <a:rPr lang="de-DE" dirty="0" smtClean="0"/>
              <a:t>  Durch Schaffung der Kasseninsolvenz </a:t>
            </a:r>
          </a:p>
          <a:p>
            <a:pPr lvl="2">
              <a:buFont typeface="Wingdings" pitchFamily="2" charset="2"/>
              <a:buChar char="ü"/>
            </a:pPr>
            <a:r>
              <a:rPr lang="de-DE" dirty="0" smtClean="0"/>
              <a:t>  Einrichtung des </a:t>
            </a:r>
            <a:r>
              <a:rPr lang="de-DE" dirty="0" err="1" smtClean="0"/>
              <a:t>GKV</a:t>
            </a:r>
            <a:r>
              <a:rPr lang="de-DE" dirty="0" smtClean="0"/>
              <a:t>-Spitzenverbandes als öffentlich-</a:t>
            </a:r>
            <a:br>
              <a:rPr lang="de-DE" dirty="0" smtClean="0"/>
            </a:br>
            <a:r>
              <a:rPr lang="de-DE" dirty="0" smtClean="0"/>
              <a:t>     rechtliche Körperschaft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S.7</a:t>
            </a:r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/>
              <a:t>20 Jahre Kommerzialisierung/</a:t>
            </a:r>
            <a:r>
              <a:rPr lang="de-DE" sz="2400" b="1" dirty="0" err="1" smtClean="0"/>
              <a:t>Ökonomisierung</a:t>
            </a:r>
            <a:r>
              <a:rPr lang="de-DE" sz="2400" b="1" dirty="0" smtClean="0"/>
              <a:t> </a:t>
            </a:r>
          </a:p>
          <a:p>
            <a:pPr algn="ctr"/>
            <a:r>
              <a:rPr lang="de-DE" sz="2400" b="1" smtClean="0"/>
              <a:t> Ein </a:t>
            </a:r>
            <a:r>
              <a:rPr lang="de-DE" sz="2400" b="1" dirty="0" smtClean="0"/>
              <a:t>Überblick</a:t>
            </a:r>
            <a:endParaRPr lang="de-DE" sz="24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467544" y="1772816"/>
            <a:ext cx="81369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smtClean="0"/>
              <a:t>Parteienübergreifender Konsens</a:t>
            </a:r>
            <a:r>
              <a:rPr lang="de-DE" dirty="0" smtClean="0"/>
              <a:t>:   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Das Gesundheitssystem ist über wirtschaftliche Anreize, also durch den Appell an den Egoismus zu steuern!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 algn="ctr"/>
            <a:r>
              <a:rPr lang="de-DE" b="1" u="sng" dirty="0" smtClean="0"/>
              <a:t>Aber warum ???</a:t>
            </a:r>
            <a:endParaRPr lang="de-DE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S.8</a:t>
            </a:r>
            <a:endParaRPr lang="de-DE" sz="1100" dirty="0">
              <a:latin typeface="Arial Black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b="1" dirty="0" smtClean="0"/>
              <a:t>20 Jahre Kommerzialisierung/</a:t>
            </a:r>
            <a:r>
              <a:rPr lang="de-DE" sz="2400" b="1" dirty="0" err="1" smtClean="0"/>
              <a:t>Ökonomisierung</a:t>
            </a:r>
            <a:r>
              <a:rPr lang="de-DE" sz="2400" b="1" dirty="0" smtClean="0"/>
              <a:t> </a:t>
            </a:r>
          </a:p>
          <a:p>
            <a:pPr algn="ctr"/>
            <a:r>
              <a:rPr lang="de-DE" sz="2400" b="1" smtClean="0"/>
              <a:t> Ein </a:t>
            </a:r>
            <a:r>
              <a:rPr lang="de-DE" sz="2400" b="1" dirty="0" smtClean="0"/>
              <a:t>Überblick</a:t>
            </a:r>
            <a:endParaRPr lang="de-DE" sz="24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395536" y="1956896"/>
            <a:ext cx="842493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de-DE" b="1" dirty="0" smtClean="0"/>
              <a:t>Gesundheitsökonomischer Mainstream 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342900" lvl="0" indent="-342900">
              <a:buFont typeface="+mj-lt"/>
              <a:buAutoNum type="arabicPeriod"/>
            </a:pPr>
            <a:r>
              <a:rPr lang="de-DE" b="1" dirty="0" smtClean="0"/>
              <a:t>Einfluss von Lobbys? 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de-DE" dirty="0" smtClean="0"/>
              <a:t>Beispiel:  Lex Rhön = GSG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de-DE" dirty="0" smtClean="0"/>
              <a:t>Beispiel: Staatssekretär Schröder im BMG, der maßgeblich am </a:t>
            </a:r>
            <a:r>
              <a:rPr lang="de-DE" dirty="0" err="1" smtClean="0"/>
              <a:t>Fallpauschalengesetz</a:t>
            </a:r>
            <a:r>
              <a:rPr lang="de-DE" dirty="0" smtClean="0"/>
              <a:t> mitgewirkt hat, war zuvor Manager beim Rhönkonzern </a:t>
            </a:r>
            <a:br>
              <a:rPr lang="de-DE" dirty="0" smtClean="0"/>
            </a:br>
            <a:endParaRPr lang="de-DE" dirty="0" smtClean="0"/>
          </a:p>
          <a:p>
            <a:pPr marL="342900" lvl="0" indent="-342900">
              <a:buFont typeface="+mj-lt"/>
              <a:buAutoNum type="arabicPeriod"/>
            </a:pPr>
            <a:r>
              <a:rPr lang="de-DE" b="1" dirty="0" smtClean="0"/>
              <a:t>Wirtschaftspolitische Interessen 	</a:t>
            </a:r>
            <a:r>
              <a:rPr lang="de-DE" dirty="0" smtClean="0"/>
              <a:t>	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de-DE" dirty="0" smtClean="0"/>
              <a:t> </a:t>
            </a:r>
            <a:r>
              <a:rPr lang="de-DE" dirty="0" err="1" smtClean="0"/>
              <a:t>Nefiodow‘s</a:t>
            </a:r>
            <a:r>
              <a:rPr lang="de-DE" dirty="0" smtClean="0"/>
              <a:t> neuer </a:t>
            </a:r>
            <a:r>
              <a:rPr lang="de-DE" dirty="0" err="1" smtClean="0"/>
              <a:t>Kondratieff</a:t>
            </a:r>
            <a:r>
              <a:rPr lang="de-DE" dirty="0" smtClean="0"/>
              <a:t>-Zyklus = Gesundheitssystem als Wachstumsmotor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de-DE" dirty="0" smtClean="0"/>
              <a:t>Stärkung heimischer Branchen mit hohem Exportanteil  (Medizintechnik; Pharmabranche)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12" descr="http://www.offenesbuero-loerrach.de/A/Soziale%20Sicherungssysteme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37315"/>
            <a:ext cx="1695725" cy="35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 descr="C:\Program Files\Microsoft Office\MEDIA\OFFICE12\Lines\BD21338_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3" y="6309320"/>
            <a:ext cx="4381500" cy="1809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7092280" y="6263737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latin typeface="Arial Black" pitchFamily="34" charset="0"/>
              </a:rPr>
              <a:t>Manfred  Fiedler  S.9</a:t>
            </a:r>
          </a:p>
        </p:txBody>
      </p:sp>
      <p:sp>
        <p:nvSpPr>
          <p:cNvPr id="20" name="Rechteck 19"/>
          <p:cNvSpPr/>
          <p:nvPr/>
        </p:nvSpPr>
        <p:spPr>
          <a:xfrm>
            <a:off x="395536" y="260651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 smtClean="0"/>
              <a:t>Kassenwettbewerb</a:t>
            </a:r>
            <a:endParaRPr lang="de-DE" sz="3200" b="1" dirty="0"/>
          </a:p>
        </p:txBody>
      </p:sp>
      <p:pic>
        <p:nvPicPr>
          <p:cNvPr id="2063" name="Picture 15" descr="C:\Program Files\Microsoft Office\MEDIA\OFFICE12\Bullets\j011586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4851" y="3371850"/>
            <a:ext cx="114300" cy="114300"/>
          </a:xfrm>
          <a:prstGeom prst="rect">
            <a:avLst/>
          </a:prstGeom>
          <a:noFill/>
        </p:spPr>
      </p:pic>
      <p:sp>
        <p:nvSpPr>
          <p:cNvPr id="8" name="Rechteck 7"/>
          <p:cNvSpPr/>
          <p:nvPr/>
        </p:nvSpPr>
        <p:spPr>
          <a:xfrm>
            <a:off x="539552" y="2551837"/>
            <a:ext cx="8136904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b="1" u="sng" dirty="0" smtClean="0"/>
              <a:t>Ziele:</a:t>
            </a:r>
            <a:r>
              <a:rPr lang="de-DE" dirty="0" smtClean="0"/>
              <a:t> </a:t>
            </a:r>
          </a:p>
          <a:p>
            <a:endParaRPr lang="de-DE" dirty="0" smtClean="0"/>
          </a:p>
          <a:p>
            <a:r>
              <a:rPr lang="de-DE" dirty="0" smtClean="0"/>
              <a:t>Krankenkassen sollen sparsamer wirtschaften durch z.B. 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de-DE" dirty="0" smtClean="0"/>
              <a:t> 	Selektivverträge; bspw. Rabattverträge,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§"/>
            </a:pPr>
            <a:r>
              <a:rPr lang="de-DE" dirty="0" smtClean="0"/>
              <a:t>     besondere Versorgungsformen, </a:t>
            </a:r>
          </a:p>
          <a:p>
            <a:pPr lvl="2">
              <a:buFont typeface="Arial" pitchFamily="34" charset="0"/>
              <a:buChar char="•"/>
            </a:pPr>
            <a:r>
              <a:rPr lang="de-DE" dirty="0" smtClean="0"/>
              <a:t>  bspw. </a:t>
            </a:r>
            <a:r>
              <a:rPr lang="de-DE" dirty="0" err="1" smtClean="0"/>
              <a:t>Disease</a:t>
            </a:r>
            <a:r>
              <a:rPr lang="de-DE" dirty="0" smtClean="0"/>
              <a:t>-Management-Programme, </a:t>
            </a:r>
          </a:p>
          <a:p>
            <a:pPr lvl="2">
              <a:buFont typeface="Arial" pitchFamily="34" charset="0"/>
              <a:buChar char="•"/>
            </a:pPr>
            <a:r>
              <a:rPr lang="de-DE" dirty="0" smtClean="0"/>
              <a:t>  Integrierte Versorgung, 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Galathe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0</TotalTime>
  <Words>1864</Words>
  <Application>Microsoft Office PowerPoint</Application>
  <PresentationFormat>Bildschirmpräsentation (4:3)</PresentationFormat>
  <Paragraphs>901</Paragraphs>
  <Slides>23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Galathea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Fotoalbum</dc:title>
  <dc:creator>Manfred F</dc:creator>
  <cp:lastModifiedBy>Manfred F</cp:lastModifiedBy>
  <cp:revision>43</cp:revision>
  <dcterms:created xsi:type="dcterms:W3CDTF">2013-06-14T14:51:53Z</dcterms:created>
  <dcterms:modified xsi:type="dcterms:W3CDTF">2013-06-17T07:47:42Z</dcterms:modified>
</cp:coreProperties>
</file>