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321" r:id="rId4"/>
    <p:sldId id="278" r:id="rId5"/>
    <p:sldId id="272" r:id="rId6"/>
    <p:sldId id="314" r:id="rId7"/>
    <p:sldId id="308" r:id="rId8"/>
    <p:sldId id="315" r:id="rId9"/>
    <p:sldId id="318" r:id="rId10"/>
    <p:sldId id="280" r:id="rId11"/>
    <p:sldId id="268" r:id="rId12"/>
    <p:sldId id="307" r:id="rId13"/>
    <p:sldId id="316" r:id="rId14"/>
    <p:sldId id="320" r:id="rId15"/>
    <p:sldId id="300" r:id="rId16"/>
    <p:sldId id="299" r:id="rId17"/>
    <p:sldId id="286" r:id="rId18"/>
    <p:sldId id="289" r:id="rId19"/>
    <p:sldId id="290" r:id="rId20"/>
    <p:sldId id="309" r:id="rId21"/>
    <p:sldId id="319" r:id="rId22"/>
    <p:sldId id="317" r:id="rId23"/>
    <p:sldId id="311"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8"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err="1"/>
              <a:t>Zinsausgaben</a:t>
            </a:r>
            <a:r>
              <a:rPr lang="en-US" sz="2800" baseline="0" dirty="0"/>
              <a:t> des </a:t>
            </a:r>
            <a:r>
              <a:rPr lang="en-US" sz="2800" baseline="0" dirty="0" err="1"/>
              <a:t>Bundes</a:t>
            </a:r>
            <a:r>
              <a:rPr lang="en-US" sz="2800" baseline="0" dirty="0"/>
              <a:t> </a:t>
            </a:r>
            <a:r>
              <a:rPr lang="en-US" sz="2800" baseline="0" dirty="0" err="1"/>
              <a:t>im</a:t>
            </a:r>
            <a:r>
              <a:rPr lang="en-US" sz="2800" baseline="0" dirty="0"/>
              <a:t> </a:t>
            </a:r>
            <a:r>
              <a:rPr lang="en-US" sz="2800" baseline="0" dirty="0" err="1"/>
              <a:t>Jahr</a:t>
            </a:r>
            <a:r>
              <a:rPr lang="en-US" sz="2800" baseline="0" dirty="0"/>
              <a:t> (</a:t>
            </a:r>
            <a:r>
              <a:rPr lang="en-US" sz="2800" baseline="0" dirty="0" err="1"/>
              <a:t>Mrd</a:t>
            </a:r>
            <a:r>
              <a:rPr lang="en-US" sz="2800" baseline="0" dirty="0"/>
              <a:t>. Euro)</a:t>
            </a:r>
            <a:endParaRPr lang="en-US" sz="2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cat>
            <c:strRef>
              <c:f>'Zinsausgaben Bund'!$B$13:$B$26</c:f>
              <c:strCache>
                <c:ptCount val="14"/>
                <c:pt idx="0">
                  <c:v>2005</c:v>
                </c:pt>
                <c:pt idx="1">
                  <c:v>2006</c:v>
                </c:pt>
                <c:pt idx="2">
                  <c:v>2007</c:v>
                </c:pt>
                <c:pt idx="3">
                  <c:v>2008</c:v>
                </c:pt>
                <c:pt idx="4">
                  <c:v>2009</c:v>
                </c:pt>
                <c:pt idx="5">
                  <c:v>2010</c:v>
                </c:pt>
                <c:pt idx="6">
                  <c:v>2015</c:v>
                </c:pt>
                <c:pt idx="7">
                  <c:v>2016</c:v>
                </c:pt>
                <c:pt idx="8">
                  <c:v>2017</c:v>
                </c:pt>
                <c:pt idx="9">
                  <c:v>2018</c:v>
                </c:pt>
                <c:pt idx="10">
                  <c:v>2019</c:v>
                </c:pt>
                <c:pt idx="11">
                  <c:v>2020</c:v>
                </c:pt>
                <c:pt idx="12">
                  <c:v>2021?</c:v>
                </c:pt>
                <c:pt idx="13">
                  <c:v>2022?</c:v>
                </c:pt>
              </c:strCache>
            </c:strRef>
          </c:cat>
          <c:val>
            <c:numRef>
              <c:f>'Zinsausgaben Bund'!$C$13:$C$26</c:f>
              <c:numCache>
                <c:formatCode>0</c:formatCode>
                <c:ptCount val="14"/>
                <c:pt idx="0">
                  <c:v>37.4</c:v>
                </c:pt>
                <c:pt idx="1">
                  <c:v>37.5</c:v>
                </c:pt>
                <c:pt idx="2">
                  <c:v>38.700000000000003</c:v>
                </c:pt>
                <c:pt idx="3">
                  <c:v>40.200000000000003</c:v>
                </c:pt>
                <c:pt idx="4">
                  <c:v>38.1</c:v>
                </c:pt>
                <c:pt idx="5">
                  <c:v>33.1</c:v>
                </c:pt>
                <c:pt idx="6">
                  <c:v>21.1</c:v>
                </c:pt>
                <c:pt idx="7">
                  <c:v>17.5</c:v>
                </c:pt>
                <c:pt idx="8">
                  <c:v>17.5</c:v>
                </c:pt>
                <c:pt idx="9">
                  <c:v>16.399999999999999</c:v>
                </c:pt>
                <c:pt idx="10">
                  <c:v>11.9</c:v>
                </c:pt>
                <c:pt idx="11">
                  <c:v>14.317672922585839</c:v>
                </c:pt>
                <c:pt idx="12">
                  <c:v>19.153018767757516</c:v>
                </c:pt>
                <c:pt idx="13" formatCode="0.0">
                  <c:v>19.153018767757516</c:v>
                </c:pt>
              </c:numCache>
            </c:numRef>
          </c:val>
          <c:extLst>
            <c:ext xmlns:c16="http://schemas.microsoft.com/office/drawing/2014/chart" uri="{C3380CC4-5D6E-409C-BE32-E72D297353CC}">
              <c16:uniqueId val="{00000000-B528-47AD-9519-E1BE4BC58763}"/>
            </c:ext>
          </c:extLst>
        </c:ser>
        <c:dLbls>
          <c:showLegendKey val="0"/>
          <c:showVal val="0"/>
          <c:showCatName val="0"/>
          <c:showSerName val="0"/>
          <c:showPercent val="0"/>
          <c:showBubbleSize val="0"/>
        </c:dLbls>
        <c:gapWidth val="219"/>
        <c:overlap val="-27"/>
        <c:axId val="469045216"/>
        <c:axId val="358953456"/>
      </c:barChart>
      <c:catAx>
        <c:axId val="46904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58953456"/>
        <c:crosses val="autoZero"/>
        <c:auto val="1"/>
        <c:lblAlgn val="ctr"/>
        <c:lblOffset val="100"/>
        <c:noMultiLvlLbl val="0"/>
      </c:catAx>
      <c:valAx>
        <c:axId val="358953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6904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46C117F-5CCF-4837-BE5F-2B92066CAFAF}"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84EB90BD-B6CE-46B7-997F-7313B992CCDC}"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CDB9D11F-B188-461D-B23F-39381795C052}"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52E6D8D9-55A2-4063-B0F3-121F44549695}"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3" name="Date Placeholder 2"/>
          <p:cNvSpPr>
            <a:spLocks noGrp="1"/>
          </p:cNvSpPr>
          <p:nvPr>
            <p:ph type="dt" sz="half" idx="10"/>
          </p:nvPr>
        </p:nvSpPr>
        <p:spPr/>
        <p:txBody>
          <a:bodyPr/>
          <a:lstStyle/>
          <a:p>
            <a:fld id="{D4B24536-994D-4021-A283-9F449C0DB509}"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3" name="Date Placeholder 2"/>
          <p:cNvSpPr>
            <a:spLocks noGrp="1"/>
          </p:cNvSpPr>
          <p:nvPr>
            <p:ph type="dt" sz="half" idx="10"/>
          </p:nvPr>
        </p:nvSpPr>
        <p:spPr/>
        <p:txBody>
          <a:bodyPr/>
          <a:lstStyle/>
          <a:p>
            <a:fld id="{3CBBBB78-C96F-47B7-AB17-D852CA960AC9}"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3/9/2021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de-DE"/>
              <a:t>Titelmasterformat durch Klicken bearbeiten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30578ACC-22D6-47C1-A373-4FD133E34F3C}" type="datetimeFigureOut">
              <a:rPr lang="en-US" dirty="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80322" y="3030008"/>
            <a:ext cx="4698355" cy="29061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594123" y="3030008"/>
            <a:ext cx="4700059" cy="290617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E331444B-B92B-4E27-8C94-BB93EAF5CB18}"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363EFA5E-FA76-400D-B3DC-F0BA90E6D107}" type="datetimeFigureOut">
              <a:rPr lang="en-US" dirty="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3/9/2021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z="4800" dirty="0"/>
              <a:t>„Höhere Schulden wären nicht das Schlechteste.“</a:t>
            </a:r>
          </a:p>
        </p:txBody>
      </p:sp>
      <p:sp>
        <p:nvSpPr>
          <p:cNvPr id="3" name="Untertitel 2"/>
          <p:cNvSpPr>
            <a:spLocks noGrp="1"/>
          </p:cNvSpPr>
          <p:nvPr>
            <p:ph type="subTitle" idx="1"/>
          </p:nvPr>
        </p:nvSpPr>
        <p:spPr/>
        <p:txBody>
          <a:bodyPr/>
          <a:lstStyle/>
          <a:p>
            <a:r>
              <a:rPr lang="de-DE" dirty="0"/>
              <a:t>Zur Lage öffentlicher Haushalte in der Corona-Pandemie</a:t>
            </a:r>
          </a:p>
          <a:p>
            <a:r>
              <a:rPr lang="de-DE" dirty="0"/>
              <a:t>09.03.2021</a:t>
            </a:r>
          </a:p>
        </p:txBody>
      </p:sp>
    </p:spTree>
    <p:extLst>
      <p:ext uri="{BB962C8B-B14F-4D97-AF65-F5344CB8AC3E}">
        <p14:creationId xmlns:p14="http://schemas.microsoft.com/office/powerpoint/2010/main" val="383785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wirklichen Probleme I - Schuldenbremse</a:t>
            </a:r>
          </a:p>
        </p:txBody>
      </p:sp>
      <p:sp>
        <p:nvSpPr>
          <p:cNvPr id="3" name="Inhaltsplatzhalter 2"/>
          <p:cNvSpPr>
            <a:spLocks noGrp="1"/>
          </p:cNvSpPr>
          <p:nvPr>
            <p:ph idx="1"/>
          </p:nvPr>
        </p:nvSpPr>
        <p:spPr>
          <a:xfrm>
            <a:off x="680321" y="2182761"/>
            <a:ext cx="9613861" cy="4247536"/>
          </a:xfrm>
        </p:spPr>
        <p:txBody>
          <a:bodyPr>
            <a:normAutofit fontScale="85000" lnSpcReduction="10000"/>
          </a:bodyPr>
          <a:lstStyle/>
          <a:p>
            <a:pPr marL="0" indent="0">
              <a:buNone/>
            </a:pPr>
            <a:r>
              <a:rPr lang="de-DE" dirty="0"/>
              <a:t>Art. 109 Grundgesetz …</a:t>
            </a:r>
          </a:p>
          <a:p>
            <a:pPr marL="0" indent="0">
              <a:buNone/>
            </a:pPr>
            <a:r>
              <a:rPr lang="de-DE" dirty="0"/>
              <a:t>(3) Die Haushalte von Bund und Ländern sind grundsätzlich ohne Einnahmen aus Krediten auszugleichen. Bund und Länder können Regelungen zur im Auf- und Abschwung symmetrischen Berücksichtigung der Auswirkungen einer von der Normallage abweichenden konjunkturellen Entwicklung sowie eine Ausnahmeregelung für Naturkatastrophen oder außergewöhnliche Notsituationen,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Einnahmen aus Krediten 0,35 vom Hundert im Verhältnis zum nominalen Bruttoinlandsprodukt nicht überschreiten. Die nähere Ausgestaltung für die Haushalte der Länder regeln diese im Rahmen ihrer verfassungsrechtlichen Kompetenzen mit der Maßgabe, dass Satz 1 nur dann entsprochen ist, wenn keine Einnahmen aus Krediten zugelassen werden.</a:t>
            </a:r>
          </a:p>
          <a:p>
            <a:pPr marL="0" indent="0">
              <a:buNone/>
            </a:pPr>
            <a:r>
              <a:rPr lang="de-DE" dirty="0"/>
              <a:t>…</a:t>
            </a:r>
          </a:p>
        </p:txBody>
      </p:sp>
    </p:spTree>
    <p:extLst>
      <p:ext uri="{BB962C8B-B14F-4D97-AF65-F5344CB8AC3E}">
        <p14:creationId xmlns:p14="http://schemas.microsoft.com/office/powerpoint/2010/main" val="381897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wirklichen Probleme II – dumme Regeln </a:t>
            </a:r>
          </a:p>
        </p:txBody>
      </p:sp>
      <p:sp>
        <p:nvSpPr>
          <p:cNvPr id="3" name="Inhaltsplatzhalter 2"/>
          <p:cNvSpPr>
            <a:spLocks noGrp="1"/>
          </p:cNvSpPr>
          <p:nvPr>
            <p:ph idx="1"/>
          </p:nvPr>
        </p:nvSpPr>
        <p:spPr/>
        <p:txBody>
          <a:bodyPr/>
          <a:lstStyle/>
          <a:p>
            <a:pPr marL="0" indent="0">
              <a:buNone/>
            </a:pPr>
            <a:r>
              <a:rPr lang="de-DE" dirty="0"/>
              <a:t>Maastricht-Kriterien</a:t>
            </a:r>
          </a:p>
          <a:p>
            <a:r>
              <a:rPr lang="de-DE" dirty="0"/>
              <a:t>Verschuldung aller staatlichen Ebenen darf höchstens 60 Prozent des Bruttoinlandsprodukts betragen</a:t>
            </a:r>
          </a:p>
          <a:p>
            <a:r>
              <a:rPr lang="de-DE" dirty="0"/>
              <a:t>gesamtstaatliches Finanzierungsdefizit (Kreditaufnahme) max. 3 Prozent des BIP</a:t>
            </a:r>
          </a:p>
          <a:p>
            <a:r>
              <a:rPr lang="de-DE" dirty="0"/>
              <a:t>Rückführung der Verschuldung über 60 % um 1/20 pro Jahr </a:t>
            </a:r>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22787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61E80D-E60B-4CC7-8A33-24AA4BDC046C}"/>
              </a:ext>
            </a:extLst>
          </p:cNvPr>
          <p:cNvSpPr>
            <a:spLocks noGrp="1"/>
          </p:cNvSpPr>
          <p:nvPr>
            <p:ph type="title"/>
          </p:nvPr>
        </p:nvSpPr>
        <p:spPr/>
        <p:txBody>
          <a:bodyPr/>
          <a:lstStyle/>
          <a:p>
            <a:r>
              <a:rPr lang="de-DE" dirty="0"/>
              <a:t>Die wirklichen Probleme III - Investitionsstau</a:t>
            </a:r>
          </a:p>
        </p:txBody>
      </p:sp>
      <p:pic>
        <p:nvPicPr>
          <p:cNvPr id="5" name="Inhaltsplatzhalter 4">
            <a:extLst>
              <a:ext uri="{FF2B5EF4-FFF2-40B4-BE49-F238E27FC236}">
                <a16:creationId xmlns:a16="http://schemas.microsoft.com/office/drawing/2014/main" id="{9A14D363-95D0-4A41-8BE1-02C795AED025}"/>
              </a:ext>
            </a:extLst>
          </p:cNvPr>
          <p:cNvPicPr>
            <a:picLocks noGrp="1" noChangeAspect="1"/>
          </p:cNvPicPr>
          <p:nvPr>
            <p:ph idx="1"/>
          </p:nvPr>
        </p:nvPicPr>
        <p:blipFill>
          <a:blip r:embed="rId2"/>
          <a:stretch>
            <a:fillRect/>
          </a:stretch>
        </p:blipFill>
        <p:spPr>
          <a:xfrm>
            <a:off x="1544715" y="2032986"/>
            <a:ext cx="9241653" cy="4314548"/>
          </a:xfrm>
        </p:spPr>
      </p:pic>
    </p:spTree>
    <p:extLst>
      <p:ext uri="{BB962C8B-B14F-4D97-AF65-F5344CB8AC3E}">
        <p14:creationId xmlns:p14="http://schemas.microsoft.com/office/powerpoint/2010/main" val="68596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37766-CADB-4C5C-840A-4503EE2F328B}"/>
              </a:ext>
            </a:extLst>
          </p:cNvPr>
          <p:cNvSpPr>
            <a:spLocks noGrp="1"/>
          </p:cNvSpPr>
          <p:nvPr>
            <p:ph type="title"/>
          </p:nvPr>
        </p:nvSpPr>
        <p:spPr/>
        <p:txBody>
          <a:bodyPr/>
          <a:lstStyle/>
          <a:p>
            <a:r>
              <a:rPr lang="de-DE" dirty="0"/>
              <a:t>Die wirklichen Probleme IV - Sozial-ökologischer Umbau</a:t>
            </a:r>
          </a:p>
        </p:txBody>
      </p:sp>
      <p:sp>
        <p:nvSpPr>
          <p:cNvPr id="3" name="Inhaltsplatzhalter 2">
            <a:extLst>
              <a:ext uri="{FF2B5EF4-FFF2-40B4-BE49-F238E27FC236}">
                <a16:creationId xmlns:a16="http://schemas.microsoft.com/office/drawing/2014/main" id="{ADC6FDBC-A4FE-47A3-9AA0-18D060AA934F}"/>
              </a:ext>
            </a:extLst>
          </p:cNvPr>
          <p:cNvSpPr>
            <a:spLocks noGrp="1"/>
          </p:cNvSpPr>
          <p:nvPr>
            <p:ph idx="1"/>
          </p:nvPr>
        </p:nvSpPr>
        <p:spPr/>
        <p:txBody>
          <a:bodyPr>
            <a:noAutofit/>
          </a:bodyPr>
          <a:lstStyle/>
          <a:p>
            <a:pPr marL="0" indent="0">
              <a:buNone/>
            </a:pPr>
            <a:r>
              <a:rPr lang="de-DE" sz="2800" dirty="0"/>
              <a:t>Vorschlag DGB und BDI – kreditfinanziertes Investitionsprogramm von 450 Mrd. Euro in zehn Jahren</a:t>
            </a:r>
          </a:p>
          <a:p>
            <a:endParaRPr lang="de-DE" sz="2800" dirty="0"/>
          </a:p>
          <a:p>
            <a:pPr marL="0" indent="0">
              <a:buNone/>
            </a:pPr>
            <a:r>
              <a:rPr lang="de-DE" sz="2800" dirty="0"/>
              <a:t>DIE LINKE. im Bundestag – „Klimainvestitionspakt“ mit einem jährlichen Volumen von 87 Mrd. EUR</a:t>
            </a:r>
          </a:p>
          <a:p>
            <a:pPr marL="0" indent="0">
              <a:buNone/>
            </a:pPr>
            <a:r>
              <a:rPr lang="de-DE" sz="2800" dirty="0"/>
              <a:t>	+ 34 Mrd. EUR öffentlicher Infrastruktur ausbauen</a:t>
            </a:r>
          </a:p>
          <a:p>
            <a:pPr marL="0" indent="0">
              <a:buNone/>
            </a:pPr>
            <a:r>
              <a:rPr lang="de-DE" sz="2800" dirty="0"/>
              <a:t>	+ 48 Mrd. EUR Förderung und Subventionen </a:t>
            </a:r>
          </a:p>
          <a:p>
            <a:pPr marL="0" indent="0">
              <a:buNone/>
            </a:pPr>
            <a:r>
              <a:rPr lang="de-DE" sz="2800" dirty="0"/>
              <a:t>	+   5 Mrd. EUR öffentliche Kredite und Beteiligungen </a:t>
            </a:r>
          </a:p>
        </p:txBody>
      </p:sp>
    </p:spTree>
    <p:extLst>
      <p:ext uri="{BB962C8B-B14F-4D97-AF65-F5344CB8AC3E}">
        <p14:creationId xmlns:p14="http://schemas.microsoft.com/office/powerpoint/2010/main" val="76829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FF9DB-C098-40EC-AC63-A5D5A231759F}"/>
              </a:ext>
            </a:extLst>
          </p:cNvPr>
          <p:cNvSpPr>
            <a:spLocks noGrp="1"/>
          </p:cNvSpPr>
          <p:nvPr>
            <p:ph type="title"/>
          </p:nvPr>
        </p:nvSpPr>
        <p:spPr/>
        <p:txBody>
          <a:bodyPr/>
          <a:lstStyle/>
          <a:p>
            <a:r>
              <a:rPr lang="de-DE" dirty="0" err="1"/>
              <a:t>Umfairteilen</a:t>
            </a:r>
            <a:r>
              <a:rPr lang="de-DE" dirty="0"/>
              <a:t> - Reichtum besteuern</a:t>
            </a:r>
          </a:p>
        </p:txBody>
      </p:sp>
      <p:sp>
        <p:nvSpPr>
          <p:cNvPr id="3" name="Textplatzhalter 2">
            <a:extLst>
              <a:ext uri="{FF2B5EF4-FFF2-40B4-BE49-F238E27FC236}">
                <a16:creationId xmlns:a16="http://schemas.microsoft.com/office/drawing/2014/main" id="{96FF4554-84A4-4627-8D6F-54C817198BE6}"/>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65894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Statt Schuldentilgung um jeden Preis …</a:t>
            </a:r>
          </a:p>
        </p:txBody>
      </p:sp>
      <p:sp>
        <p:nvSpPr>
          <p:cNvPr id="3" name="Inhaltsplatzhalter 2"/>
          <p:cNvSpPr>
            <a:spLocks noGrp="1"/>
          </p:cNvSpPr>
          <p:nvPr>
            <p:ph idx="1"/>
          </p:nvPr>
        </p:nvSpPr>
        <p:spPr/>
        <p:txBody>
          <a:bodyPr>
            <a:normAutofit/>
          </a:bodyPr>
          <a:lstStyle/>
          <a:p>
            <a:r>
              <a:rPr lang="de-DE" sz="2800" dirty="0"/>
              <a:t>Langfristige Investitionen durch langfristige Kredite finanzieren („Goldene Regel“) – früherer Art. 115 GG: die Einnahmen aus Krediten dürfen die Summe der Ausgaben für investive Zwecke nicht überschreiten </a:t>
            </a:r>
          </a:p>
          <a:p>
            <a:r>
              <a:rPr lang="de-DE" sz="2800" dirty="0"/>
              <a:t>Tilgungsfristen strecken – mind. 20 Jahre wie im Bund oder 50 Jahre wie in NRW</a:t>
            </a:r>
          </a:p>
          <a:p>
            <a:r>
              <a:rPr lang="de-DE" sz="2800" dirty="0"/>
              <a:t>Einnahmen erhöhen – Vermögensabgabe und Vermögenssteuer</a:t>
            </a:r>
          </a:p>
        </p:txBody>
      </p:sp>
    </p:spTree>
    <p:extLst>
      <p:ext uri="{BB962C8B-B14F-4D97-AF65-F5344CB8AC3E}">
        <p14:creationId xmlns:p14="http://schemas.microsoft.com/office/powerpoint/2010/main" val="2146971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Vermögensverteilung</a:t>
            </a:r>
          </a:p>
        </p:txBody>
      </p:sp>
      <p:pic>
        <p:nvPicPr>
          <p:cNvPr id="7" name="Inhaltsplatzhalter 6">
            <a:extLst>
              <a:ext uri="{FF2B5EF4-FFF2-40B4-BE49-F238E27FC236}">
                <a16:creationId xmlns:a16="http://schemas.microsoft.com/office/drawing/2014/main" id="{C9D87CCC-F507-42CF-B516-21035E66A48B}"/>
              </a:ext>
            </a:extLst>
          </p:cNvPr>
          <p:cNvPicPr>
            <a:picLocks noGrp="1" noChangeAspect="1"/>
          </p:cNvPicPr>
          <p:nvPr>
            <p:ph idx="1"/>
          </p:nvPr>
        </p:nvPicPr>
        <p:blipFill>
          <a:blip r:embed="rId2"/>
          <a:stretch>
            <a:fillRect/>
          </a:stretch>
        </p:blipFill>
        <p:spPr>
          <a:xfrm>
            <a:off x="1419270" y="2035389"/>
            <a:ext cx="9072085" cy="4548845"/>
          </a:xfrm>
        </p:spPr>
      </p:pic>
    </p:spTree>
    <p:extLst>
      <p:ext uri="{BB962C8B-B14F-4D97-AF65-F5344CB8AC3E}">
        <p14:creationId xmlns:p14="http://schemas.microsoft.com/office/powerpoint/2010/main" val="413248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190500"/>
            <a:ext cx="6477000" cy="6477000"/>
          </a:xfrm>
          <a:prstGeom prst="rect">
            <a:avLst/>
          </a:prstGeom>
        </p:spPr>
      </p:pic>
    </p:spTree>
    <p:extLst>
      <p:ext uri="{BB962C8B-B14F-4D97-AF65-F5344CB8AC3E}">
        <p14:creationId xmlns:p14="http://schemas.microsoft.com/office/powerpoint/2010/main" val="282488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Vermögensabgabe - Grundlagen </a:t>
            </a:r>
          </a:p>
        </p:txBody>
      </p:sp>
      <p:sp>
        <p:nvSpPr>
          <p:cNvPr id="3" name="Inhaltsplatzhalter 2"/>
          <p:cNvSpPr>
            <a:spLocks noGrp="1"/>
          </p:cNvSpPr>
          <p:nvPr>
            <p:ph idx="1"/>
          </p:nvPr>
        </p:nvSpPr>
        <p:spPr/>
        <p:txBody>
          <a:bodyPr>
            <a:noAutofit/>
          </a:bodyPr>
          <a:lstStyle/>
          <a:p>
            <a:r>
              <a:rPr lang="de-DE" sz="2800" dirty="0"/>
              <a:t>Vermögensabgabe - Rechtsgrundlage Art. 14 Abs. 3 und Art. 106 Abs. 1 Punkt 5 GG </a:t>
            </a:r>
          </a:p>
          <a:p>
            <a:r>
              <a:rPr lang="de-DE" sz="2800" dirty="0"/>
              <a:t>Not- oder Ausnahmesituation als Rechtfertigung </a:t>
            </a:r>
          </a:p>
          <a:p>
            <a:r>
              <a:rPr lang="de-DE" sz="2800" dirty="0"/>
              <a:t>Einnahmen stehen ausschließlich dem Bund zu</a:t>
            </a:r>
          </a:p>
          <a:p>
            <a:r>
              <a:rPr lang="de-DE" sz="2800" dirty="0"/>
              <a:t>Einmalige Erhebung, aber Streckung der Zahlung über mehrere Jahre </a:t>
            </a:r>
          </a:p>
          <a:p>
            <a:r>
              <a:rPr lang="de-DE" sz="2800" dirty="0"/>
              <a:t>Historischer Anknüpfungspunkt: Vermögensabgabe im Rahmen des Lastenausgleichs von 1952</a:t>
            </a:r>
          </a:p>
        </p:txBody>
      </p:sp>
    </p:spTree>
    <p:extLst>
      <p:ext uri="{BB962C8B-B14F-4D97-AF65-F5344CB8AC3E}">
        <p14:creationId xmlns:p14="http://schemas.microsoft.com/office/powerpoint/2010/main" val="3781352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Vermögensabgabe – Modell DIE LINKE. im Bundestag + Rosa Luxemburg Stiftung</a:t>
            </a:r>
          </a:p>
        </p:txBody>
      </p:sp>
      <p:sp>
        <p:nvSpPr>
          <p:cNvPr id="3" name="Inhaltsplatzhalter 2"/>
          <p:cNvSpPr>
            <a:spLocks noGrp="1"/>
          </p:cNvSpPr>
          <p:nvPr>
            <p:ph idx="1"/>
          </p:nvPr>
        </p:nvSpPr>
        <p:spPr>
          <a:xfrm>
            <a:off x="680321" y="2182762"/>
            <a:ext cx="9613861" cy="4159044"/>
          </a:xfrm>
        </p:spPr>
        <p:txBody>
          <a:bodyPr>
            <a:normAutofit/>
          </a:bodyPr>
          <a:lstStyle/>
          <a:p>
            <a:r>
              <a:rPr lang="de-DE" dirty="0"/>
              <a:t>Die Abgabe sollen die oberen 0,7 Prozent der erwachsenen Bevölkerung mit einem privaten (Netto-)Vermögen von mehr als zwei Millionen Euro bzw. fünf Millionen Euro bei Betriebsvermögen belasten. </a:t>
            </a:r>
          </a:p>
          <a:p>
            <a:r>
              <a:rPr lang="de-DE" dirty="0"/>
              <a:t>Die Abgabe soll linear progressiv von 10 Prozent auf 30 Prozent ab 100 Millionen Euro Vermögen wachsen.</a:t>
            </a:r>
          </a:p>
          <a:p>
            <a:r>
              <a:rPr lang="de-DE" dirty="0"/>
              <a:t>Tilgung - über 20 Jahre (analog zu den Tilgungsfristen der Kredite des Bundeshaushalts im Rahmen der Schuldenbremse). </a:t>
            </a:r>
          </a:p>
          <a:p>
            <a:r>
              <a:rPr lang="de-DE" dirty="0"/>
              <a:t>Für die Bemessung wird ein rückwirkender Stichtag festgelegt.</a:t>
            </a:r>
          </a:p>
          <a:p>
            <a:r>
              <a:rPr lang="de-DE" dirty="0"/>
              <a:t>Einnahmen gesamt 310 Mrd. Euro, jährlich 19 Mrd. Euro</a:t>
            </a:r>
          </a:p>
          <a:p>
            <a:endParaRPr lang="de-DE" dirty="0"/>
          </a:p>
        </p:txBody>
      </p:sp>
    </p:spTree>
    <p:extLst>
      <p:ext uri="{BB962C8B-B14F-4D97-AF65-F5344CB8AC3E}">
        <p14:creationId xmlns:p14="http://schemas.microsoft.com/office/powerpoint/2010/main" val="337521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Wachsende Staatsverschuldung durch Corona – ein Problem?</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72553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0B928-7D6B-4D02-A936-E790E8176AD0}"/>
              </a:ext>
            </a:extLst>
          </p:cNvPr>
          <p:cNvSpPr>
            <a:spLocks noGrp="1"/>
          </p:cNvSpPr>
          <p:nvPr>
            <p:ph type="title"/>
          </p:nvPr>
        </p:nvSpPr>
        <p:spPr/>
        <p:txBody>
          <a:bodyPr/>
          <a:lstStyle/>
          <a:p>
            <a:r>
              <a:rPr lang="de-DE" dirty="0"/>
              <a:t>… und was denkt das Wahlvolk?</a:t>
            </a:r>
          </a:p>
        </p:txBody>
      </p:sp>
      <p:pic>
        <p:nvPicPr>
          <p:cNvPr id="5" name="Inhaltsplatzhalter 4">
            <a:extLst>
              <a:ext uri="{FF2B5EF4-FFF2-40B4-BE49-F238E27FC236}">
                <a16:creationId xmlns:a16="http://schemas.microsoft.com/office/drawing/2014/main" id="{41BDBA70-4685-40A2-A12F-F511542088AA}"/>
              </a:ext>
            </a:extLst>
          </p:cNvPr>
          <p:cNvPicPr>
            <a:picLocks noGrp="1" noChangeAspect="1"/>
          </p:cNvPicPr>
          <p:nvPr>
            <p:ph idx="1"/>
          </p:nvPr>
        </p:nvPicPr>
        <p:blipFill>
          <a:blip r:embed="rId2"/>
          <a:stretch>
            <a:fillRect/>
          </a:stretch>
        </p:blipFill>
        <p:spPr>
          <a:xfrm>
            <a:off x="2209800" y="2060568"/>
            <a:ext cx="7772400" cy="4371975"/>
          </a:xfrm>
        </p:spPr>
      </p:pic>
    </p:spTree>
    <p:extLst>
      <p:ext uri="{BB962C8B-B14F-4D97-AF65-F5344CB8AC3E}">
        <p14:creationId xmlns:p14="http://schemas.microsoft.com/office/powerpoint/2010/main" val="1905513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CACCE-0CFE-4ABD-979F-891C5A55CE09}"/>
              </a:ext>
            </a:extLst>
          </p:cNvPr>
          <p:cNvSpPr>
            <a:spLocks noGrp="1"/>
          </p:cNvSpPr>
          <p:nvPr>
            <p:ph type="title"/>
          </p:nvPr>
        </p:nvSpPr>
        <p:spPr/>
        <p:txBody>
          <a:bodyPr/>
          <a:lstStyle/>
          <a:p>
            <a:r>
              <a:rPr lang="de-DE" dirty="0"/>
              <a:t>Und was wird aus den Kommunen?</a:t>
            </a:r>
          </a:p>
        </p:txBody>
      </p:sp>
      <p:sp>
        <p:nvSpPr>
          <p:cNvPr id="3" name="Textplatzhalter 2">
            <a:extLst>
              <a:ext uri="{FF2B5EF4-FFF2-40B4-BE49-F238E27FC236}">
                <a16:creationId xmlns:a16="http://schemas.microsoft.com/office/drawing/2014/main" id="{29E49B6E-48FE-49A0-8C95-20AC2FCFA0DA}"/>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147179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A4EA3-9276-44DE-A2D1-A1C26027F919}"/>
              </a:ext>
            </a:extLst>
          </p:cNvPr>
          <p:cNvSpPr>
            <a:spLocks noGrp="1"/>
          </p:cNvSpPr>
          <p:nvPr>
            <p:ph type="title"/>
          </p:nvPr>
        </p:nvSpPr>
        <p:spPr/>
        <p:txBody>
          <a:bodyPr/>
          <a:lstStyle/>
          <a:p>
            <a:r>
              <a:rPr lang="de-DE" dirty="0"/>
              <a:t>Kommunen I – Altschulden tilgen</a:t>
            </a:r>
          </a:p>
        </p:txBody>
      </p:sp>
      <p:sp>
        <p:nvSpPr>
          <p:cNvPr id="3" name="Inhaltsplatzhalter 2">
            <a:extLst>
              <a:ext uri="{FF2B5EF4-FFF2-40B4-BE49-F238E27FC236}">
                <a16:creationId xmlns:a16="http://schemas.microsoft.com/office/drawing/2014/main" id="{ADD9C436-1E62-445D-AD53-6DCE66C99834}"/>
              </a:ext>
            </a:extLst>
          </p:cNvPr>
          <p:cNvSpPr>
            <a:spLocks noGrp="1"/>
          </p:cNvSpPr>
          <p:nvPr>
            <p:ph idx="1"/>
          </p:nvPr>
        </p:nvSpPr>
        <p:spPr>
          <a:xfrm>
            <a:off x="680321" y="2336872"/>
            <a:ext cx="9613861" cy="4025827"/>
          </a:xfrm>
        </p:spPr>
        <p:txBody>
          <a:bodyPr>
            <a:normAutofit/>
          </a:bodyPr>
          <a:lstStyle/>
          <a:p>
            <a:pPr marL="0" indent="0">
              <a:lnSpc>
                <a:spcPct val="107000"/>
              </a:lnSpc>
              <a:spcAft>
                <a:spcPts val="800"/>
              </a:spcAft>
              <a:buNone/>
            </a:pPr>
            <a:r>
              <a:rPr lang="de-DE" sz="1800" dirty="0">
                <a:effectLst/>
                <a:latin typeface="Trebuchet MS" panose="020B0603020202020204" pitchFamily="34" charset="0"/>
                <a:ea typeface="Calibri" panose="020F0502020204030204" pitchFamily="34" charset="0"/>
                <a:cs typeface="Calibri" panose="020F0502020204030204" pitchFamily="34" charset="0"/>
              </a:rPr>
              <a:t>„Hessenkasse“ - Im Ansatz richtig, in der Umsetzung daneben – Entlastung der Kommunen in Hessen um 5 Milliarden Euro für so genannte Kassenkredite.</a:t>
            </a:r>
            <a:endParaRPr lang="de-DE"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dirty="0">
                <a:effectLst/>
                <a:latin typeface="Trebuchet MS" panose="020B0603020202020204" pitchFamily="34" charset="0"/>
                <a:ea typeface="Calibri" panose="020F0502020204030204" pitchFamily="34" charset="0"/>
                <a:cs typeface="Calibri" panose="020F0502020204030204" pitchFamily="34" charset="0"/>
              </a:rPr>
              <a:t>Kommunen zahlen die Hessenkasse zu 80 % selbst - für die jährliche </a:t>
            </a:r>
            <a:r>
              <a:rPr lang="de-DE" sz="1800" dirty="0" err="1">
                <a:effectLst/>
                <a:latin typeface="Trebuchet MS" panose="020B0603020202020204" pitchFamily="34" charset="0"/>
                <a:ea typeface="Calibri" panose="020F0502020204030204" pitchFamily="34" charset="0"/>
                <a:cs typeface="Calibri" panose="020F0502020204030204" pitchFamily="34" charset="0"/>
              </a:rPr>
              <a:t>Abfinanzierung</a:t>
            </a:r>
            <a:r>
              <a:rPr lang="de-DE" sz="1800" dirty="0">
                <a:effectLst/>
                <a:latin typeface="Trebuchet MS" panose="020B0603020202020204" pitchFamily="34" charset="0"/>
                <a:ea typeface="Calibri" panose="020F0502020204030204" pitchFamily="34" charset="0"/>
                <a:cs typeface="Calibri" panose="020F0502020204030204" pitchFamily="34" charset="0"/>
              </a:rPr>
              <a:t> in Höhe von 200 Mio. werden nur 21 Mio. Euro Landesmittel zusätzlich verwendet.</a:t>
            </a:r>
            <a:endParaRPr lang="de-DE" sz="18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dirty="0">
                <a:effectLst/>
                <a:latin typeface="Trebuchet MS" panose="020B0603020202020204" pitchFamily="34" charset="0"/>
                <a:ea typeface="Calibri" panose="020F0502020204030204" pitchFamily="34" charset="0"/>
                <a:cs typeface="Calibri" panose="020F0502020204030204" pitchFamily="34" charset="0"/>
              </a:rPr>
              <a:t>Die Bedingungen für zukünftige Kassenkredite wurden erheblich verschärft. Bei Einnahmeausfällen drohen deshalb weitere Kürzungen in den Haushalten. </a:t>
            </a:r>
          </a:p>
          <a:p>
            <a:pPr marL="0" indent="0">
              <a:lnSpc>
                <a:spcPct val="107000"/>
              </a:lnSpc>
              <a:spcAft>
                <a:spcPts val="800"/>
              </a:spcAft>
              <a:buNone/>
            </a:pPr>
            <a:r>
              <a:rPr lang="de-DE" sz="1800" dirty="0">
                <a:effectLst/>
                <a:latin typeface="Trebuchet MS" panose="020B0603020202020204" pitchFamily="34" charset="0"/>
                <a:ea typeface="Calibri" panose="020F0502020204030204" pitchFamily="34" charset="0"/>
                <a:cs typeface="Calibri" panose="020F0502020204030204" pitchFamily="34" charset="0"/>
              </a:rPr>
              <a:t>Unterfinanzierung nicht gelöst – nach wie vor erhalten die Kommunen nicht die zur Erfüllung ihrer Aufgaben notwendigen Mittel</a:t>
            </a:r>
          </a:p>
          <a:p>
            <a:pPr marL="0" indent="0">
              <a:lnSpc>
                <a:spcPct val="107000"/>
              </a:lnSpc>
              <a:spcAft>
                <a:spcPts val="800"/>
              </a:spcAft>
              <a:buNone/>
            </a:pPr>
            <a:r>
              <a:rPr lang="de-DE" sz="1800" dirty="0">
                <a:latin typeface="Trebuchet MS" panose="020B0603020202020204" pitchFamily="34" charset="0"/>
                <a:ea typeface="Calibri" panose="020F0502020204030204" pitchFamily="34" charset="0"/>
                <a:cs typeface="Calibri" panose="020F0502020204030204" pitchFamily="34" charset="0"/>
              </a:rPr>
              <a:t>Trotz „</a:t>
            </a:r>
            <a:r>
              <a:rPr lang="de-DE" sz="1800" dirty="0">
                <a:effectLst/>
                <a:latin typeface="Trebuchet MS" panose="020B0603020202020204" pitchFamily="34" charset="0"/>
                <a:ea typeface="Calibri" panose="020F0502020204030204" pitchFamily="34" charset="0"/>
                <a:cs typeface="Calibri" panose="020F0502020204030204" pitchFamily="34" charset="0"/>
              </a:rPr>
              <a:t>Hessenkasse“ belegen die hessischen Kommunen bei der Verschuldung immer noch einen Spitzenplatz.</a:t>
            </a:r>
            <a:endParaRPr lang="de-DE" sz="180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46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DBA7B-E37E-4744-BC48-C5B87E23DE75}"/>
              </a:ext>
            </a:extLst>
          </p:cNvPr>
          <p:cNvSpPr>
            <a:spLocks noGrp="1"/>
          </p:cNvSpPr>
          <p:nvPr>
            <p:ph type="title"/>
          </p:nvPr>
        </p:nvSpPr>
        <p:spPr/>
        <p:txBody>
          <a:bodyPr>
            <a:normAutofit/>
          </a:bodyPr>
          <a:lstStyle/>
          <a:p>
            <a:r>
              <a:rPr lang="de-DE" dirty="0"/>
              <a:t>Kommunen II – grundlegende Steuerreform</a:t>
            </a:r>
          </a:p>
        </p:txBody>
      </p:sp>
      <p:sp>
        <p:nvSpPr>
          <p:cNvPr id="3" name="Inhaltsplatzhalter 2">
            <a:extLst>
              <a:ext uri="{FF2B5EF4-FFF2-40B4-BE49-F238E27FC236}">
                <a16:creationId xmlns:a16="http://schemas.microsoft.com/office/drawing/2014/main" id="{45756352-DFD2-426F-A1E9-D7F6E65735CD}"/>
              </a:ext>
            </a:extLst>
          </p:cNvPr>
          <p:cNvSpPr>
            <a:spLocks noGrp="1"/>
          </p:cNvSpPr>
          <p:nvPr>
            <p:ph idx="1"/>
          </p:nvPr>
        </p:nvSpPr>
        <p:spPr>
          <a:xfrm>
            <a:off x="680321" y="2336873"/>
            <a:ext cx="9613861" cy="3902002"/>
          </a:xfrm>
        </p:spPr>
        <p:txBody>
          <a:bodyPr>
            <a:normAutofit/>
          </a:bodyPr>
          <a:lstStyle/>
          <a:p>
            <a:pPr marL="0" indent="0">
              <a:buNone/>
            </a:pPr>
            <a:r>
              <a:rPr lang="de-DE" dirty="0"/>
              <a:t>Stabile Steuereinnahmen durch eine </a:t>
            </a:r>
            <a:r>
              <a:rPr lang="de-DE" u="sng" dirty="0"/>
              <a:t>Gemeindewirtschaftsteuer</a:t>
            </a:r>
          </a:p>
          <a:p>
            <a:pPr marL="457200" indent="-457200">
              <a:buFont typeface="+mj-lt"/>
              <a:buAutoNum type="alphaLcPeriod"/>
            </a:pPr>
            <a:r>
              <a:rPr lang="de-DE" dirty="0"/>
              <a:t>Mehr Steuerpflichtige – statt ausschließlich Gewerbebetriebe sollen alle wirtschaftlich Tätigen zahlen, auch Freiberufler und Selbständige</a:t>
            </a:r>
          </a:p>
          <a:p>
            <a:pPr marL="457200" indent="-457200">
              <a:buFont typeface="+mj-lt"/>
              <a:buAutoNum type="alphaLcPeriod"/>
            </a:pPr>
            <a:r>
              <a:rPr lang="de-DE" dirty="0"/>
              <a:t>Mehr zu besteuernde Werte – auch Mieten und Pachterträge,  Leasingraten, Lizenzgebühren</a:t>
            </a:r>
          </a:p>
          <a:p>
            <a:pPr marL="457200" indent="-457200">
              <a:buFont typeface="+mj-lt"/>
              <a:buAutoNum type="alphaLcPeriod"/>
            </a:pPr>
            <a:r>
              <a:rPr lang="de-DE" dirty="0"/>
              <a:t>Freibetrag 30.000 EUR und Anrechnung bei der Einkommensteuer</a:t>
            </a:r>
          </a:p>
          <a:p>
            <a:pPr marL="457200" indent="-457200">
              <a:buFont typeface="+mj-lt"/>
              <a:buAutoNum type="alphaLcPeriod"/>
            </a:pPr>
            <a:r>
              <a:rPr lang="de-DE" dirty="0"/>
              <a:t>Abschaffung der Gewerbesteuerumlage </a:t>
            </a:r>
          </a:p>
          <a:p>
            <a:pPr marL="0" indent="0">
              <a:buNone/>
            </a:pPr>
            <a:r>
              <a:rPr lang="de-DE" dirty="0"/>
              <a:t>Wirkung: rund 15 Mrd. EUR Mehreinnahmen bundesweit</a:t>
            </a:r>
          </a:p>
          <a:p>
            <a:pPr marL="457200" indent="-457200">
              <a:buFont typeface="+mj-lt"/>
              <a:buAutoNum type="alphaLcPeriod"/>
            </a:pPr>
            <a:endParaRPr lang="de-DE" dirty="0"/>
          </a:p>
        </p:txBody>
      </p:sp>
    </p:spTree>
    <p:extLst>
      <p:ext uri="{BB962C8B-B14F-4D97-AF65-F5344CB8AC3E}">
        <p14:creationId xmlns:p14="http://schemas.microsoft.com/office/powerpoint/2010/main" val="362283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Kommunen III - Vermögensteuer</a:t>
            </a:r>
          </a:p>
        </p:txBody>
      </p:sp>
      <p:sp>
        <p:nvSpPr>
          <p:cNvPr id="3" name="Inhaltsplatzhalter 2"/>
          <p:cNvSpPr>
            <a:spLocks noGrp="1"/>
          </p:cNvSpPr>
          <p:nvPr>
            <p:ph idx="1"/>
          </p:nvPr>
        </p:nvSpPr>
        <p:spPr>
          <a:xfrm>
            <a:off x="680321" y="2197510"/>
            <a:ext cx="9613861" cy="4203289"/>
          </a:xfrm>
        </p:spPr>
        <p:txBody>
          <a:bodyPr>
            <a:normAutofit/>
          </a:bodyPr>
          <a:lstStyle/>
          <a:p>
            <a:r>
              <a:rPr lang="de-DE" dirty="0"/>
              <a:t>DIE LINKE – Wiedererhebung der seit 1997 ausgesetzten Vermögenssteuer in Höhe von 5 Prozent jährlich auf alle Vermögen ab der 2. Million Euro (zzgl. 250.000€ Freibetrag pro Kind). Erwartete Steuereinnahmen 100 Milliarden Euro</a:t>
            </a:r>
          </a:p>
          <a:p>
            <a:r>
              <a:rPr lang="de-DE" dirty="0"/>
              <a:t>SPD – 1 Prozent auf Vermögen von mehr als 2 Millionen Euro (Verheiratete 4 Mio.), Einnahmen 10 Mrd. Euro</a:t>
            </a:r>
          </a:p>
          <a:p>
            <a:r>
              <a:rPr lang="de-DE" dirty="0"/>
              <a:t>Grüne – „Superreiche sollen über eine verfassungsfeste, ergiebige und umsetzbare Vermögensteuer mehr als bisher zu unserem Gemeinwesen beitragen.“ </a:t>
            </a:r>
          </a:p>
          <a:p>
            <a:r>
              <a:rPr lang="de-DE" dirty="0"/>
              <a:t>DGB – 1 Prozent ab der 2. Million, linearer Anstieg auf 1,5 Prozent ab 20 Mio., 1,75 % ab 100 Mio., 2 % ab einer Milliarde, Einnahmen?</a:t>
            </a:r>
          </a:p>
        </p:txBody>
      </p:sp>
    </p:spTree>
    <p:extLst>
      <p:ext uri="{BB962C8B-B14F-4D97-AF65-F5344CB8AC3E}">
        <p14:creationId xmlns:p14="http://schemas.microsoft.com/office/powerpoint/2010/main" val="381047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3205BB6F-6141-41A3-8F00-255A7016C4DB}"/>
              </a:ext>
            </a:extLst>
          </p:cNvPr>
          <p:cNvPicPr>
            <a:picLocks noGrp="1" noChangeAspect="1"/>
          </p:cNvPicPr>
          <p:nvPr>
            <p:ph idx="4294967295"/>
          </p:nvPr>
        </p:nvPicPr>
        <p:blipFill>
          <a:blip r:embed="rId2"/>
          <a:stretch>
            <a:fillRect/>
          </a:stretch>
        </p:blipFill>
        <p:spPr>
          <a:xfrm>
            <a:off x="815708" y="215900"/>
            <a:ext cx="10246868" cy="6426200"/>
          </a:xfrm>
        </p:spPr>
      </p:pic>
    </p:spTree>
    <p:extLst>
      <p:ext uri="{BB962C8B-B14F-4D97-AF65-F5344CB8AC3E}">
        <p14:creationId xmlns:p14="http://schemas.microsoft.com/office/powerpoint/2010/main" val="31846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9B975CE-804B-41BF-A89C-FB41EBC2BFE1}"/>
              </a:ext>
            </a:extLst>
          </p:cNvPr>
          <p:cNvPicPr>
            <a:picLocks noChangeAspect="1"/>
          </p:cNvPicPr>
          <p:nvPr/>
        </p:nvPicPr>
        <p:blipFill>
          <a:blip r:embed="rId2"/>
          <a:stretch>
            <a:fillRect/>
          </a:stretch>
        </p:blipFill>
        <p:spPr>
          <a:xfrm>
            <a:off x="527050" y="558800"/>
            <a:ext cx="11137900" cy="5740400"/>
          </a:xfrm>
          <a:prstGeom prst="rect">
            <a:avLst/>
          </a:prstGeom>
        </p:spPr>
      </p:pic>
    </p:spTree>
    <p:extLst>
      <p:ext uri="{BB962C8B-B14F-4D97-AF65-F5344CB8AC3E}">
        <p14:creationId xmlns:p14="http://schemas.microsoft.com/office/powerpoint/2010/main" val="272009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3" name="Rectangle 16">
            <a:extLst>
              <a:ext uri="{FF2B5EF4-FFF2-40B4-BE49-F238E27FC236}">
                <a16:creationId xmlns:a16="http://schemas.microsoft.com/office/drawing/2014/main" id="{46F162CF-573F-4639-AF5E-5FED4D67E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77" y="609600"/>
            <a:ext cx="9659904" cy="5604933"/>
          </a:xfrm>
          <a:prstGeom prst="rect">
            <a:avLst/>
          </a:prstGeom>
          <a:solidFill>
            <a:srgbClr val="FFFFFF"/>
          </a:solidFill>
          <a:ln>
            <a:noFill/>
          </a:ln>
          <a:effectLst>
            <a:outerShdw blurRad="76200" dist="63500" dir="5040000" algn="ctr" rotWithShape="0">
              <a:srgbClr val="000000">
                <a:alpha val="4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p:cNvPicPr>
            <a:picLocks noChangeAspect="1"/>
          </p:cNvPicPr>
          <p:nvPr/>
        </p:nvPicPr>
        <p:blipFill>
          <a:blip r:embed="rId2"/>
          <a:stretch>
            <a:fillRect/>
          </a:stretch>
        </p:blipFill>
        <p:spPr>
          <a:xfrm>
            <a:off x="2983494" y="931333"/>
            <a:ext cx="4961466" cy="4961466"/>
          </a:xfrm>
          <a:prstGeom prst="rect">
            <a:avLst/>
          </a:prstGeom>
          <a:ln>
            <a:noFill/>
          </a:ln>
          <a:effectLst/>
        </p:spPr>
      </p:pic>
      <p:pic>
        <p:nvPicPr>
          <p:cNvPr id="24" name="Picture 18">
            <a:extLst>
              <a:ext uri="{FF2B5EF4-FFF2-40B4-BE49-F238E27FC236}">
                <a16:creationId xmlns:a16="http://schemas.microsoft.com/office/drawing/2014/main" id="{5DE918B2-3C9B-4C0E-9303-1C05C39F1E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5" name="Rectangle 20">
            <a:extLst>
              <a:ext uri="{FF2B5EF4-FFF2-40B4-BE49-F238E27FC236}">
                <a16:creationId xmlns:a16="http://schemas.microsoft.com/office/drawing/2014/main" id="{13D5C902-E4C0-4AFC-9EFC-3D1605AC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412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17279-72FE-4347-B76A-99EE6B57F2D3}"/>
              </a:ext>
            </a:extLst>
          </p:cNvPr>
          <p:cNvSpPr>
            <a:spLocks noGrp="1"/>
          </p:cNvSpPr>
          <p:nvPr>
            <p:ph type="title"/>
          </p:nvPr>
        </p:nvSpPr>
        <p:spPr/>
        <p:txBody>
          <a:bodyPr/>
          <a:lstStyle/>
          <a:p>
            <a:r>
              <a:rPr lang="de-DE" dirty="0"/>
              <a:t>Staatsverschuldung – auf den 2. Blick</a:t>
            </a:r>
          </a:p>
        </p:txBody>
      </p:sp>
      <p:pic>
        <p:nvPicPr>
          <p:cNvPr id="4" name="Inhaltsplatzhalter 3">
            <a:extLst>
              <a:ext uri="{FF2B5EF4-FFF2-40B4-BE49-F238E27FC236}">
                <a16:creationId xmlns:a16="http://schemas.microsoft.com/office/drawing/2014/main" id="{91974588-47BC-4A29-B449-179B3F101FD8}"/>
              </a:ext>
            </a:extLst>
          </p:cNvPr>
          <p:cNvPicPr>
            <a:picLocks noGrp="1" noChangeAspect="1"/>
          </p:cNvPicPr>
          <p:nvPr>
            <p:ph idx="1"/>
          </p:nvPr>
        </p:nvPicPr>
        <p:blipFill>
          <a:blip r:embed="rId2"/>
          <a:stretch>
            <a:fillRect/>
          </a:stretch>
        </p:blipFill>
        <p:spPr>
          <a:xfrm>
            <a:off x="680321" y="2226539"/>
            <a:ext cx="4613853" cy="4038341"/>
          </a:xfrm>
          <a:prstGeom prst="rect">
            <a:avLst/>
          </a:prstGeom>
        </p:spPr>
      </p:pic>
      <p:pic>
        <p:nvPicPr>
          <p:cNvPr id="5" name="Grafik 4">
            <a:extLst>
              <a:ext uri="{FF2B5EF4-FFF2-40B4-BE49-F238E27FC236}">
                <a16:creationId xmlns:a16="http://schemas.microsoft.com/office/drawing/2014/main" id="{2BD903CE-65DE-4A14-B76E-1B18875E9286}"/>
              </a:ext>
            </a:extLst>
          </p:cNvPr>
          <p:cNvPicPr>
            <a:picLocks noChangeAspect="1"/>
          </p:cNvPicPr>
          <p:nvPr/>
        </p:nvPicPr>
        <p:blipFill>
          <a:blip r:embed="rId3"/>
          <a:stretch>
            <a:fillRect/>
          </a:stretch>
        </p:blipFill>
        <p:spPr>
          <a:xfrm>
            <a:off x="6096000" y="2216786"/>
            <a:ext cx="5023539" cy="4048094"/>
          </a:xfrm>
          <a:prstGeom prst="rect">
            <a:avLst/>
          </a:prstGeom>
        </p:spPr>
      </p:pic>
    </p:spTree>
    <p:extLst>
      <p:ext uri="{BB962C8B-B14F-4D97-AF65-F5344CB8AC3E}">
        <p14:creationId xmlns:p14="http://schemas.microsoft.com/office/powerpoint/2010/main" val="33654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B52A7-5006-4ADD-9364-B39B17A5A832}"/>
              </a:ext>
            </a:extLst>
          </p:cNvPr>
          <p:cNvSpPr>
            <a:spLocks noGrp="1"/>
          </p:cNvSpPr>
          <p:nvPr>
            <p:ph type="title"/>
          </p:nvPr>
        </p:nvSpPr>
        <p:spPr/>
        <p:txBody>
          <a:bodyPr/>
          <a:lstStyle/>
          <a:p>
            <a:r>
              <a:rPr lang="de-DE" dirty="0"/>
              <a:t>... auf den dritten </a:t>
            </a:r>
          </a:p>
        </p:txBody>
      </p:sp>
      <p:graphicFrame>
        <p:nvGraphicFramePr>
          <p:cNvPr id="4" name="Inhaltsplatzhalter 3">
            <a:extLst>
              <a:ext uri="{FF2B5EF4-FFF2-40B4-BE49-F238E27FC236}">
                <a16:creationId xmlns:a16="http://schemas.microsoft.com/office/drawing/2014/main" id="{1646AABF-C767-4433-B48E-37EBBC7830DF}"/>
              </a:ext>
            </a:extLst>
          </p:cNvPr>
          <p:cNvGraphicFramePr>
            <a:graphicFrameLocks noGrp="1"/>
          </p:cNvGraphicFramePr>
          <p:nvPr>
            <p:ph idx="1"/>
            <p:extLst>
              <p:ext uri="{D42A27DB-BD31-4B8C-83A1-F6EECF244321}">
                <p14:modId xmlns:p14="http://schemas.microsoft.com/office/powerpoint/2010/main" val="45536556"/>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841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E62F2-5AD9-4FE7-8A0E-AF524035C5C4}"/>
              </a:ext>
            </a:extLst>
          </p:cNvPr>
          <p:cNvSpPr>
            <a:spLocks noGrp="1"/>
          </p:cNvSpPr>
          <p:nvPr>
            <p:ph type="title"/>
          </p:nvPr>
        </p:nvSpPr>
        <p:spPr/>
        <p:txBody>
          <a:bodyPr/>
          <a:lstStyle/>
          <a:p>
            <a:r>
              <a:rPr lang="de-DE" dirty="0"/>
              <a:t>und auf den vierten…</a:t>
            </a:r>
          </a:p>
        </p:txBody>
      </p:sp>
      <p:sp>
        <p:nvSpPr>
          <p:cNvPr id="3" name="Inhaltsplatzhalter 2">
            <a:extLst>
              <a:ext uri="{FF2B5EF4-FFF2-40B4-BE49-F238E27FC236}">
                <a16:creationId xmlns:a16="http://schemas.microsoft.com/office/drawing/2014/main" id="{1937F266-C079-4278-8A3B-6A34EA5F7E77}"/>
              </a:ext>
            </a:extLst>
          </p:cNvPr>
          <p:cNvSpPr>
            <a:spLocks noGrp="1"/>
          </p:cNvSpPr>
          <p:nvPr>
            <p:ph idx="1"/>
          </p:nvPr>
        </p:nvSpPr>
        <p:spPr/>
        <p:txBody>
          <a:bodyPr>
            <a:noAutofit/>
          </a:bodyPr>
          <a:lstStyle/>
          <a:p>
            <a:pPr marL="0" indent="0">
              <a:buNone/>
            </a:pPr>
            <a:r>
              <a:rPr lang="de-DE" sz="2800" dirty="0">
                <a:effectLst/>
                <a:latin typeface="Calibri" panose="020F0502020204030204" pitchFamily="34" charset="0"/>
                <a:ea typeface="Calibri" panose="020F0502020204030204" pitchFamily="34" charset="0"/>
                <a:cs typeface="Calibri" panose="020F0502020204030204" pitchFamily="34" charset="0"/>
              </a:rPr>
              <a:t>„Der deutsche </a:t>
            </a:r>
            <a:r>
              <a:rPr lang="de-DE" sz="2800" dirty="0">
                <a:latin typeface="Calibri" panose="020F0502020204030204" pitchFamily="34" charset="0"/>
                <a:ea typeface="Calibri" panose="020F0502020204030204" pitchFamily="34" charset="0"/>
                <a:cs typeface="Calibri" panose="020F0502020204030204" pitchFamily="34" charset="0"/>
              </a:rPr>
              <a:t>S</a:t>
            </a:r>
            <a:r>
              <a:rPr lang="de-DE" sz="2800" dirty="0">
                <a:effectLst/>
                <a:latin typeface="Calibri" panose="020F0502020204030204" pitchFamily="34" charset="0"/>
                <a:ea typeface="Calibri" panose="020F0502020204030204" pitchFamily="34" charset="0"/>
                <a:cs typeface="Calibri" panose="020F0502020204030204" pitchFamily="34" charset="0"/>
              </a:rPr>
              <a:t>taat hat in diesem </a:t>
            </a:r>
            <a:r>
              <a:rPr lang="de-DE" sz="2800" dirty="0">
                <a:latin typeface="Calibri" panose="020F0502020204030204" pitchFamily="34" charset="0"/>
                <a:ea typeface="Calibri" panose="020F0502020204030204" pitchFamily="34" charset="0"/>
                <a:cs typeface="Calibri" panose="020F0502020204030204" pitchFamily="34" charset="0"/>
              </a:rPr>
              <a:t>Ja</a:t>
            </a:r>
            <a:r>
              <a:rPr lang="de-DE" sz="2800" dirty="0">
                <a:effectLst/>
                <a:latin typeface="Calibri" panose="020F0502020204030204" pitchFamily="34" charset="0"/>
                <a:ea typeface="Calibri" panose="020F0502020204030204" pitchFamily="34" charset="0"/>
                <a:cs typeface="Calibri" panose="020F0502020204030204" pitchFamily="34" charset="0"/>
              </a:rPr>
              <a:t>hr im Durchschnitt minus 0,56 Prozent als Zinsen auf neu ausgegebene Staatsanleihen erzielt.</a:t>
            </a:r>
          </a:p>
          <a:p>
            <a:pPr marL="0" indent="0">
              <a:buNone/>
            </a:pPr>
            <a:r>
              <a:rPr lang="de-DE" sz="2800" dirty="0">
                <a:latin typeface="Calibri" panose="020F0502020204030204" pitchFamily="34" charset="0"/>
                <a:ea typeface="Calibri" panose="020F0502020204030204" pitchFamily="34" charset="0"/>
                <a:cs typeface="Calibri" panose="020F0502020204030204" pitchFamily="34" charset="0"/>
              </a:rPr>
              <a:t>Dies bedeutet konkret, dass allein die knapp 200 Mrd. Euro Neuverschuldung dem Staat eine Milliarde Euro an Zinseinnahmen jedes Jahr einbringen.“</a:t>
            </a:r>
          </a:p>
          <a:p>
            <a:pPr marL="0" indent="0">
              <a:buNone/>
            </a:pPr>
            <a:r>
              <a:rPr lang="de-DE" sz="1800" i="1" dirty="0">
                <a:effectLst/>
                <a:latin typeface="Calibri" panose="020F0502020204030204" pitchFamily="34" charset="0"/>
                <a:ea typeface="Calibri" panose="020F0502020204030204" pitchFamily="34" charset="0"/>
                <a:cs typeface="Calibri" panose="020F0502020204030204" pitchFamily="34" charset="0"/>
              </a:rPr>
              <a:t>Marce</a:t>
            </a:r>
            <a:r>
              <a:rPr lang="de-DE" sz="1800" i="1" dirty="0">
                <a:latin typeface="Calibri" panose="020F0502020204030204" pitchFamily="34" charset="0"/>
                <a:ea typeface="Calibri" panose="020F0502020204030204" pitchFamily="34" charset="0"/>
                <a:cs typeface="Calibri" panose="020F0502020204030204" pitchFamily="34" charset="0"/>
              </a:rPr>
              <a:t>l Fratzscher, DIW Berlin, 21.12.2020, Höhere Schulden wären nicht das Schlechteste</a:t>
            </a:r>
          </a:p>
        </p:txBody>
      </p:sp>
    </p:spTree>
    <p:extLst>
      <p:ext uri="{BB962C8B-B14F-4D97-AF65-F5344CB8AC3E}">
        <p14:creationId xmlns:p14="http://schemas.microsoft.com/office/powerpoint/2010/main" val="363278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5F227-634A-4F19-9FB1-EEF6D0E4EE66}"/>
              </a:ext>
            </a:extLst>
          </p:cNvPr>
          <p:cNvSpPr>
            <a:spLocks noGrp="1"/>
          </p:cNvSpPr>
          <p:nvPr>
            <p:ph type="title"/>
          </p:nvPr>
        </p:nvSpPr>
        <p:spPr/>
        <p:txBody>
          <a:bodyPr/>
          <a:lstStyle/>
          <a:p>
            <a:r>
              <a:rPr lang="de-DE" dirty="0"/>
              <a:t>Die wirklichen Probleme – Schuldenbremse und Investitionsstau</a:t>
            </a:r>
          </a:p>
        </p:txBody>
      </p:sp>
      <p:sp>
        <p:nvSpPr>
          <p:cNvPr id="3" name="Textplatzhalter 2">
            <a:extLst>
              <a:ext uri="{FF2B5EF4-FFF2-40B4-BE49-F238E27FC236}">
                <a16:creationId xmlns:a16="http://schemas.microsoft.com/office/drawing/2014/main" id="{4BFD0DDC-6CD1-43B0-BF42-FF3DAC32658C}"/>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47508620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0</TotalTime>
  <Words>910</Words>
  <Application>Microsoft Office PowerPoint</Application>
  <PresentationFormat>Breitbild</PresentationFormat>
  <Paragraphs>69</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Trebuchet MS</vt:lpstr>
      <vt:lpstr>Berlin</vt:lpstr>
      <vt:lpstr>„Höhere Schulden wären nicht das Schlechteste.“</vt:lpstr>
      <vt:lpstr>Wachsende Staatsverschuldung durch Corona – ein Problem?</vt:lpstr>
      <vt:lpstr>PowerPoint-Präsentation</vt:lpstr>
      <vt:lpstr>PowerPoint-Präsentation</vt:lpstr>
      <vt:lpstr>PowerPoint-Präsentation</vt:lpstr>
      <vt:lpstr>Staatsverschuldung – auf den 2. Blick</vt:lpstr>
      <vt:lpstr>... auf den dritten </vt:lpstr>
      <vt:lpstr>und auf den vierten…</vt:lpstr>
      <vt:lpstr>Die wirklichen Probleme – Schuldenbremse und Investitionsstau</vt:lpstr>
      <vt:lpstr>Die wirklichen Probleme I - Schuldenbremse</vt:lpstr>
      <vt:lpstr>Die wirklichen Probleme II – dumme Regeln </vt:lpstr>
      <vt:lpstr>Die wirklichen Probleme III - Investitionsstau</vt:lpstr>
      <vt:lpstr>Die wirklichen Probleme IV - Sozial-ökologischer Umbau</vt:lpstr>
      <vt:lpstr>Umfairteilen - Reichtum besteuern</vt:lpstr>
      <vt:lpstr>Statt Schuldentilgung um jeden Preis …</vt:lpstr>
      <vt:lpstr>Vermögensverteilung</vt:lpstr>
      <vt:lpstr>PowerPoint-Präsentation</vt:lpstr>
      <vt:lpstr>Vermögensabgabe - Grundlagen </vt:lpstr>
      <vt:lpstr>Vermögensabgabe – Modell DIE LINKE. im Bundestag + Rosa Luxemburg Stiftung</vt:lpstr>
      <vt:lpstr>… und was denkt das Wahlvolk?</vt:lpstr>
      <vt:lpstr>Und was wird aus den Kommunen?</vt:lpstr>
      <vt:lpstr>Kommunen I – Altschulden tilgen</vt:lpstr>
      <vt:lpstr>Kommunen II – grundlegende Steuerreform</vt:lpstr>
      <vt:lpstr>Kommunen III - Vermögensteuer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Joerg Cezanne</dc:creator>
  <cp:lastModifiedBy>Kohl, Robert</cp:lastModifiedBy>
  <cp:revision>82</cp:revision>
  <dcterms:created xsi:type="dcterms:W3CDTF">2020-11-21T11:43:02Z</dcterms:created>
  <dcterms:modified xsi:type="dcterms:W3CDTF">2021-03-09T17:23:34Z</dcterms:modified>
</cp:coreProperties>
</file>